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8"/>
  </p:notesMasterIdLst>
  <p:sldIdLst>
    <p:sldId id="256" r:id="rId2"/>
    <p:sldId id="261" r:id="rId3"/>
    <p:sldId id="257" r:id="rId4"/>
    <p:sldId id="262" r:id="rId5"/>
    <p:sldId id="266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A37"/>
    <a:srgbClr val="009644"/>
    <a:srgbClr val="008E40"/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910" autoAdjust="0"/>
  </p:normalViewPr>
  <p:slideViewPr>
    <p:cSldViewPr>
      <p:cViewPr varScale="1">
        <p:scale>
          <a:sx n="70" d="100"/>
          <a:sy n="70" d="100"/>
        </p:scale>
        <p:origin x="-1374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2B26E4-E340-4D50-A6E7-A45CCBA35195}" type="datetimeFigureOut">
              <a:rPr lang="ru-RU" smtClean="0"/>
              <a:t>12.03.2019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DB8017-5157-4D8F-A2EE-82A803E0860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0047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DB8017-5157-4D8F-A2EE-82A803E0860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3077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56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001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712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59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17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8808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7118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075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454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524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8998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ACA2F0-73F8-4C77-AF3C-24309B1DA844}" type="datetimeFigureOut">
              <a:rPr lang="en-GB" smtClean="0"/>
              <a:t>12/03/2019</a:t>
            </a:fld>
            <a:endParaRPr lang="en-GB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17B666-AF35-4F51-BCDB-E88F3B0A65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1002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368947"/>
            <a:ext cx="9144000" cy="122413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Ратификация Протокола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 РВПЗ к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Орхусской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конвенции</a:t>
            </a:r>
            <a:endParaRPr lang="en-GB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559711" y="5800639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Докладчик:</a:t>
            </a:r>
            <a:endParaRPr lang="en-GB" dirty="0">
              <a:solidFill>
                <a:schemeClr val="bg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"/>
          <p:cNvSpPr>
            <a:spLocks noChangeArrowheads="1"/>
          </p:cNvSpPr>
          <p:nvPr/>
        </p:nvSpPr>
        <p:spPr bwMode="auto">
          <a:xfrm>
            <a:off x="5292080" y="5789665"/>
            <a:ext cx="3851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1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Тауекелова</a:t>
            </a:r>
            <a:r>
              <a:rPr lang="ru-RU" alt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Мадина</a:t>
            </a:r>
            <a:r>
              <a:rPr lang="ru-RU" altLang="ru-RU" sz="1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8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r>
              <a:rPr lang="ru-RU" altLang="ru-RU" sz="1800" b="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Информационно-аналитический центр охраны окружающей среды</a:t>
            </a:r>
            <a:endParaRPr lang="ru-RU" altLang="ru-RU" sz="1800" b="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6449"/>
            <a:ext cx="5514107" cy="3537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916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2483767" y="4293096"/>
            <a:ext cx="6128419" cy="7144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</a:t>
            </a:r>
            <a:endParaRPr lang="en-GB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1196752"/>
            <a:ext cx="7813336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  <a:ea typeface="Times New Roman"/>
              </a:rPr>
              <a:t>Протокол РВПЗ включен в перспективный план заключения международных договоров Республики Казахстан на 2018 - 2020 годы Министерства иностранных дел </a:t>
            </a:r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  <a:ea typeface="Times New Roman"/>
              </a:rPr>
              <a:t>Республики </a:t>
            </a:r>
            <a:r>
              <a:rPr lang="ru-RU" sz="3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Georgia" panose="02040502050405020303" pitchFamily="18" charset="0"/>
                <a:ea typeface="Times New Roman"/>
              </a:rPr>
              <a:t>Казахстан</a:t>
            </a:r>
            <a:endParaRPr lang="ru-RU" sz="3200" dirty="0">
              <a:solidFill>
                <a:schemeClr val="tx1">
                  <a:lumMod val="75000"/>
                  <a:lumOff val="25000"/>
                </a:schemeClr>
              </a:solidFill>
              <a:latin typeface="Georgia" panose="02040502050405020303" pitchFamily="18" charset="0"/>
              <a:ea typeface="Times New Roman"/>
            </a:endParaRPr>
          </a:p>
          <a:p>
            <a:pPr algn="just">
              <a:spcAft>
                <a:spcPts val="0"/>
              </a:spcAft>
            </a:pPr>
            <a:endParaRPr lang="ru-RU" sz="3000" dirty="0" smtClean="0">
              <a:solidFill>
                <a:schemeClr val="tx1">
                  <a:lumMod val="75000"/>
                  <a:lumOff val="25000"/>
                </a:schemeClr>
              </a:solidFill>
              <a:latin typeface="Georgia" panose="02040502050405020303" pitchFamily="18" charset="0"/>
              <a:ea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A37"/>
          </a:solidFill>
          <a:ln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692696"/>
            <a:ext cx="91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0997" y="97468"/>
            <a:ext cx="878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ротокола о РВПЗ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683568" y="0"/>
            <a:ext cx="0" cy="764704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9318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 txBox="1">
            <a:spLocks/>
          </p:cNvSpPr>
          <p:nvPr/>
        </p:nvSpPr>
        <p:spPr>
          <a:xfrm>
            <a:off x="900024" y="4596176"/>
            <a:ext cx="8229600" cy="388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ru-RU" sz="3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004048" y="1930400"/>
            <a:ext cx="1953264" cy="994544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7524328" y="5517232"/>
            <a:ext cx="1162472" cy="608931"/>
          </a:xfrm>
        </p:spPr>
        <p:txBody>
          <a:bodyPr/>
          <a:lstStyle/>
          <a:p>
            <a:pPr marL="0" indent="0">
              <a:buNone/>
            </a:pPr>
            <a:r>
              <a:rPr lang="kk-KZ" dirty="0" smtClean="0"/>
              <a:t>   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A37"/>
          </a:solidFill>
          <a:ln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0" y="692696"/>
            <a:ext cx="91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0997" y="97468"/>
            <a:ext cx="878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Протокола о РВПЗ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683568" y="0"/>
            <a:ext cx="0" cy="764704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415039" y="766936"/>
            <a:ext cx="8406721" cy="597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ru-RU" altLang="ru-RU" sz="24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Получены результаты согласования Протокола заинтересованных государственных органов  (МНЭ, МСХ, МИР, МОН, МЗСР, МВД)</a:t>
            </a:r>
          </a:p>
          <a:p>
            <a:pPr lvl="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</a:pPr>
            <a:r>
              <a:rPr lang="ru-RU" altLang="ru-RU" sz="2400" b="1" dirty="0" smtClean="0">
                <a:solidFill>
                  <a:srgbClr val="002060"/>
                </a:solidFill>
                <a:latin typeface="Georgia" panose="02040502050405020303" pitchFamily="18" charset="0"/>
              </a:rPr>
              <a:t>                     Положительные </a:t>
            </a:r>
            <a:r>
              <a:rPr lang="ru-RU" altLang="ru-RU" sz="2400" b="1" dirty="0">
                <a:solidFill>
                  <a:srgbClr val="002060"/>
                </a:solidFill>
                <a:latin typeface="Georgia" panose="02040502050405020303" pitchFamily="18" charset="0"/>
              </a:rPr>
              <a:t>заключения: </a:t>
            </a:r>
          </a:p>
          <a:p>
            <a:pPr marL="342900" lvl="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ru-RU" altLang="ru-RU" sz="24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научно-правовая экспертиза (Казахский национальный университет имени Аль – </a:t>
            </a:r>
            <a:r>
              <a:rPr lang="ru-RU" altLang="ru-RU" sz="2400" dirty="0" err="1" smtClean="0">
                <a:solidFill>
                  <a:srgbClr val="404040"/>
                </a:solidFill>
                <a:latin typeface="Georgia" panose="02040502050405020303" pitchFamily="18" charset="0"/>
              </a:rPr>
              <a:t>Фараби</a:t>
            </a:r>
            <a:r>
              <a:rPr lang="ru-RU" altLang="ru-RU" sz="24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) </a:t>
            </a:r>
          </a:p>
          <a:p>
            <a:pPr marL="342900" lvl="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ru-RU" altLang="ru-RU" sz="24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научно - </a:t>
            </a:r>
            <a:r>
              <a:rPr lang="ru-RU" altLang="ru-RU" sz="2400" dirty="0">
                <a:solidFill>
                  <a:srgbClr val="404040"/>
                </a:solidFill>
                <a:latin typeface="Georgia" panose="02040502050405020303" pitchFamily="18" charset="0"/>
              </a:rPr>
              <a:t>лингвистической экспертизы (институт законодательства МЮ) </a:t>
            </a:r>
          </a:p>
          <a:p>
            <a:pPr marL="342900" lvl="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ru-RU" altLang="ru-RU" sz="2400" dirty="0">
                <a:solidFill>
                  <a:srgbClr val="404040"/>
                </a:solidFill>
                <a:latin typeface="Georgia" panose="02040502050405020303" pitchFamily="18" charset="0"/>
              </a:rPr>
              <a:t>юридическая экспертиза (МЮ) </a:t>
            </a:r>
          </a:p>
          <a:p>
            <a:pPr marL="342900" lvl="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ru-RU" altLang="ru-RU" sz="24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Комиссией </a:t>
            </a:r>
            <a:r>
              <a:rPr lang="ru-RU" altLang="ru-RU" sz="2400" dirty="0">
                <a:solidFill>
                  <a:srgbClr val="404040"/>
                </a:solidFill>
                <a:latin typeface="Georgia" panose="02040502050405020303" pitchFamily="18" charset="0"/>
              </a:rPr>
              <a:t>по вопросам сотрудничества РК с международными </a:t>
            </a:r>
            <a:r>
              <a:rPr lang="ru-RU" altLang="ru-RU" sz="24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организациями было </a:t>
            </a:r>
            <a:r>
              <a:rPr lang="ru-RU" altLang="ru-RU" sz="2400" dirty="0">
                <a:solidFill>
                  <a:srgbClr val="404040"/>
                </a:solidFill>
                <a:latin typeface="Georgia" panose="02040502050405020303" pitchFamily="18" charset="0"/>
              </a:rPr>
              <a:t>одобрено предложение о присоединении РК к Протоколу о РВПЗ и внесение добровольных </a:t>
            </a:r>
            <a:r>
              <a:rPr lang="ru-RU" altLang="ru-RU" sz="2400" dirty="0" smtClean="0">
                <a:solidFill>
                  <a:srgbClr val="404040"/>
                </a:solidFill>
                <a:latin typeface="Georgia" panose="02040502050405020303" pitchFamily="18" charset="0"/>
              </a:rPr>
              <a:t>взносов</a:t>
            </a:r>
          </a:p>
          <a:p>
            <a:pPr marL="342900" lvl="0" indent="-342900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endParaRPr lang="ru-RU" altLang="ru-RU" sz="2000" dirty="0">
              <a:solidFill>
                <a:srgbClr val="40404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9905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7114" y="42548"/>
            <a:ext cx="1745503" cy="1252837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660232" y="4653135"/>
            <a:ext cx="1855118" cy="152382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997" y="97468"/>
            <a:ext cx="878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протокола РВПЗ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A37"/>
          </a:solidFill>
          <a:ln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0" y="668966"/>
            <a:ext cx="91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0997" y="97468"/>
            <a:ext cx="878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протокола РВПЗ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683568" y="0"/>
            <a:ext cx="0" cy="764704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Рисунок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863" y="1068910"/>
            <a:ext cx="3493682" cy="23441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393633" y="5058747"/>
            <a:ext cx="4572000" cy="3114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58727" y="879082"/>
            <a:ext cx="4927561" cy="5068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kk-KZ" sz="21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Разработана Концепция заключения международного договора «Протокол о РВПЗ к Конвенции о доступе к информации, участии общественности в процессе Орхусской конвенции, принятия решений и доступе правосудию по вопросам, касающимся окружающей среды». </a:t>
            </a:r>
            <a:endParaRPr lang="kk-KZ" sz="2100" dirty="0" smtClean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defTabSz="457200" fontAlgn="base">
              <a:spcBef>
                <a:spcPts val="1000"/>
              </a:spcBef>
              <a:spcAft>
                <a:spcPct val="0"/>
              </a:spcAft>
              <a:buClr>
                <a:srgbClr val="90C226"/>
              </a:buClr>
              <a:buSzPct val="80000"/>
              <a:buFont typeface="Wingdings 3" panose="05040102010807070707" pitchFamily="18" charset="2"/>
              <a:buChar char=""/>
            </a:pPr>
            <a:r>
              <a:rPr lang="kk-KZ" sz="21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Получено положительное заключение МИД РК о внешнеполитической целесообразности ратификации Протокола о РВПЗ</a:t>
            </a:r>
          </a:p>
        </p:txBody>
      </p:sp>
    </p:spTree>
    <p:extLst>
      <p:ext uri="{BB962C8B-B14F-4D97-AF65-F5344CB8AC3E}">
        <p14:creationId xmlns:p14="http://schemas.microsoft.com/office/powerpoint/2010/main" val="35778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7114" y="42548"/>
            <a:ext cx="1745503" cy="1252837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660232" y="4653135"/>
            <a:ext cx="1855118" cy="152382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0997" y="97468"/>
            <a:ext cx="878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протокола РВПЗ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rgbClr val="007A37"/>
          </a:solidFill>
          <a:ln>
            <a:solidFill>
              <a:srgbClr val="00964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B050"/>
              </a:solidFill>
            </a:endParaRPr>
          </a:p>
        </p:txBody>
      </p:sp>
      <p:cxnSp>
        <p:nvCxnSpPr>
          <p:cNvPr id="42" name="Прямая соединительная линия 41"/>
          <p:cNvCxnSpPr/>
          <p:nvPr/>
        </p:nvCxnSpPr>
        <p:spPr>
          <a:xfrm>
            <a:off x="0" y="668966"/>
            <a:ext cx="9144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30997" y="97468"/>
            <a:ext cx="8789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Ратификация протокола РВПЗ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0997" y="96328"/>
            <a:ext cx="652571" cy="52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683568" y="0"/>
            <a:ext cx="0" cy="764704"/>
          </a:xfrm>
          <a:prstGeom prst="line">
            <a:avLst/>
          </a:prstGeom>
          <a:ln w="381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93633" y="5058747"/>
            <a:ext cx="4572000" cy="311496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kk-KZ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59575" y="980728"/>
            <a:ext cx="8534011" cy="53385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Разработаны проекты постановления Правительства РК «О проекте Закона РК «О ратификации Протокола о регистрах выбросов и переноса загрязнителей к Конвенции о доступе к информации, участию общественности в процессе принятия решений и доступе к правосудию по вопросам, касающимся окружающей среды» и проекта Закона РК «О ратификации Протокола о регистрах выбросов и переноса загрязнителей к Конвенции о доступе к информации, участию общественности в процессе принятия решений и доступе к правосудию по вопросам, касающимся окружающей среды» в рамках ратификации Протокола о РВПЗ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Получены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положительные заключения научно - правовой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экспертизы и научно-лингвистической экспертизы к Законопроекту.</a:t>
            </a:r>
          </a:p>
          <a:p>
            <a:pPr marL="285750" lvl="0" indent="-285750" algn="just">
              <a:lnSpc>
                <a:spcPct val="107000"/>
              </a:lnSpc>
              <a:buFont typeface="Wingdings" panose="05000000000000000000" pitchFamily="2" charset="2"/>
              <a:buChar char="Ø"/>
            </a:pP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Получены </a:t>
            </a:r>
            <a:r>
              <a:rPr lang="ru-RU" sz="20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положительные заключения заинтересованных государственных органов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 Законопроекту</a:t>
            </a:r>
            <a:r>
              <a:rPr lang="ru-RU" sz="2000" dirty="0" smtClean="0">
                <a:solidFill>
                  <a:srgbClr val="A5A5A5">
                    <a:lumMod val="50000"/>
                  </a:srgb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kk-KZ" sz="2000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41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68388" y="428094"/>
            <a:ext cx="9144000" cy="12684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007A37"/>
                </a:solidFill>
              </a:rPr>
              <a:t> СПАСИБО ЗА ВНИМАНИЕ!!!</a:t>
            </a:r>
            <a:endParaRPr lang="ru-RU" sz="3200" dirty="0">
              <a:solidFill>
                <a:srgbClr val="007A37"/>
              </a:solidFill>
            </a:endParaRPr>
          </a:p>
        </p:txBody>
      </p:sp>
      <p:pic>
        <p:nvPicPr>
          <p:cNvPr id="5" name="Picture 6" descr="Картинки по запросу охрана окружающей сред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" y="1196752"/>
            <a:ext cx="9194800" cy="551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637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4334</TotalTime>
  <Words>310</Words>
  <Application>Microsoft Office PowerPoint</Application>
  <PresentationFormat>Экран (4:3)</PresentationFormat>
  <Paragraphs>42</Paragraphs>
  <Slides>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Ратификация Протокола о РВПЗ к Орхусской конвенции</vt:lpstr>
      <vt:lpstr> </vt:lpstr>
      <vt:lpstr> </vt:lpstr>
      <vt:lpstr> </vt:lpstr>
      <vt:lpstr> </vt:lpstr>
      <vt:lpstr> </vt:lpstr>
    </vt:vector>
  </TitlesOfParts>
  <Company>OSCE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Elmira Dzhumakadyrova</dc:creator>
  <cp:lastModifiedBy>ParkInn</cp:lastModifiedBy>
  <cp:revision>153</cp:revision>
  <dcterms:created xsi:type="dcterms:W3CDTF">2018-09-07T11:20:25Z</dcterms:created>
  <dcterms:modified xsi:type="dcterms:W3CDTF">2019-03-12T02:24:19Z</dcterms:modified>
</cp:coreProperties>
</file>