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03" r:id="rId2"/>
  </p:sldMasterIdLst>
  <p:notesMasterIdLst>
    <p:notesMasterId r:id="rId22"/>
  </p:notesMasterIdLst>
  <p:handoutMasterIdLst>
    <p:handoutMasterId r:id="rId23"/>
  </p:handoutMasterIdLst>
  <p:sldIdLst>
    <p:sldId id="266" r:id="rId3"/>
    <p:sldId id="267" r:id="rId4"/>
    <p:sldId id="268" r:id="rId5"/>
    <p:sldId id="261" r:id="rId6"/>
    <p:sldId id="262" r:id="rId7"/>
    <p:sldId id="263" r:id="rId8"/>
    <p:sldId id="273" r:id="rId9"/>
    <p:sldId id="272" r:id="rId10"/>
    <p:sldId id="279" r:id="rId11"/>
    <p:sldId id="280" r:id="rId12"/>
    <p:sldId id="281" r:id="rId13"/>
    <p:sldId id="282" r:id="rId14"/>
    <p:sldId id="285" r:id="rId15"/>
    <p:sldId id="286" r:id="rId16"/>
    <p:sldId id="287" r:id="rId17"/>
    <p:sldId id="288" r:id="rId18"/>
    <p:sldId id="283" r:id="rId19"/>
    <p:sldId id="284" r:id="rId20"/>
    <p:sldId id="278" r:id="rId21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Вы оцениваете свои знания по РВПЗ (регистру выбросов и переноса загрязнителей)?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Хорошо знаю, что это такое</c:v>
                </c:pt>
                <c:pt idx="1">
                  <c:v>Немного слышал</c:v>
                </c:pt>
                <c:pt idx="2">
                  <c:v>Никогда не слышал, что это такое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</c:v>
                </c:pt>
                <c:pt idx="1">
                  <c:v>15</c:v>
                </c:pt>
                <c:pt idx="2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69-4AB9-9AE6-D4B1019D1BC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lt1"/>
    </a:solidFill>
    <a:ln w="15875" cap="flat" cmpd="sng" algn="ctr">
      <a:solidFill>
        <a:schemeClr val="accent2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ru-RU" sz="1200" b="1" kern="120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defRPr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
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Вы считаете, важно ли создание
публичного регистра вредных выбросов предприятий для Казахстана?
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Да, очень важно</c:v>
                </c:pt>
                <c:pt idx="1">
                  <c:v>Нет, не вижу в этом смысла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</c:v>
                </c:pt>
                <c:pt idx="1">
                  <c:v>10</c:v>
                </c:pt>
                <c:pt idx="2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A-47DB-99BC-DE4CACC259C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lt1"/>
    </a:solidFill>
    <a:ln w="15875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ru-RU" sz="1200" b="1" kern="120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defRPr>
            </a:pPr>
            <a:r>
              <a:rPr lang="ru-RU" sz="1200" b="1" kern="1200" dirty="0">
                <a:solidFill>
                  <a:schemeClr val="tx1"/>
                </a:solidFill>
                <a:effectLst/>
                <a:latin typeface="Calibri"/>
                <a:ea typeface="Times New Roman"/>
                <a:cs typeface="Times New Roman"/>
              </a:rPr>
              <a:t>
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Вы считаете, важно ли создание
публичного регистра вредных выбросов предприятий для Казахстана?
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Да, очень важно</c:v>
                </c:pt>
                <c:pt idx="1">
                  <c:v>Нет, не вижу в этом смысла</c:v>
                </c:pt>
                <c:pt idx="2">
                  <c:v>Не знаю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</c:v>
                </c:pt>
                <c:pt idx="1">
                  <c:v>10</c:v>
                </c:pt>
                <c:pt idx="2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2-4CF9-825E-C0431333EB1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lt1"/>
    </a:solidFill>
    <a:ln w="15875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EACCAD-E8E3-4322-A1AF-712745BF6EC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F26C1292-C5C3-4781-8A99-0EC763061357}">
      <dgm:prSet phldrT="[Текст]" custT="1"/>
      <dgm:spPr/>
      <dgm:t>
        <a:bodyPr/>
        <a:lstStyle/>
        <a:p>
          <a:r>
            <a:rPr lang="ru-RU" sz="2000" b="1" dirty="0"/>
            <a:t>Общественность (НПО, студенты, научно- академическое сообщество) </a:t>
          </a:r>
        </a:p>
      </dgm:t>
    </dgm:pt>
    <dgm:pt modelId="{A96AD032-55AC-418B-A9B3-410A626DF6AB}" type="parTrans" cxnId="{F7C391A5-5FA8-4BDF-86E8-90ABC1B6FF96}">
      <dgm:prSet/>
      <dgm:spPr/>
      <dgm:t>
        <a:bodyPr/>
        <a:lstStyle/>
        <a:p>
          <a:endParaRPr lang="ru-RU"/>
        </a:p>
      </dgm:t>
    </dgm:pt>
    <dgm:pt modelId="{F3AD3DD2-787E-4982-A2D6-00475C2B1EE7}" type="sibTrans" cxnId="{F7C391A5-5FA8-4BDF-86E8-90ABC1B6FF96}">
      <dgm:prSet/>
      <dgm:spPr/>
      <dgm:t>
        <a:bodyPr/>
        <a:lstStyle/>
        <a:p>
          <a:endParaRPr lang="ru-RU"/>
        </a:p>
      </dgm:t>
    </dgm:pt>
    <dgm:pt modelId="{DBC2EFF3-6581-4D59-A211-37826F85E888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b="1" dirty="0"/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/>
            <a:t>Природопользователи</a:t>
          </a: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/>
        </a:p>
      </dgm:t>
    </dgm:pt>
    <dgm:pt modelId="{90D29663-C278-49CB-AD38-E2C1746936E6}" type="parTrans" cxnId="{FAE7D64F-1412-453F-BB83-108EF084E15E}">
      <dgm:prSet/>
      <dgm:spPr/>
      <dgm:t>
        <a:bodyPr/>
        <a:lstStyle/>
        <a:p>
          <a:endParaRPr lang="ru-RU"/>
        </a:p>
      </dgm:t>
    </dgm:pt>
    <dgm:pt modelId="{20C8DAF6-9663-4D12-BE41-95235E12C5C7}" type="sibTrans" cxnId="{FAE7D64F-1412-453F-BB83-108EF084E15E}">
      <dgm:prSet/>
      <dgm:spPr/>
      <dgm:t>
        <a:bodyPr/>
        <a:lstStyle/>
        <a:p>
          <a:endParaRPr lang="ru-RU"/>
        </a:p>
      </dgm:t>
    </dgm:pt>
    <dgm:pt modelId="{FCE8CA01-A3E6-42A8-AEAF-3BFC677640F7}">
      <dgm:prSet phldrT="[Текст]" custT="1"/>
      <dgm:spPr/>
      <dgm:t>
        <a:bodyPr/>
        <a:lstStyle/>
        <a:p>
          <a:r>
            <a:rPr lang="ru-RU" sz="2000" b="1" dirty="0"/>
            <a:t>Государственные органы</a:t>
          </a:r>
        </a:p>
      </dgm:t>
    </dgm:pt>
    <dgm:pt modelId="{A26EB06F-9598-4F82-A6AE-969F9BCD3BB2}" type="parTrans" cxnId="{A5A5FF7F-DCA7-4938-9F9A-B2FA5EFC7BDC}">
      <dgm:prSet/>
      <dgm:spPr/>
      <dgm:t>
        <a:bodyPr/>
        <a:lstStyle/>
        <a:p>
          <a:endParaRPr lang="ru-RU"/>
        </a:p>
      </dgm:t>
    </dgm:pt>
    <dgm:pt modelId="{7D4E8CEF-08CC-4CD0-83A3-E52887AD60F2}" type="sibTrans" cxnId="{A5A5FF7F-DCA7-4938-9F9A-B2FA5EFC7BDC}">
      <dgm:prSet/>
      <dgm:spPr/>
      <dgm:t>
        <a:bodyPr/>
        <a:lstStyle/>
        <a:p>
          <a:endParaRPr lang="ru-RU"/>
        </a:p>
      </dgm:t>
    </dgm:pt>
    <dgm:pt modelId="{52F3854D-02A8-4047-A757-C49D0BBEE448}" type="pres">
      <dgm:prSet presAssocID="{2FEACCAD-E8E3-4322-A1AF-712745BF6EC1}" presName="compositeShape" presStyleCnt="0">
        <dgm:presLayoutVars>
          <dgm:dir/>
          <dgm:resizeHandles/>
        </dgm:presLayoutVars>
      </dgm:prSet>
      <dgm:spPr/>
    </dgm:pt>
    <dgm:pt modelId="{EA8C1F90-B148-4241-ACB9-200FBE116F48}" type="pres">
      <dgm:prSet presAssocID="{2FEACCAD-E8E3-4322-A1AF-712745BF6EC1}" presName="pyramid" presStyleLbl="node1" presStyleIdx="0" presStyleCnt="1" custLinFactNeighborX="21912" custLinFactNeighborY="-1526"/>
      <dgm:spPr/>
    </dgm:pt>
    <dgm:pt modelId="{47414C93-7826-4CCF-AB25-D82F917CA7E4}" type="pres">
      <dgm:prSet presAssocID="{2FEACCAD-E8E3-4322-A1AF-712745BF6EC1}" presName="theList" presStyleCnt="0"/>
      <dgm:spPr/>
    </dgm:pt>
    <dgm:pt modelId="{82ED1BD7-E250-4A25-9167-91CDECDE85AC}" type="pres">
      <dgm:prSet presAssocID="{F26C1292-C5C3-4781-8A99-0EC763061357}" presName="aNode" presStyleLbl="fgAcc1" presStyleIdx="0" presStyleCnt="3" custScaleX="216068" custScaleY="121248" custLinFactY="3366" custLinFactNeighborX="-51559" custLinFactNeighborY="100000">
        <dgm:presLayoutVars>
          <dgm:bulletEnabled val="1"/>
        </dgm:presLayoutVars>
      </dgm:prSet>
      <dgm:spPr/>
    </dgm:pt>
    <dgm:pt modelId="{7ACA957E-F9BF-42E8-ACB0-45038FC45010}" type="pres">
      <dgm:prSet presAssocID="{F26C1292-C5C3-4781-8A99-0EC763061357}" presName="aSpace" presStyleCnt="0"/>
      <dgm:spPr/>
    </dgm:pt>
    <dgm:pt modelId="{CD58DE25-9B98-4707-94A6-99FD88770160}" type="pres">
      <dgm:prSet presAssocID="{DBC2EFF3-6581-4D59-A211-37826F85E888}" presName="aNode" presStyleLbl="fgAcc1" presStyleIdx="1" presStyleCnt="3" custScaleX="129205" custScaleY="59661" custLinFactY="12820" custLinFactNeighborX="-12171" custLinFactNeighborY="100000">
        <dgm:presLayoutVars>
          <dgm:bulletEnabled val="1"/>
        </dgm:presLayoutVars>
      </dgm:prSet>
      <dgm:spPr/>
    </dgm:pt>
    <dgm:pt modelId="{E3EB99E2-0848-4D6C-A62B-7B01DB424E52}" type="pres">
      <dgm:prSet presAssocID="{DBC2EFF3-6581-4D59-A211-37826F85E888}" presName="aSpace" presStyleCnt="0"/>
      <dgm:spPr/>
    </dgm:pt>
    <dgm:pt modelId="{34277C1B-5D05-444C-9017-2B797491ED27}" type="pres">
      <dgm:prSet presAssocID="{FCE8CA01-A3E6-42A8-AEAF-3BFC677640F7}" presName="aNode" presStyleLbl="fgAcc1" presStyleIdx="2" presStyleCnt="3" custScaleX="98580" custScaleY="64671" custLinFactY="16325" custLinFactNeighborX="-13394" custLinFactNeighborY="100000">
        <dgm:presLayoutVars>
          <dgm:bulletEnabled val="1"/>
        </dgm:presLayoutVars>
      </dgm:prSet>
      <dgm:spPr/>
    </dgm:pt>
    <dgm:pt modelId="{6AB71E9E-3330-4813-A921-43C04281D157}" type="pres">
      <dgm:prSet presAssocID="{FCE8CA01-A3E6-42A8-AEAF-3BFC677640F7}" presName="aSpace" presStyleCnt="0"/>
      <dgm:spPr/>
    </dgm:pt>
  </dgm:ptLst>
  <dgm:cxnLst>
    <dgm:cxn modelId="{1536A404-8DFC-43FE-A906-BEABA669AC9D}" type="presOf" srcId="{2FEACCAD-E8E3-4322-A1AF-712745BF6EC1}" destId="{52F3854D-02A8-4047-A757-C49D0BBEE448}" srcOrd="0" destOrd="0" presId="urn:microsoft.com/office/officeart/2005/8/layout/pyramid2"/>
    <dgm:cxn modelId="{575E3E2A-6E5C-44A6-93B3-24A0AC873335}" type="presOf" srcId="{F26C1292-C5C3-4781-8A99-0EC763061357}" destId="{82ED1BD7-E250-4A25-9167-91CDECDE85AC}" srcOrd="0" destOrd="0" presId="urn:microsoft.com/office/officeart/2005/8/layout/pyramid2"/>
    <dgm:cxn modelId="{04610F4F-F831-42EE-8C27-2274E6043616}" type="presOf" srcId="{DBC2EFF3-6581-4D59-A211-37826F85E888}" destId="{CD58DE25-9B98-4707-94A6-99FD88770160}" srcOrd="0" destOrd="0" presId="urn:microsoft.com/office/officeart/2005/8/layout/pyramid2"/>
    <dgm:cxn modelId="{FAE7D64F-1412-453F-BB83-108EF084E15E}" srcId="{2FEACCAD-E8E3-4322-A1AF-712745BF6EC1}" destId="{DBC2EFF3-6581-4D59-A211-37826F85E888}" srcOrd="1" destOrd="0" parTransId="{90D29663-C278-49CB-AD38-E2C1746936E6}" sibTransId="{20C8DAF6-9663-4D12-BE41-95235E12C5C7}"/>
    <dgm:cxn modelId="{1814D877-E067-4BB7-A266-1915E353A5F9}" type="presOf" srcId="{FCE8CA01-A3E6-42A8-AEAF-3BFC677640F7}" destId="{34277C1B-5D05-444C-9017-2B797491ED27}" srcOrd="0" destOrd="0" presId="urn:microsoft.com/office/officeart/2005/8/layout/pyramid2"/>
    <dgm:cxn modelId="{A5A5FF7F-DCA7-4938-9F9A-B2FA5EFC7BDC}" srcId="{2FEACCAD-E8E3-4322-A1AF-712745BF6EC1}" destId="{FCE8CA01-A3E6-42A8-AEAF-3BFC677640F7}" srcOrd="2" destOrd="0" parTransId="{A26EB06F-9598-4F82-A6AE-969F9BCD3BB2}" sibTransId="{7D4E8CEF-08CC-4CD0-83A3-E52887AD60F2}"/>
    <dgm:cxn modelId="{F7C391A5-5FA8-4BDF-86E8-90ABC1B6FF96}" srcId="{2FEACCAD-E8E3-4322-A1AF-712745BF6EC1}" destId="{F26C1292-C5C3-4781-8A99-0EC763061357}" srcOrd="0" destOrd="0" parTransId="{A96AD032-55AC-418B-A9B3-410A626DF6AB}" sibTransId="{F3AD3DD2-787E-4982-A2D6-00475C2B1EE7}"/>
    <dgm:cxn modelId="{77806F4B-3D1A-40A0-8078-08D5793D4DE5}" type="presParOf" srcId="{52F3854D-02A8-4047-A757-C49D0BBEE448}" destId="{EA8C1F90-B148-4241-ACB9-200FBE116F48}" srcOrd="0" destOrd="0" presId="urn:microsoft.com/office/officeart/2005/8/layout/pyramid2"/>
    <dgm:cxn modelId="{C1E03A22-90A9-4878-A658-C8C12FB5A876}" type="presParOf" srcId="{52F3854D-02A8-4047-A757-C49D0BBEE448}" destId="{47414C93-7826-4CCF-AB25-D82F917CA7E4}" srcOrd="1" destOrd="0" presId="urn:microsoft.com/office/officeart/2005/8/layout/pyramid2"/>
    <dgm:cxn modelId="{8F406F3D-844F-448E-A84B-5DEB4D7926AF}" type="presParOf" srcId="{47414C93-7826-4CCF-AB25-D82F917CA7E4}" destId="{82ED1BD7-E250-4A25-9167-91CDECDE85AC}" srcOrd="0" destOrd="0" presId="urn:microsoft.com/office/officeart/2005/8/layout/pyramid2"/>
    <dgm:cxn modelId="{E3A1AC13-7AB1-47A6-A7B6-CC56D002DE8B}" type="presParOf" srcId="{47414C93-7826-4CCF-AB25-D82F917CA7E4}" destId="{7ACA957E-F9BF-42E8-ACB0-45038FC45010}" srcOrd="1" destOrd="0" presId="urn:microsoft.com/office/officeart/2005/8/layout/pyramid2"/>
    <dgm:cxn modelId="{30723C7A-184A-4076-B185-D1AD0B1BFF70}" type="presParOf" srcId="{47414C93-7826-4CCF-AB25-D82F917CA7E4}" destId="{CD58DE25-9B98-4707-94A6-99FD88770160}" srcOrd="2" destOrd="0" presId="urn:microsoft.com/office/officeart/2005/8/layout/pyramid2"/>
    <dgm:cxn modelId="{1458ACE5-C6AC-4789-B882-89B8521DEFF5}" type="presParOf" srcId="{47414C93-7826-4CCF-AB25-D82F917CA7E4}" destId="{E3EB99E2-0848-4D6C-A62B-7B01DB424E52}" srcOrd="3" destOrd="0" presId="urn:microsoft.com/office/officeart/2005/8/layout/pyramid2"/>
    <dgm:cxn modelId="{09818D20-8577-4CBC-A411-8DC14B5943E7}" type="presParOf" srcId="{47414C93-7826-4CCF-AB25-D82F917CA7E4}" destId="{34277C1B-5D05-444C-9017-2B797491ED27}" srcOrd="4" destOrd="0" presId="urn:microsoft.com/office/officeart/2005/8/layout/pyramid2"/>
    <dgm:cxn modelId="{FFB9842F-2FD5-4164-AE76-DFD6FDB1417B}" type="presParOf" srcId="{47414C93-7826-4CCF-AB25-D82F917CA7E4}" destId="{6AB71E9E-3330-4813-A921-43C04281D15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587CE6-8A73-4748-9EFE-38BA7BE9571C}" type="doc">
      <dgm:prSet loTypeId="urn:microsoft.com/office/officeart/2005/8/layout/hList7#2" loCatId="list" qsTypeId="urn:microsoft.com/office/officeart/2005/8/quickstyle/simple1" qsCatId="simple" csTypeId="urn:microsoft.com/office/officeart/2005/8/colors/accent1_2" csCatId="accent1" phldr="1"/>
      <dgm:spPr/>
    </dgm:pt>
    <dgm:pt modelId="{4CC9C0CB-EF94-421D-8217-412A049E4E8B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ru-RU" sz="2000" dirty="0">
            <a:solidFill>
              <a:schemeClr val="tx2">
                <a:lumMod val="50000"/>
              </a:schemeClr>
            </a:solidFill>
          </a:endParaRPr>
        </a:p>
        <a:p>
          <a:endParaRPr lang="ru-RU" sz="2000" dirty="0">
            <a:solidFill>
              <a:schemeClr val="tx2">
                <a:lumMod val="50000"/>
              </a:schemeClr>
            </a:solidFill>
          </a:endParaRPr>
        </a:p>
        <a:p>
          <a:r>
            <a:rPr lang="ru-RU" sz="2000" dirty="0">
              <a:solidFill>
                <a:schemeClr val="tx2">
                  <a:lumMod val="50000"/>
                </a:schemeClr>
              </a:solidFill>
            </a:rPr>
            <a:t>Интернет, СМИ</a:t>
          </a:r>
        </a:p>
      </dgm:t>
    </dgm:pt>
    <dgm:pt modelId="{F10A1963-A680-454D-9FCC-4D05897DF7CF}" type="parTrans" cxnId="{1785D1C5-D942-43B6-9876-297BCEAE89D2}">
      <dgm:prSet/>
      <dgm:spPr/>
      <dgm:t>
        <a:bodyPr/>
        <a:lstStyle/>
        <a:p>
          <a:endParaRPr lang="ru-RU"/>
        </a:p>
      </dgm:t>
    </dgm:pt>
    <dgm:pt modelId="{3F162F02-570B-433F-854C-CEE1CE9F3581}" type="sibTrans" cxnId="{1785D1C5-D942-43B6-9876-297BCEAE89D2}">
      <dgm:prSet/>
      <dgm:spPr/>
      <dgm:t>
        <a:bodyPr/>
        <a:lstStyle/>
        <a:p>
          <a:endParaRPr lang="ru-RU"/>
        </a:p>
      </dgm:t>
    </dgm:pt>
    <dgm:pt modelId="{444A1B93-2A73-4D74-BCC7-44E170FC0498}">
      <dgm:prSet phldrT="[Текст]" custT="1"/>
      <dgm:spPr>
        <a:solidFill>
          <a:schemeClr val="accent3">
            <a:lumMod val="85000"/>
          </a:schemeClr>
        </a:solidFill>
      </dgm:spPr>
      <dgm:t>
        <a:bodyPr/>
        <a:lstStyle/>
        <a:p>
          <a:endParaRPr lang="ru-RU" sz="2000" dirty="0">
            <a:solidFill>
              <a:schemeClr val="tx2">
                <a:lumMod val="50000"/>
              </a:schemeClr>
            </a:solidFill>
          </a:endParaRPr>
        </a:p>
        <a:p>
          <a:endParaRPr lang="ru-RU" sz="2000" dirty="0">
            <a:solidFill>
              <a:schemeClr val="tx2">
                <a:lumMod val="50000"/>
              </a:schemeClr>
            </a:solidFill>
          </a:endParaRPr>
        </a:p>
        <a:p>
          <a:r>
            <a:rPr lang="ru-RU" sz="2000" dirty="0">
              <a:solidFill>
                <a:schemeClr val="tx2">
                  <a:lumMod val="50000"/>
                </a:schemeClr>
              </a:solidFill>
            </a:rPr>
            <a:t>Печатные издания</a:t>
          </a:r>
        </a:p>
      </dgm:t>
    </dgm:pt>
    <dgm:pt modelId="{F697F19D-2492-4252-9BF7-3F30D720B668}" type="parTrans" cxnId="{337523F5-888F-476E-9A5B-83528C0732B9}">
      <dgm:prSet/>
      <dgm:spPr/>
      <dgm:t>
        <a:bodyPr/>
        <a:lstStyle/>
        <a:p>
          <a:endParaRPr lang="ru-RU"/>
        </a:p>
      </dgm:t>
    </dgm:pt>
    <dgm:pt modelId="{FA58D692-FAB8-43D7-B057-E5C736C1B987}" type="sibTrans" cxnId="{337523F5-888F-476E-9A5B-83528C0732B9}">
      <dgm:prSet/>
      <dgm:spPr/>
      <dgm:t>
        <a:bodyPr/>
        <a:lstStyle/>
        <a:p>
          <a:endParaRPr lang="ru-RU"/>
        </a:p>
      </dgm:t>
    </dgm:pt>
    <dgm:pt modelId="{CE2A8F8E-CE6F-4D97-8D7F-2822290135E4}">
      <dgm:prSet phldrT="[Текст]" custT="1"/>
      <dgm:spPr>
        <a:solidFill>
          <a:srgbClr val="FCDD9E"/>
        </a:solidFill>
      </dgm:spPr>
      <dgm:t>
        <a:bodyPr/>
        <a:lstStyle/>
        <a:p>
          <a:endParaRPr lang="ru-RU" sz="2000" dirty="0">
            <a:solidFill>
              <a:schemeClr val="tx2">
                <a:lumMod val="50000"/>
              </a:schemeClr>
            </a:solidFill>
          </a:endParaRPr>
        </a:p>
        <a:p>
          <a:endParaRPr lang="ru-RU" sz="2000" dirty="0">
            <a:solidFill>
              <a:schemeClr val="tx2">
                <a:lumMod val="50000"/>
              </a:schemeClr>
            </a:solidFill>
          </a:endParaRPr>
        </a:p>
        <a:p>
          <a:r>
            <a:rPr lang="ru-RU" sz="2000" dirty="0">
              <a:solidFill>
                <a:schemeClr val="tx2">
                  <a:lumMod val="50000"/>
                </a:schemeClr>
              </a:solidFill>
            </a:rPr>
            <a:t>Научно- академическая среда</a:t>
          </a:r>
        </a:p>
      </dgm:t>
    </dgm:pt>
    <dgm:pt modelId="{DD013890-D50C-41C8-8611-84B9F13BF26F}" type="parTrans" cxnId="{B121C393-33A8-4E1A-9199-E8428451E7C6}">
      <dgm:prSet/>
      <dgm:spPr/>
      <dgm:t>
        <a:bodyPr/>
        <a:lstStyle/>
        <a:p>
          <a:endParaRPr lang="ru-RU"/>
        </a:p>
      </dgm:t>
    </dgm:pt>
    <dgm:pt modelId="{DF20EA3A-17EC-4F13-95AE-F2BBD0D668E2}" type="sibTrans" cxnId="{B121C393-33A8-4E1A-9199-E8428451E7C6}">
      <dgm:prSet/>
      <dgm:spPr/>
      <dgm:t>
        <a:bodyPr/>
        <a:lstStyle/>
        <a:p>
          <a:endParaRPr lang="ru-RU"/>
        </a:p>
      </dgm:t>
    </dgm:pt>
    <dgm:pt modelId="{7C3EE0BF-642A-4BA3-B0F2-83C6A8DFF1CB}" type="pres">
      <dgm:prSet presAssocID="{D1587CE6-8A73-4748-9EFE-38BA7BE9571C}" presName="Name0" presStyleCnt="0">
        <dgm:presLayoutVars>
          <dgm:dir/>
          <dgm:resizeHandles val="exact"/>
        </dgm:presLayoutVars>
      </dgm:prSet>
      <dgm:spPr/>
    </dgm:pt>
    <dgm:pt modelId="{26C0F510-0E33-4710-8D66-E1661EEAD640}" type="pres">
      <dgm:prSet presAssocID="{D1587CE6-8A73-4748-9EFE-38BA7BE9571C}" presName="fgShape" presStyleLbl="fgShp" presStyleIdx="0" presStyleCnt="1"/>
      <dgm:spPr/>
    </dgm:pt>
    <dgm:pt modelId="{E4014A1A-07FC-40E2-9306-2F26A00A6122}" type="pres">
      <dgm:prSet presAssocID="{D1587CE6-8A73-4748-9EFE-38BA7BE9571C}" presName="linComp" presStyleCnt="0"/>
      <dgm:spPr/>
    </dgm:pt>
    <dgm:pt modelId="{763DD961-4DEB-48F0-A5C6-4B929CEE21FB}" type="pres">
      <dgm:prSet presAssocID="{4CC9C0CB-EF94-421D-8217-412A049E4E8B}" presName="compNode" presStyleCnt="0"/>
      <dgm:spPr/>
    </dgm:pt>
    <dgm:pt modelId="{F982F0A8-9570-494C-8FE0-E647A68B2335}" type="pres">
      <dgm:prSet presAssocID="{4CC9C0CB-EF94-421D-8217-412A049E4E8B}" presName="bkgdShape" presStyleLbl="node1" presStyleIdx="0" presStyleCnt="3" custLinFactNeighborX="-49810" custLinFactNeighborY="31724"/>
      <dgm:spPr/>
    </dgm:pt>
    <dgm:pt modelId="{6C373B02-698B-4B91-A695-C396B35697F0}" type="pres">
      <dgm:prSet presAssocID="{4CC9C0CB-EF94-421D-8217-412A049E4E8B}" presName="nodeTx" presStyleLbl="node1" presStyleIdx="0" presStyleCnt="3">
        <dgm:presLayoutVars>
          <dgm:bulletEnabled val="1"/>
        </dgm:presLayoutVars>
      </dgm:prSet>
      <dgm:spPr/>
    </dgm:pt>
    <dgm:pt modelId="{81ECF0C7-5AE0-447A-BC5F-687C355AABEF}" type="pres">
      <dgm:prSet presAssocID="{4CC9C0CB-EF94-421D-8217-412A049E4E8B}" presName="invisiNode" presStyleLbl="node1" presStyleIdx="0" presStyleCnt="3"/>
      <dgm:spPr/>
    </dgm:pt>
    <dgm:pt modelId="{C89F20E4-379E-480C-8840-6D2859D06C23}" type="pres">
      <dgm:prSet presAssocID="{4CC9C0CB-EF94-421D-8217-412A049E4E8B}" presName="imagNode" presStyleLbl="fgImgPlace1" presStyleIdx="0" presStyleCnt="3" custScaleX="148384" custScaleY="148041" custLinFactNeighborX="-3355" custLinFactNeighborY="2974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069F278-FECE-46EE-9A89-C35284ACA594}" type="pres">
      <dgm:prSet presAssocID="{3F162F02-570B-433F-854C-CEE1CE9F3581}" presName="sibTrans" presStyleLbl="sibTrans2D1" presStyleIdx="0" presStyleCnt="0"/>
      <dgm:spPr/>
    </dgm:pt>
    <dgm:pt modelId="{65D1110B-F03A-46EE-B438-0356981506F4}" type="pres">
      <dgm:prSet presAssocID="{444A1B93-2A73-4D74-BCC7-44E170FC0498}" presName="compNode" presStyleCnt="0"/>
      <dgm:spPr/>
    </dgm:pt>
    <dgm:pt modelId="{B02D9C4F-6F13-4A63-884A-2E12BAC3323B}" type="pres">
      <dgm:prSet presAssocID="{444A1B93-2A73-4D74-BCC7-44E170FC0498}" presName="bkgdShape" presStyleLbl="node1" presStyleIdx="1" presStyleCnt="3" custLinFactNeighborX="254" custLinFactNeighborY="6875"/>
      <dgm:spPr/>
    </dgm:pt>
    <dgm:pt modelId="{64898124-38A6-4250-90B1-914C88D20583}" type="pres">
      <dgm:prSet presAssocID="{444A1B93-2A73-4D74-BCC7-44E170FC0498}" presName="nodeTx" presStyleLbl="node1" presStyleIdx="1" presStyleCnt="3">
        <dgm:presLayoutVars>
          <dgm:bulletEnabled val="1"/>
        </dgm:presLayoutVars>
      </dgm:prSet>
      <dgm:spPr/>
    </dgm:pt>
    <dgm:pt modelId="{52954F80-D81A-4E37-AAFA-F44DF705264D}" type="pres">
      <dgm:prSet presAssocID="{444A1B93-2A73-4D74-BCC7-44E170FC0498}" presName="invisiNode" presStyleLbl="node1" presStyleIdx="1" presStyleCnt="3"/>
      <dgm:spPr/>
    </dgm:pt>
    <dgm:pt modelId="{ECDB5EB7-D0E1-414F-BCAF-2936D5A5CCBA}" type="pres">
      <dgm:prSet presAssocID="{444A1B93-2A73-4D74-BCC7-44E170FC0498}" presName="imagNode" presStyleLbl="fgImgPlace1" presStyleIdx="1" presStyleCnt="3" custScaleX="149868" custScaleY="148041" custLinFactNeighborY="2974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A17C088-740C-4137-A005-5F14B2C58308}" type="pres">
      <dgm:prSet presAssocID="{FA58D692-FAB8-43D7-B057-E5C736C1B987}" presName="sibTrans" presStyleLbl="sibTrans2D1" presStyleIdx="0" presStyleCnt="0"/>
      <dgm:spPr/>
    </dgm:pt>
    <dgm:pt modelId="{4D480090-AECF-41C1-90CB-15AF896F19DC}" type="pres">
      <dgm:prSet presAssocID="{CE2A8F8E-CE6F-4D97-8D7F-2822290135E4}" presName="compNode" presStyleCnt="0"/>
      <dgm:spPr/>
    </dgm:pt>
    <dgm:pt modelId="{7EB47AB0-AF9E-41A9-90DA-76B773DFB5F7}" type="pres">
      <dgm:prSet presAssocID="{CE2A8F8E-CE6F-4D97-8D7F-2822290135E4}" presName="bkgdShape" presStyleLbl="node1" presStyleIdx="2" presStyleCnt="3"/>
      <dgm:spPr/>
    </dgm:pt>
    <dgm:pt modelId="{7245CED8-5AD4-425F-8D5E-132444366E6C}" type="pres">
      <dgm:prSet presAssocID="{CE2A8F8E-CE6F-4D97-8D7F-2822290135E4}" presName="nodeTx" presStyleLbl="node1" presStyleIdx="2" presStyleCnt="3">
        <dgm:presLayoutVars>
          <dgm:bulletEnabled val="1"/>
        </dgm:presLayoutVars>
      </dgm:prSet>
      <dgm:spPr/>
    </dgm:pt>
    <dgm:pt modelId="{15E545CF-1FC7-4A2B-8843-8E19C3EB6A29}" type="pres">
      <dgm:prSet presAssocID="{CE2A8F8E-CE6F-4D97-8D7F-2822290135E4}" presName="invisiNode" presStyleLbl="node1" presStyleIdx="2" presStyleCnt="3"/>
      <dgm:spPr/>
    </dgm:pt>
    <dgm:pt modelId="{4C532AF6-79CC-4AC4-9D33-6214D4F1F93B}" type="pres">
      <dgm:prSet presAssocID="{CE2A8F8E-CE6F-4D97-8D7F-2822290135E4}" presName="imagNode" presStyleLbl="fgImgPlace1" presStyleIdx="2" presStyleCnt="3" custScaleX="155136" custScaleY="158113" custLinFactNeighborY="27646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D4E3FE12-220E-4E08-A885-739066D559A4}" type="presOf" srcId="{4CC9C0CB-EF94-421D-8217-412A049E4E8B}" destId="{F982F0A8-9570-494C-8FE0-E647A68B2335}" srcOrd="0" destOrd="0" presId="urn:microsoft.com/office/officeart/2005/8/layout/hList7#2"/>
    <dgm:cxn modelId="{C32BEA2C-C19B-4027-8053-07EE4D981E3E}" type="presOf" srcId="{444A1B93-2A73-4D74-BCC7-44E170FC0498}" destId="{64898124-38A6-4250-90B1-914C88D20583}" srcOrd="1" destOrd="0" presId="urn:microsoft.com/office/officeart/2005/8/layout/hList7#2"/>
    <dgm:cxn modelId="{828D152E-1E6D-4C45-8CCD-D64E954B5D4F}" type="presOf" srcId="{CE2A8F8E-CE6F-4D97-8D7F-2822290135E4}" destId="{7245CED8-5AD4-425F-8D5E-132444366E6C}" srcOrd="1" destOrd="0" presId="urn:microsoft.com/office/officeart/2005/8/layout/hList7#2"/>
    <dgm:cxn modelId="{C1A23131-A64C-4F96-BAE1-16613DA2F3D2}" type="presOf" srcId="{444A1B93-2A73-4D74-BCC7-44E170FC0498}" destId="{B02D9C4F-6F13-4A63-884A-2E12BAC3323B}" srcOrd="0" destOrd="0" presId="urn:microsoft.com/office/officeart/2005/8/layout/hList7#2"/>
    <dgm:cxn modelId="{34F90532-A259-4D15-A9AD-A071F23C18CF}" type="presOf" srcId="{FA58D692-FAB8-43D7-B057-E5C736C1B987}" destId="{4A17C088-740C-4137-A005-5F14B2C58308}" srcOrd="0" destOrd="0" presId="urn:microsoft.com/office/officeart/2005/8/layout/hList7#2"/>
    <dgm:cxn modelId="{9B45BC77-13BC-4A5D-9235-B444F6C83543}" type="presOf" srcId="{3F162F02-570B-433F-854C-CEE1CE9F3581}" destId="{0069F278-FECE-46EE-9A89-C35284ACA594}" srcOrd="0" destOrd="0" presId="urn:microsoft.com/office/officeart/2005/8/layout/hList7#2"/>
    <dgm:cxn modelId="{B121C393-33A8-4E1A-9199-E8428451E7C6}" srcId="{D1587CE6-8A73-4748-9EFE-38BA7BE9571C}" destId="{CE2A8F8E-CE6F-4D97-8D7F-2822290135E4}" srcOrd="2" destOrd="0" parTransId="{DD013890-D50C-41C8-8611-84B9F13BF26F}" sibTransId="{DF20EA3A-17EC-4F13-95AE-F2BBD0D668E2}"/>
    <dgm:cxn modelId="{1785D1C5-D942-43B6-9876-297BCEAE89D2}" srcId="{D1587CE6-8A73-4748-9EFE-38BA7BE9571C}" destId="{4CC9C0CB-EF94-421D-8217-412A049E4E8B}" srcOrd="0" destOrd="0" parTransId="{F10A1963-A680-454D-9FCC-4D05897DF7CF}" sibTransId="{3F162F02-570B-433F-854C-CEE1CE9F3581}"/>
    <dgm:cxn modelId="{A0983AE0-80BB-4B2D-8CAB-DBFCE218C06F}" type="presOf" srcId="{CE2A8F8E-CE6F-4D97-8D7F-2822290135E4}" destId="{7EB47AB0-AF9E-41A9-90DA-76B773DFB5F7}" srcOrd="0" destOrd="0" presId="urn:microsoft.com/office/officeart/2005/8/layout/hList7#2"/>
    <dgm:cxn modelId="{B66A59E3-09CA-49B5-91E1-7F41225CC8BF}" type="presOf" srcId="{4CC9C0CB-EF94-421D-8217-412A049E4E8B}" destId="{6C373B02-698B-4B91-A695-C396B35697F0}" srcOrd="1" destOrd="0" presId="urn:microsoft.com/office/officeart/2005/8/layout/hList7#2"/>
    <dgm:cxn modelId="{337523F5-888F-476E-9A5B-83528C0732B9}" srcId="{D1587CE6-8A73-4748-9EFE-38BA7BE9571C}" destId="{444A1B93-2A73-4D74-BCC7-44E170FC0498}" srcOrd="1" destOrd="0" parTransId="{F697F19D-2492-4252-9BF7-3F30D720B668}" sibTransId="{FA58D692-FAB8-43D7-B057-E5C736C1B987}"/>
    <dgm:cxn modelId="{EC4CDBF8-8F2F-49E7-9376-68DAF1D25198}" type="presOf" srcId="{D1587CE6-8A73-4748-9EFE-38BA7BE9571C}" destId="{7C3EE0BF-642A-4BA3-B0F2-83C6A8DFF1CB}" srcOrd="0" destOrd="0" presId="urn:microsoft.com/office/officeart/2005/8/layout/hList7#2"/>
    <dgm:cxn modelId="{5D5FC215-6BEA-47A3-AFE5-581029F2FF9C}" type="presParOf" srcId="{7C3EE0BF-642A-4BA3-B0F2-83C6A8DFF1CB}" destId="{26C0F510-0E33-4710-8D66-E1661EEAD640}" srcOrd="0" destOrd="0" presId="urn:microsoft.com/office/officeart/2005/8/layout/hList7#2"/>
    <dgm:cxn modelId="{7BD08C6E-3303-44C6-AF44-99B0D49EDBC0}" type="presParOf" srcId="{7C3EE0BF-642A-4BA3-B0F2-83C6A8DFF1CB}" destId="{E4014A1A-07FC-40E2-9306-2F26A00A6122}" srcOrd="1" destOrd="0" presId="urn:microsoft.com/office/officeart/2005/8/layout/hList7#2"/>
    <dgm:cxn modelId="{0A447C9A-D436-472C-8C16-F20D40EF9367}" type="presParOf" srcId="{E4014A1A-07FC-40E2-9306-2F26A00A6122}" destId="{763DD961-4DEB-48F0-A5C6-4B929CEE21FB}" srcOrd="0" destOrd="0" presId="urn:microsoft.com/office/officeart/2005/8/layout/hList7#2"/>
    <dgm:cxn modelId="{FCB1D7C9-778F-407D-AC99-5D369B027073}" type="presParOf" srcId="{763DD961-4DEB-48F0-A5C6-4B929CEE21FB}" destId="{F982F0A8-9570-494C-8FE0-E647A68B2335}" srcOrd="0" destOrd="0" presId="urn:microsoft.com/office/officeart/2005/8/layout/hList7#2"/>
    <dgm:cxn modelId="{5AF0A8F7-75FB-4169-B45B-EE0317EB7C49}" type="presParOf" srcId="{763DD961-4DEB-48F0-A5C6-4B929CEE21FB}" destId="{6C373B02-698B-4B91-A695-C396B35697F0}" srcOrd="1" destOrd="0" presId="urn:microsoft.com/office/officeart/2005/8/layout/hList7#2"/>
    <dgm:cxn modelId="{9CF37EDA-E916-4D29-BA8E-D284638307B9}" type="presParOf" srcId="{763DD961-4DEB-48F0-A5C6-4B929CEE21FB}" destId="{81ECF0C7-5AE0-447A-BC5F-687C355AABEF}" srcOrd="2" destOrd="0" presId="urn:microsoft.com/office/officeart/2005/8/layout/hList7#2"/>
    <dgm:cxn modelId="{8A7BCBD9-1FE5-4314-8C0A-FB2CA296CA34}" type="presParOf" srcId="{763DD961-4DEB-48F0-A5C6-4B929CEE21FB}" destId="{C89F20E4-379E-480C-8840-6D2859D06C23}" srcOrd="3" destOrd="0" presId="urn:microsoft.com/office/officeart/2005/8/layout/hList7#2"/>
    <dgm:cxn modelId="{5A4D2566-85CD-4997-9F57-F9D130557081}" type="presParOf" srcId="{E4014A1A-07FC-40E2-9306-2F26A00A6122}" destId="{0069F278-FECE-46EE-9A89-C35284ACA594}" srcOrd="1" destOrd="0" presId="urn:microsoft.com/office/officeart/2005/8/layout/hList7#2"/>
    <dgm:cxn modelId="{B382003F-432F-4AA6-9082-02CBE4E4C20A}" type="presParOf" srcId="{E4014A1A-07FC-40E2-9306-2F26A00A6122}" destId="{65D1110B-F03A-46EE-B438-0356981506F4}" srcOrd="2" destOrd="0" presId="urn:microsoft.com/office/officeart/2005/8/layout/hList7#2"/>
    <dgm:cxn modelId="{518A6501-67E4-4970-AE28-C67488459E1D}" type="presParOf" srcId="{65D1110B-F03A-46EE-B438-0356981506F4}" destId="{B02D9C4F-6F13-4A63-884A-2E12BAC3323B}" srcOrd="0" destOrd="0" presId="urn:microsoft.com/office/officeart/2005/8/layout/hList7#2"/>
    <dgm:cxn modelId="{7B2C826D-8A62-4F3B-9E3E-88F5E87DFCBF}" type="presParOf" srcId="{65D1110B-F03A-46EE-B438-0356981506F4}" destId="{64898124-38A6-4250-90B1-914C88D20583}" srcOrd="1" destOrd="0" presId="urn:microsoft.com/office/officeart/2005/8/layout/hList7#2"/>
    <dgm:cxn modelId="{BA552F22-93BC-4C37-9A9F-A31919E4112D}" type="presParOf" srcId="{65D1110B-F03A-46EE-B438-0356981506F4}" destId="{52954F80-D81A-4E37-AAFA-F44DF705264D}" srcOrd="2" destOrd="0" presId="urn:microsoft.com/office/officeart/2005/8/layout/hList7#2"/>
    <dgm:cxn modelId="{B6C5E573-DF2B-4264-B7F9-2ADF1EB3A65F}" type="presParOf" srcId="{65D1110B-F03A-46EE-B438-0356981506F4}" destId="{ECDB5EB7-D0E1-414F-BCAF-2936D5A5CCBA}" srcOrd="3" destOrd="0" presId="urn:microsoft.com/office/officeart/2005/8/layout/hList7#2"/>
    <dgm:cxn modelId="{322E9030-59BB-4EF0-87EB-3739E64651DE}" type="presParOf" srcId="{E4014A1A-07FC-40E2-9306-2F26A00A6122}" destId="{4A17C088-740C-4137-A005-5F14B2C58308}" srcOrd="3" destOrd="0" presId="urn:microsoft.com/office/officeart/2005/8/layout/hList7#2"/>
    <dgm:cxn modelId="{304DB1D0-4DD6-4F7C-B230-B566C4903C98}" type="presParOf" srcId="{E4014A1A-07FC-40E2-9306-2F26A00A6122}" destId="{4D480090-AECF-41C1-90CB-15AF896F19DC}" srcOrd="4" destOrd="0" presId="urn:microsoft.com/office/officeart/2005/8/layout/hList7#2"/>
    <dgm:cxn modelId="{FE24D5CA-33B2-4093-A774-6AE2DA2C5EF8}" type="presParOf" srcId="{4D480090-AECF-41C1-90CB-15AF896F19DC}" destId="{7EB47AB0-AF9E-41A9-90DA-76B773DFB5F7}" srcOrd="0" destOrd="0" presId="urn:microsoft.com/office/officeart/2005/8/layout/hList7#2"/>
    <dgm:cxn modelId="{B945347D-4525-4AB0-8EC7-3762E0B3B22F}" type="presParOf" srcId="{4D480090-AECF-41C1-90CB-15AF896F19DC}" destId="{7245CED8-5AD4-425F-8D5E-132444366E6C}" srcOrd="1" destOrd="0" presId="urn:microsoft.com/office/officeart/2005/8/layout/hList7#2"/>
    <dgm:cxn modelId="{B352269A-8A3F-4DE1-839A-5FC29E14910E}" type="presParOf" srcId="{4D480090-AECF-41C1-90CB-15AF896F19DC}" destId="{15E545CF-1FC7-4A2B-8843-8E19C3EB6A29}" srcOrd="2" destOrd="0" presId="urn:microsoft.com/office/officeart/2005/8/layout/hList7#2"/>
    <dgm:cxn modelId="{132054FC-BCCC-4E46-AF48-E5E579ACBE24}" type="presParOf" srcId="{4D480090-AECF-41C1-90CB-15AF896F19DC}" destId="{4C532AF6-79CC-4AC4-9D33-6214D4F1F93B}" srcOrd="3" destOrd="0" presId="urn:microsoft.com/office/officeart/2005/8/layout/hList7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C1F90-B148-4241-ACB9-200FBE116F48}">
      <dsp:nvSpPr>
        <dsp:cNvPr id="0" name=""/>
        <dsp:cNvSpPr/>
      </dsp:nvSpPr>
      <dsp:spPr>
        <a:xfrm>
          <a:off x="839403" y="0"/>
          <a:ext cx="4717504" cy="4717504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D1BD7-E250-4A25-9167-91CDECDE85AC}">
      <dsp:nvSpPr>
        <dsp:cNvPr id="0" name=""/>
        <dsp:cNvSpPr/>
      </dsp:nvSpPr>
      <dsp:spPr>
        <a:xfrm>
          <a:off x="0" y="684364"/>
          <a:ext cx="6625460" cy="16154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Общественность (НПО, студенты, научно- академическое сообщество) </a:t>
          </a:r>
        </a:p>
      </dsp:txBody>
      <dsp:txXfrm>
        <a:off x="78858" y="763222"/>
        <a:ext cx="6467744" cy="1457703"/>
      </dsp:txXfrm>
    </dsp:sp>
    <dsp:sp modelId="{CD58DE25-9B98-4707-94A6-99FD88770160}">
      <dsp:nvSpPr>
        <dsp:cNvPr id="0" name=""/>
        <dsp:cNvSpPr/>
      </dsp:nvSpPr>
      <dsp:spPr>
        <a:xfrm>
          <a:off x="1343479" y="2592282"/>
          <a:ext cx="3961913" cy="7948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b="1" kern="1200" dirty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/>
            <a:t>Природопользователи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b="1" kern="1200" dirty="0"/>
        </a:p>
      </dsp:txBody>
      <dsp:txXfrm>
        <a:off x="1382282" y="2631085"/>
        <a:ext cx="3884307" cy="717273"/>
      </dsp:txXfrm>
    </dsp:sp>
    <dsp:sp modelId="{34277C1B-5D05-444C-9017-2B797491ED27}">
      <dsp:nvSpPr>
        <dsp:cNvPr id="0" name=""/>
        <dsp:cNvSpPr/>
      </dsp:nvSpPr>
      <dsp:spPr>
        <a:xfrm>
          <a:off x="1775517" y="3600400"/>
          <a:ext cx="3022835" cy="86162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Государственные органы</a:t>
          </a:r>
        </a:p>
      </dsp:txBody>
      <dsp:txXfrm>
        <a:off x="1817578" y="3642461"/>
        <a:ext cx="2938713" cy="7775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82F0A8-9570-494C-8FE0-E647A68B2335}">
      <dsp:nvSpPr>
        <dsp:cNvPr id="0" name=""/>
        <dsp:cNvSpPr/>
      </dsp:nvSpPr>
      <dsp:spPr>
        <a:xfrm>
          <a:off x="0" y="39600"/>
          <a:ext cx="2760258" cy="396240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2">
                  <a:lumMod val="50000"/>
                </a:schemeClr>
              </a:solidFill>
            </a:rPr>
            <a:t>Интернет, СМИ</a:t>
          </a:r>
        </a:p>
      </dsp:txBody>
      <dsp:txXfrm>
        <a:off x="0" y="1624560"/>
        <a:ext cx="2760258" cy="1584960"/>
      </dsp:txXfrm>
    </dsp:sp>
    <dsp:sp modelId="{C89F20E4-379E-480C-8840-6D2859D06C23}">
      <dsp:nvSpPr>
        <dsp:cNvPr id="0" name=""/>
        <dsp:cNvSpPr/>
      </dsp:nvSpPr>
      <dsp:spPr>
        <a:xfrm>
          <a:off x="362816" y="352851"/>
          <a:ext cx="1957896" cy="195337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2D9C4F-6F13-4A63-884A-2E12BAC3323B}">
      <dsp:nvSpPr>
        <dsp:cNvPr id="0" name=""/>
        <dsp:cNvSpPr/>
      </dsp:nvSpPr>
      <dsp:spPr>
        <a:xfrm>
          <a:off x="2855981" y="39600"/>
          <a:ext cx="2760258" cy="3962400"/>
        </a:xfrm>
        <a:prstGeom prst="roundRect">
          <a:avLst>
            <a:gd name="adj" fmla="val 10000"/>
          </a:avLst>
        </a:prstGeom>
        <a:solidFill>
          <a:schemeClr val="accent3">
            <a:lumMod val="8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2">
                  <a:lumMod val="50000"/>
                </a:schemeClr>
              </a:solidFill>
            </a:rPr>
            <a:t>Печатные издания</a:t>
          </a:r>
        </a:p>
      </dsp:txBody>
      <dsp:txXfrm>
        <a:off x="2855981" y="1624560"/>
        <a:ext cx="2760258" cy="1584960"/>
      </dsp:txXfrm>
    </dsp:sp>
    <dsp:sp modelId="{ECDB5EB7-D0E1-414F-BCAF-2936D5A5CCBA}">
      <dsp:nvSpPr>
        <dsp:cNvPr id="0" name=""/>
        <dsp:cNvSpPr/>
      </dsp:nvSpPr>
      <dsp:spPr>
        <a:xfrm>
          <a:off x="3240361" y="352851"/>
          <a:ext cx="1977477" cy="195337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B47AB0-AF9E-41A9-90DA-76B773DFB5F7}">
      <dsp:nvSpPr>
        <dsp:cNvPr id="0" name=""/>
        <dsp:cNvSpPr/>
      </dsp:nvSpPr>
      <dsp:spPr>
        <a:xfrm>
          <a:off x="5692037" y="72825"/>
          <a:ext cx="2760258" cy="3962400"/>
        </a:xfrm>
        <a:prstGeom prst="roundRect">
          <a:avLst>
            <a:gd name="adj" fmla="val 10000"/>
          </a:avLst>
        </a:prstGeom>
        <a:solidFill>
          <a:srgbClr val="FCDD9E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2">
                  <a:lumMod val="50000"/>
                </a:schemeClr>
              </a:solidFill>
            </a:rPr>
            <a:t>Научно- академическая среда</a:t>
          </a:r>
        </a:p>
      </dsp:txBody>
      <dsp:txXfrm>
        <a:off x="5692037" y="1657785"/>
        <a:ext cx="2760258" cy="1584960"/>
      </dsp:txXfrm>
    </dsp:sp>
    <dsp:sp modelId="{4C532AF6-79CC-4AC4-9D33-6214D4F1F93B}">
      <dsp:nvSpPr>
        <dsp:cNvPr id="0" name=""/>
        <dsp:cNvSpPr/>
      </dsp:nvSpPr>
      <dsp:spPr>
        <a:xfrm>
          <a:off x="6048672" y="291957"/>
          <a:ext cx="2046987" cy="208626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C0F510-0E33-4710-8D66-E1661EEAD640}">
      <dsp:nvSpPr>
        <dsp:cNvPr id="0" name=""/>
        <dsp:cNvSpPr/>
      </dsp:nvSpPr>
      <dsp:spPr>
        <a:xfrm>
          <a:off x="338327" y="3169919"/>
          <a:ext cx="7781544" cy="59436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2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1AB58-C41B-4AA0-A87B-3C32D0B6ACD7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B50FD-3020-4866-BE1E-88136687462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95F0B-E939-4D4F-9647-5696528F73C6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ABA05-9CDC-452C-9810-7EF700D80A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80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ABA05-9CDC-452C-9810-7EF700D80AA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16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34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F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393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F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5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1F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81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80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12.03.2019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68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2512" y="321386"/>
            <a:ext cx="7138974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1F487C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8956" y="2923794"/>
            <a:ext cx="7708900" cy="17926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02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3/12/2019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3.jpe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prtr.ecogosfond.kz/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rtr2016/?fref=ts" TargetMode="External"/><Relationship Id="rId2" Type="http://schemas.openxmlformats.org/officeDocument/2006/relationships/hyperlink" Target="http://prtr.ecogosfond.kz/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facebook.com/prtr2016/" TargetMode="External"/><Relationship Id="rId5" Type="http://schemas.openxmlformats.org/officeDocument/2006/relationships/hyperlink" Target="https://twitter.com/Prtr2016?lang=ru" TargetMode="External"/><Relationship Id="rId4" Type="http://schemas.openxmlformats.org/officeDocument/2006/relationships/hyperlink" Target="https://vk.com/public14930396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rtr2016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kap.kz/upload/files/44725_234202_10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HJfzYOWDmI&amp;fbclid=IwAR3x4T54zerW9s9Z7-aYg3foOXDjWtFiCqQHG7Mfthyy94H9vk_iGzD_5gY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csd.center@yandex.kz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hyperlink" Target="http://www.csd-center.k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743200"/>
            <a:ext cx="7772400" cy="2043658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ru-RU" kern="1200" dirty="0">
                <a:solidFill>
                  <a:srgbClr val="000000"/>
                </a:solidFill>
                <a:ea typeface="+mn-ea"/>
                <a:cs typeface="+mn-cs"/>
              </a:rPr>
              <a:t>Национальная </a:t>
            </a:r>
            <a:r>
              <a:rPr lang="hu-HU" kern="1200" dirty="0">
                <a:solidFill>
                  <a:srgbClr val="000000"/>
                </a:solidFill>
                <a:ea typeface="+mn-ea"/>
                <a:cs typeface="+mn-cs"/>
              </a:rPr>
              <a:t>стратегия </a:t>
            </a:r>
            <a:br>
              <a:rPr lang="ru-RU" kern="1200" dirty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hu-HU" kern="1200" dirty="0">
                <a:solidFill>
                  <a:srgbClr val="000000"/>
                </a:solidFill>
                <a:ea typeface="+mn-ea"/>
                <a:cs typeface="+mn-cs"/>
              </a:rPr>
              <a:t>по обеспечению доступа </a:t>
            </a:r>
            <a:r>
              <a:rPr lang="ru-RU" kern="1200" dirty="0">
                <a:solidFill>
                  <a:srgbClr val="000000"/>
                </a:solidFill>
                <a:ea typeface="+mn-ea"/>
                <a:cs typeface="+mn-cs"/>
              </a:rPr>
              <a:t>общественности </a:t>
            </a:r>
            <a:r>
              <a:rPr lang="hu-HU" kern="1200" dirty="0">
                <a:solidFill>
                  <a:srgbClr val="000000"/>
                </a:solidFill>
                <a:ea typeface="+mn-ea"/>
                <a:cs typeface="+mn-cs"/>
              </a:rPr>
              <a:t>к </a:t>
            </a:r>
            <a:r>
              <a:rPr lang="ru-RU" kern="1200" dirty="0">
                <a:solidFill>
                  <a:srgbClr val="000000"/>
                </a:solidFill>
                <a:ea typeface="+mn-ea"/>
                <a:cs typeface="+mn-cs"/>
              </a:rPr>
              <a:t>экологической </a:t>
            </a:r>
            <a:r>
              <a:rPr lang="hu-HU" kern="1200" dirty="0">
                <a:solidFill>
                  <a:srgbClr val="000000"/>
                </a:solidFill>
                <a:ea typeface="+mn-ea"/>
                <a:cs typeface="+mn-cs"/>
              </a:rPr>
              <a:t>информации</a:t>
            </a:r>
            <a:r>
              <a:rPr lang="ru-RU" kern="1200" dirty="0">
                <a:solidFill>
                  <a:srgbClr val="000000"/>
                </a:solidFill>
                <a:ea typeface="+mn-ea"/>
                <a:cs typeface="+mn-cs"/>
              </a:rPr>
              <a:t> и РВПЗ</a:t>
            </a:r>
            <a:br>
              <a:rPr lang="ru-RU" kern="1200" dirty="0">
                <a:solidFill>
                  <a:srgbClr val="000000"/>
                </a:solidFill>
                <a:ea typeface="+mn-ea"/>
                <a:cs typeface="+mn-cs"/>
              </a:rPr>
            </a:br>
            <a:r>
              <a:rPr lang="ru-RU" kern="1200" dirty="0">
                <a:solidFill>
                  <a:srgbClr val="000000"/>
                </a:solidFill>
                <a:ea typeface="+mn-ea"/>
                <a:cs typeface="+mn-cs"/>
              </a:rPr>
              <a:t>(Стратегия)</a:t>
            </a:r>
            <a:endParaRPr lang="ru-RU" b="0" kern="1200" dirty="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5013176"/>
            <a:ext cx="6400800" cy="1201688"/>
          </a:xfrm>
        </p:spPr>
        <p:txBody>
          <a:bodyPr>
            <a:normAutofit/>
          </a:bodyPr>
          <a:lstStyle/>
          <a:p>
            <a:pPr algn="r"/>
            <a:r>
              <a:rPr lang="ru-RU" sz="2000" dirty="0"/>
              <a:t>Центр «Содействие устойчивому развитию»</a:t>
            </a:r>
          </a:p>
        </p:txBody>
      </p:sp>
      <p:pic>
        <p:nvPicPr>
          <p:cNvPr id="10" name="Рисунок 3">
            <a:extLst>
              <a:ext uri="{FF2B5EF4-FFF2-40B4-BE49-F238E27FC236}">
                <a16:creationId xmlns:a16="http://schemas.microsoft.com/office/drawing/2014/main" id="{EDD97062-B8E3-4256-9499-79C971DAB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4773" y="404664"/>
            <a:ext cx="627204" cy="627204"/>
          </a:xfrm>
          <a:prstGeom prst="rect">
            <a:avLst/>
          </a:prstGeom>
          <a:noFill/>
        </p:spPr>
      </p:pic>
      <p:pic>
        <p:nvPicPr>
          <p:cNvPr id="15" name="Рисунок 9" descr="Картинки по запросу United Nations Institute for Training and Research лого">
            <a:extLst>
              <a:ext uri="{FF2B5EF4-FFF2-40B4-BE49-F238E27FC236}">
                <a16:creationId xmlns:a16="http://schemas.microsoft.com/office/drawing/2014/main" id="{9AEE0083-5D0E-4183-9E47-8A1EAC62A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4757" y="476672"/>
            <a:ext cx="1186400" cy="566752"/>
          </a:xfrm>
          <a:prstGeom prst="rect">
            <a:avLst/>
          </a:prstGeom>
          <a:noFill/>
        </p:spPr>
      </p:pic>
      <p:pic>
        <p:nvPicPr>
          <p:cNvPr id="16" name="Picture 2" descr="GEF-notag-lowres_0">
            <a:extLst>
              <a:ext uri="{FF2B5EF4-FFF2-40B4-BE49-F238E27FC236}">
                <a16:creationId xmlns:a16="http://schemas.microsoft.com/office/drawing/2014/main" id="{20C05D76-805B-4C03-9557-B75A3A827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86214" y="446445"/>
            <a:ext cx="566751" cy="657431"/>
          </a:xfrm>
          <a:prstGeom prst="rect">
            <a:avLst/>
          </a:prstGeom>
          <a:noFill/>
        </p:spPr>
      </p:pic>
      <p:pic>
        <p:nvPicPr>
          <p:cNvPr id="17" name="Picture 1" descr="Description: cid:image003.png@01CC4C5C.E3D04080">
            <a:extLst>
              <a:ext uri="{FF2B5EF4-FFF2-40B4-BE49-F238E27FC236}">
                <a16:creationId xmlns:a16="http://schemas.microsoft.com/office/drawing/2014/main" id="{FA95ABE5-7EE5-4AC6-8FDF-CC2CB5D0A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57221" y="332656"/>
            <a:ext cx="559195" cy="778339"/>
          </a:xfrm>
          <a:prstGeom prst="rect">
            <a:avLst/>
          </a:prstGeom>
          <a:noFill/>
        </p:spPr>
      </p:pic>
      <p:graphicFrame>
        <p:nvGraphicFramePr>
          <p:cNvPr id="18" name="Object 6">
            <a:extLst>
              <a:ext uri="{FF2B5EF4-FFF2-40B4-BE49-F238E27FC236}">
                <a16:creationId xmlns:a16="http://schemas.microsoft.com/office/drawing/2014/main" id="{E58D0511-B367-4150-A160-F09CFF810F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1994708"/>
              </p:ext>
            </p:extLst>
          </p:nvPr>
        </p:nvGraphicFramePr>
        <p:xfrm>
          <a:off x="1331640" y="332656"/>
          <a:ext cx="691677" cy="859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0" r:id="rId7" imgW="2319480" imgH="2834640" progId="">
                  <p:embed/>
                </p:oleObj>
              </mc:Choice>
              <mc:Fallback>
                <p:oleObj r:id="rId7" imgW="2319480" imgH="2834640" progId="">
                  <p:embed/>
                  <p:pic>
                    <p:nvPicPr>
                      <p:cNvPr id="11" name="Object 6">
                        <a:extLst>
                          <a:ext uri="{FF2B5EF4-FFF2-40B4-BE49-F238E27FC236}">
                            <a16:creationId xmlns:a16="http://schemas.microsoft.com/office/drawing/2014/main" id="{5C0FFCA5-3F16-4A30-9DA7-AA530D902D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332656"/>
                        <a:ext cx="691677" cy="8599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Рисунок 4" descr="Gerb1">
            <a:extLst>
              <a:ext uri="{FF2B5EF4-FFF2-40B4-BE49-F238E27FC236}">
                <a16:creationId xmlns:a16="http://schemas.microsoft.com/office/drawing/2014/main" id="{7662F6D5-9BE2-469A-89CF-81F24E7EA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55776" y="404664"/>
            <a:ext cx="657431" cy="5969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052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7424"/>
            <a:ext cx="8229600" cy="141750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>Разработка Стратегии в Казахстане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196752"/>
            <a:ext cx="4320480" cy="4973782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Стратегия </a:t>
            </a:r>
            <a:r>
              <a:rPr lang="hu-HU" sz="1600" dirty="0">
                <a:latin typeface="Arial" pitchFamily="34" charset="0"/>
                <a:cs typeface="Arial" pitchFamily="34" charset="0"/>
              </a:rPr>
              <a:t>разработана в рамках совместного проекта РГП на ПХВ «ИАЦ ООС» МЭ РК и ЮНИТАР «Глобальный проект по реализации Регистра выбросов и переноса загрязнителей (РВПЗ) в качестве инструмента для отчетности Стойких органических загрязнителей (СОЗ), распространение и повышение осведомленности для Республики Казахстан»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Первый проект Стратегии представлен на рабочем совещании 28 июня 2017 года в г. Астана и доработан по результатам обсуждения и рекомендаций участников.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Стратегия согласована с представителями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Орхусских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центров, НПО, членами КУП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Последняя редакция Стратегии была утверждена ЮНИТАР в ноябре 2017 года.</a:t>
            </a:r>
            <a:endParaRPr lang="ru-RU" sz="1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5" t="16468" r="48463" b="11364"/>
          <a:stretch/>
        </p:blipFill>
        <p:spPr bwMode="auto">
          <a:xfrm>
            <a:off x="5238326" y="1484784"/>
            <a:ext cx="3038165" cy="44871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183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65" y="793954"/>
            <a:ext cx="2736304" cy="249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67544" y="753732"/>
            <a:ext cx="496855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Arial" pitchFamily="34" charset="0"/>
                <a:cs typeface="Arial" pitchFamily="34" charset="0"/>
              </a:rPr>
              <a:t>Основная цель внедрения РВПЗ в Казахстане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: обеспечение доступа общественности к информации о выбросах и переносе загрязнителей и отходов, снижение и предотвращение деградации окружающей среды от загрязнения. </a:t>
            </a:r>
          </a:p>
          <a:p>
            <a:pPr algn="just"/>
            <a:r>
              <a:rPr lang="ru-RU" sz="1400" b="1" dirty="0">
                <a:latin typeface="Arial" pitchFamily="34" charset="0"/>
                <a:cs typeface="Arial" pitchFamily="34" charset="0"/>
              </a:rPr>
              <a:t>Цель Стратегии: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проведение эффективной кампании по повышению степени осведомленности среди всех заинтересованных сторон о РВПЗ, применяя современные и актуальные средства распространения экологической информации, а также вовлечению общественности в процесс достижения целей РВПЗ</a:t>
            </a:r>
          </a:p>
          <a:p>
            <a:pPr algn="just"/>
            <a:r>
              <a:rPr lang="ru-RU" sz="1400" b="1" dirty="0">
                <a:latin typeface="Arial" pitchFamily="34" charset="0"/>
                <a:cs typeface="Arial" pitchFamily="34" charset="0"/>
              </a:rPr>
              <a:t>Задачи Стратегии: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 О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предел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ение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целев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ой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 аудитори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 информационно-разъяснительной 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а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мпании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роекта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 Выстраивание 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коммуникаци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й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 с целевыми группами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  О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беспеч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ение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эффективн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ой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 информационн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ой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 поддержк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и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внедрения РВПЗ в Казахстане</a:t>
            </a:r>
            <a:r>
              <a:rPr lang="hu-HU" sz="1400" dirty="0">
                <a:latin typeface="Arial" pitchFamily="34" charset="0"/>
                <a:cs typeface="Arial" pitchFamily="34" charset="0"/>
              </a:rPr>
              <a:t>.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66" y="4725144"/>
            <a:ext cx="2736304" cy="16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168" y="3444729"/>
            <a:ext cx="1276652" cy="106387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25144"/>
            <a:ext cx="2592288" cy="16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589" y="4725144"/>
            <a:ext cx="1851383" cy="160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6475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 Целевая аудитория   </a:t>
            </a:r>
            <a:br>
              <a:rPr lang="ru-RU" sz="3600" b="1" dirty="0"/>
            </a:br>
            <a:r>
              <a:rPr lang="ru-RU" sz="3600" b="1" dirty="0"/>
              <a:t> для распространения знаний о РВПЗ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752502556"/>
              </p:ext>
            </p:extLst>
          </p:nvPr>
        </p:nvGraphicFramePr>
        <p:xfrm>
          <a:off x="1644352" y="1340768"/>
          <a:ext cx="6816080" cy="4717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8693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0"/>
            <a:ext cx="7024744" cy="692696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Инструменты информирования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11572095"/>
              </p:ext>
            </p:extLst>
          </p:nvPr>
        </p:nvGraphicFramePr>
        <p:xfrm>
          <a:off x="251520" y="764704"/>
          <a:ext cx="8458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4173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Меры по осведомлению общественности о РВПЗ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424936" cy="5472608"/>
          </a:xfrm>
        </p:spPr>
        <p:txBody>
          <a:bodyPr>
            <a:noAutofit/>
          </a:bodyPr>
          <a:lstStyle/>
          <a:p>
            <a:pPr lvl="0"/>
            <a:r>
              <a:rPr lang="hu-HU" sz="2000" dirty="0"/>
              <a:t>размещение экологической информации и новостей </a:t>
            </a:r>
            <a:r>
              <a:rPr lang="ru-RU" sz="2000" dirty="0"/>
              <a:t>о РВПЗ </a:t>
            </a:r>
            <a:r>
              <a:rPr lang="hu-HU" sz="2000" dirty="0"/>
              <a:t>на веб-портале </a:t>
            </a:r>
            <a:r>
              <a:rPr lang="ru-RU" sz="2000" dirty="0"/>
              <a:t>РВПЗ (</a:t>
            </a:r>
            <a:r>
              <a:rPr lang="ru-RU" sz="2000" dirty="0">
                <a:hlinkClick r:id="rId2"/>
              </a:rPr>
              <a:t>http://prtr.ecogosfond.kz/</a:t>
            </a:r>
            <a:r>
              <a:rPr lang="ru-RU" sz="2000" dirty="0"/>
              <a:t>);</a:t>
            </a:r>
          </a:p>
          <a:p>
            <a:pPr lvl="0"/>
            <a:r>
              <a:rPr lang="hu-HU" sz="2000" dirty="0"/>
              <a:t>освещени</a:t>
            </a:r>
            <a:r>
              <a:rPr lang="ru-RU" sz="2000" dirty="0"/>
              <a:t>е</a:t>
            </a:r>
            <a:r>
              <a:rPr lang="hu-HU" sz="2000" dirty="0"/>
              <a:t> экологических вопросов в СМИ</a:t>
            </a:r>
            <a:r>
              <a:rPr lang="ru-RU" sz="2000" dirty="0"/>
              <a:t> (выступления на телевидении, публикации в республиканских изданиях)</a:t>
            </a:r>
            <a:r>
              <a:rPr lang="hu-HU" sz="2000" dirty="0"/>
              <a:t>;</a:t>
            </a:r>
            <a:endParaRPr lang="ru-RU" sz="2000" dirty="0"/>
          </a:p>
          <a:p>
            <a:pPr lvl="0"/>
            <a:r>
              <a:rPr lang="hu-HU" sz="2000" dirty="0"/>
              <a:t>подготовка информационных материалов, статей для опубликования в научно-популярных изданиях, журналах</a:t>
            </a:r>
            <a:r>
              <a:rPr lang="ru-RU" sz="2000" dirty="0"/>
              <a:t> (корпоративные издания </a:t>
            </a:r>
            <a:r>
              <a:rPr lang="ru-RU" sz="2000" dirty="0" err="1"/>
              <a:t>природопользователей</a:t>
            </a:r>
            <a:r>
              <a:rPr lang="ru-RU" sz="2000" dirty="0"/>
              <a:t>)</a:t>
            </a:r>
            <a:r>
              <a:rPr lang="hu-HU" sz="2000" strike="sngStrike" dirty="0"/>
              <a:t>;</a:t>
            </a:r>
            <a:endParaRPr lang="ru-RU" sz="2000" dirty="0"/>
          </a:p>
          <a:p>
            <a:pPr lvl="0"/>
            <a:r>
              <a:rPr lang="hu-HU" sz="2000" dirty="0"/>
              <a:t>рассылка экологических новостей и актуальной информации представителям</a:t>
            </a:r>
            <a:r>
              <a:rPr lang="ru-RU" sz="2000" dirty="0"/>
              <a:t>, бизнеса,</a:t>
            </a:r>
            <a:r>
              <a:rPr lang="hu-HU" sz="2000" dirty="0"/>
              <a:t> НПО, общественных организаций и СМИ</a:t>
            </a:r>
            <a:r>
              <a:rPr lang="ru-RU" sz="2000" dirty="0"/>
              <a:t> через информационные письма и пресс - релизы</a:t>
            </a:r>
            <a:r>
              <a:rPr lang="hu-HU" sz="2000" dirty="0"/>
              <a:t>;</a:t>
            </a:r>
            <a:endParaRPr lang="ru-RU" sz="2000" dirty="0"/>
          </a:p>
          <a:p>
            <a:pPr lvl="0"/>
            <a:r>
              <a:rPr lang="hu-HU" sz="2000" dirty="0"/>
              <a:t>регулярная рассылка информации через департаменты экологии (для природопользователей) и аккредитованных объединений субъектов частного предпринимательства;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80178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Меры по осведомлению общественности о РВПЗ (2)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556792"/>
            <a:ext cx="8424936" cy="5112568"/>
          </a:xfrm>
        </p:spPr>
        <p:txBody>
          <a:bodyPr>
            <a:noAutofit/>
          </a:bodyPr>
          <a:lstStyle/>
          <a:p>
            <a:pPr lvl="0"/>
            <a:r>
              <a:rPr lang="hu-HU" sz="2000" dirty="0"/>
              <a:t>работа с пресс службами природопользователей;</a:t>
            </a:r>
            <a:endParaRPr lang="ru-RU" sz="2000" dirty="0"/>
          </a:p>
          <a:p>
            <a:pPr lvl="0"/>
            <a:r>
              <a:rPr lang="ru-RU" sz="2000" dirty="0"/>
              <a:t>сотрудничество с другими </a:t>
            </a:r>
            <a:r>
              <a:rPr lang="hu-HU" sz="2000" dirty="0"/>
              <a:t>проект</a:t>
            </a:r>
            <a:r>
              <a:rPr lang="ru-RU" sz="2000" dirty="0" err="1"/>
              <a:t>ами</a:t>
            </a:r>
            <a:r>
              <a:rPr lang="hu-HU" sz="2000" dirty="0"/>
              <a:t> по </a:t>
            </a:r>
            <a:r>
              <a:rPr lang="ru-RU" sz="2000" dirty="0"/>
              <a:t>«</a:t>
            </a:r>
            <a:r>
              <a:rPr lang="hu-HU" sz="2000" dirty="0"/>
              <a:t>зеленой</a:t>
            </a:r>
            <a:r>
              <a:rPr lang="ru-RU" sz="2000" dirty="0"/>
              <a:t>»</a:t>
            </a:r>
            <a:r>
              <a:rPr lang="hu-HU" sz="2000" dirty="0"/>
              <a:t> экономике</a:t>
            </a:r>
            <a:r>
              <a:rPr lang="ru-RU" sz="2000" dirty="0"/>
              <a:t>;</a:t>
            </a:r>
          </a:p>
          <a:p>
            <a:pPr lvl="0"/>
            <a:r>
              <a:rPr lang="hu-HU" sz="2000" dirty="0"/>
              <a:t>выпуск презентационных материалов, брошюр по вопросам РВПЗ;</a:t>
            </a:r>
            <a:endParaRPr lang="ru-RU" sz="2000" dirty="0"/>
          </a:p>
          <a:p>
            <a:pPr lvl="0"/>
            <a:r>
              <a:rPr lang="hu-HU" sz="2000" dirty="0"/>
              <a:t>размещени</a:t>
            </a:r>
            <a:r>
              <a:rPr lang="ru-RU" sz="2000" dirty="0"/>
              <a:t>е</a:t>
            </a:r>
            <a:r>
              <a:rPr lang="hu-HU" sz="2000" dirty="0"/>
              <a:t> на сайте </a:t>
            </a:r>
            <a:r>
              <a:rPr lang="ru-RU" sz="2000" dirty="0"/>
              <a:t>РВПЗ</a:t>
            </a:r>
            <a:r>
              <a:rPr lang="hu-HU" sz="2000" dirty="0"/>
              <a:t> руководств, памяток, рекомендаций, касающихся обеспечения доступа общественности к правосудию по вопросам окружающей среды</a:t>
            </a:r>
            <a:r>
              <a:rPr lang="ru-RU" sz="2000" dirty="0"/>
              <a:t>;</a:t>
            </a:r>
          </a:p>
          <a:p>
            <a:pPr lvl="0"/>
            <a:r>
              <a:rPr lang="ru-RU" sz="2000" dirty="0"/>
              <a:t>выступления на конференциях, семинарах;</a:t>
            </a:r>
          </a:p>
          <a:p>
            <a:pPr lvl="0"/>
            <a:r>
              <a:rPr lang="ru-RU" sz="2000" dirty="0"/>
              <a:t>проведение обучающих семинаров для промышленных предприятий, государственных органов и неправительственных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2157487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Информирование общественности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700808"/>
            <a:ext cx="8424936" cy="4968552"/>
          </a:xfrm>
        </p:spPr>
        <p:txBody>
          <a:bodyPr>
            <a:noAutofit/>
          </a:bodyPr>
          <a:lstStyle/>
          <a:p>
            <a:r>
              <a:rPr lang="ru-RU" sz="2800" u="sng" dirty="0">
                <a:hlinkClick r:id="rId2"/>
              </a:rPr>
              <a:t>http://prtr.ecogosfond.kz/</a:t>
            </a:r>
            <a:r>
              <a:rPr lang="ru-RU" sz="2800" dirty="0"/>
              <a:t> </a:t>
            </a:r>
            <a:r>
              <a:rPr lang="ru-RU" sz="2800" u="sng" dirty="0">
                <a:hlinkClick r:id="rId3"/>
              </a:rPr>
              <a:t>https://www.facebook.com/prtr2016/?fref=ts</a:t>
            </a:r>
            <a:endParaRPr lang="ru-RU" sz="2800" u="sng" dirty="0"/>
          </a:p>
          <a:p>
            <a:r>
              <a:rPr lang="ru-RU" sz="2800" u="sng" dirty="0">
                <a:hlinkClick r:id="rId4"/>
              </a:rPr>
              <a:t>https://vk.com/public149303961</a:t>
            </a:r>
            <a:endParaRPr lang="ru-RU" sz="2800" u="sng" dirty="0"/>
          </a:p>
          <a:p>
            <a:r>
              <a:rPr lang="ru-RU" sz="2800" u="sng" dirty="0">
                <a:hlinkClick r:id="rId5"/>
              </a:rPr>
              <a:t>https://twitter.com/Prtr2016?lang=ru</a:t>
            </a:r>
            <a:endParaRPr lang="ru-RU" sz="2800" u="sng" dirty="0"/>
          </a:p>
          <a:p>
            <a:r>
              <a:rPr lang="en-US" sz="2800" dirty="0">
                <a:solidFill>
                  <a:srgbClr val="00B0F0"/>
                </a:solidFill>
                <a:latin typeface="Arial" pitchFamily="34" charset="0"/>
                <a:cs typeface="Arial" pitchFamily="34" charset="0"/>
                <a:hlinkClick r:id="rId6"/>
              </a:rPr>
              <a:t>ps://www.facebook.com/prtr2016/</a:t>
            </a:r>
            <a:r>
              <a:rPr lang="en-US" sz="28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800" u="sng" dirty="0"/>
          </a:p>
          <a:p>
            <a:pPr lvl="0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01139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4" t="13492" r="17004" b="11364"/>
          <a:stretch/>
        </p:blipFill>
        <p:spPr bwMode="auto">
          <a:xfrm>
            <a:off x="856780" y="752484"/>
            <a:ext cx="764727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5661248"/>
            <a:ext cx="7990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Официальная страница о РВПЗ в </a:t>
            </a:r>
            <a:r>
              <a:rPr lang="en-US" b="1" dirty="0" err="1">
                <a:latin typeface="Arial" pitchFamily="34" charset="0"/>
                <a:cs typeface="Arial" pitchFamily="34" charset="0"/>
              </a:rPr>
              <a:t>facebook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: </a:t>
            </a:r>
            <a:r>
              <a:rPr lang="en-US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  <a:hlinkClick r:id="rId3"/>
              </a:rPr>
              <a:t>https://www.facebook.com/prtr2016/</a:t>
            </a:r>
            <a:r>
              <a:rPr lang="en-US" b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22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t="19841" r="40988" b="7765"/>
          <a:stretch/>
        </p:blipFill>
        <p:spPr bwMode="auto">
          <a:xfrm>
            <a:off x="-7672" y="0"/>
            <a:ext cx="464694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0" t="24148" r="28278" b="19602"/>
          <a:stretch/>
        </p:blipFill>
        <p:spPr bwMode="auto">
          <a:xfrm>
            <a:off x="-7672" y="3237414"/>
            <a:ext cx="7525422" cy="361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46941" y="692696"/>
            <a:ext cx="402951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ru-RU" sz="1200" dirty="0"/>
              <a:t>Статья «Разработка проектов методик расчетов выбросов стойких органических загрязнителей и тяжелых металлов в рамках внедрения Регистров Выбросов и Переноса Загрязнителей» в декабрьском номере газеты «Экология Казахстана» (№ 4(43)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200" dirty="0"/>
              <a:t> Статья «Регистр выбросов и переноса загрязнителей в Казахстане» в журнале Казахстанской Ассоциации </a:t>
            </a:r>
            <a:r>
              <a:rPr lang="ru-RU" sz="1200" dirty="0" err="1"/>
              <a:t>природопользователей</a:t>
            </a:r>
            <a:r>
              <a:rPr lang="ru-RU" sz="1200" dirty="0"/>
              <a:t> для устойчивого развития (КАПУР) «Экология и промышленность Казахстана» (№3 (59), 2018) </a:t>
            </a:r>
            <a:r>
              <a:rPr lang="ru-RU" sz="1200" u="sng" dirty="0">
                <a:hlinkClick r:id="rId4"/>
              </a:rPr>
              <a:t>http://www.kap.kz/upload/files/44725_234202_10.pdf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6055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7" t="24207" r="42773" b="36308"/>
          <a:stretch/>
        </p:blipFill>
        <p:spPr bwMode="auto">
          <a:xfrm>
            <a:off x="1554719" y="764704"/>
            <a:ext cx="5892800" cy="288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4440" y="3831431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Интервью по вопросам внедрения РВПЗ в Казахстане </a:t>
            </a:r>
          </a:p>
          <a:p>
            <a:pPr algn="ctr"/>
            <a:r>
              <a:rPr lang="ru-RU" dirty="0" err="1">
                <a:latin typeface="Arial" pitchFamily="34" charset="0"/>
                <a:cs typeface="Arial" pitchFamily="34" charset="0"/>
              </a:rPr>
              <a:t>Серика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Нурлановича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Atameken</a:t>
            </a:r>
            <a:r>
              <a:rPr lang="en-US" dirty="0">
                <a:latin typeface="Arial" pitchFamily="34" charset="0"/>
                <a:cs typeface="Arial" pitchFamily="34" charset="0"/>
              </a:rPr>
              <a:t> Business Channel</a:t>
            </a:r>
            <a:r>
              <a:rPr lang="ru-RU" dirty="0">
                <a:latin typeface="Arial" pitchFamily="34" charset="0"/>
                <a:cs typeface="Arial" pitchFamily="34" charset="0"/>
              </a:rPr>
              <a:t> от 23.01.19 г. - </a:t>
            </a:r>
            <a:r>
              <a:rPr lang="en-GB" dirty="0">
                <a:latin typeface="Arial" pitchFamily="34" charset="0"/>
                <a:cs typeface="Arial" pitchFamily="34" charset="0"/>
                <a:hlinkClick r:id="rId3"/>
              </a:rPr>
              <a:t>https://www.youtube.com/watch?v=NHJfzYOWDmI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506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0" r="61402" b="6250"/>
          <a:stretch/>
        </p:blipFill>
        <p:spPr bwMode="auto">
          <a:xfrm>
            <a:off x="611560" y="908720"/>
            <a:ext cx="4128712" cy="4659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860032" y="877839"/>
            <a:ext cx="38164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Освещение РВПЗ на радиостанции </a:t>
            </a:r>
            <a:r>
              <a:rPr lang="en-US" dirty="0">
                <a:latin typeface="Arial" pitchFamily="34" charset="0"/>
                <a:cs typeface="Arial" pitchFamily="34" charset="0"/>
              </a:rPr>
              <a:t>Business.fm </a:t>
            </a:r>
            <a:r>
              <a:rPr lang="ru-RU" dirty="0">
                <a:latin typeface="Arial" pitchFamily="34" charset="0"/>
                <a:cs typeface="Arial" pitchFamily="34" charset="0"/>
              </a:rPr>
              <a:t>экспертом по РПВЗ Анисимовой Натальей Михайловной и специалистом в области РВПЗ –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Умбтекалиевой</a:t>
            </a:r>
            <a:r>
              <a:rPr lang="ru-RU" dirty="0">
                <a:latin typeface="Arial" pitchFamily="34" charset="0"/>
                <a:cs typeface="Arial" pitchFamily="34" charset="0"/>
              </a:rPr>
              <a:t> Камиллой.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Эфир от 27.02.19 г., 9:00-10:00, рубрика «Деловое утро».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737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FE04FD-5450-495D-A551-923352FA9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1143000"/>
          </a:xfrm>
        </p:spPr>
        <p:txBody>
          <a:bodyPr>
            <a:noAutofit/>
          </a:bodyPr>
          <a:lstStyle/>
          <a:p>
            <a:r>
              <a:rPr lang="ru-RU" sz="2800" dirty="0"/>
              <a:t>Проведение обучающих семинаров для заинтересованных сторон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7397D6-085D-4817-87B8-A0F268D68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Проведено более 10 семинаров</a:t>
            </a:r>
          </a:p>
          <a:p>
            <a:r>
              <a:rPr lang="ru-RU" dirty="0"/>
              <a:t>Приняли участие свыше 300 человек</a:t>
            </a:r>
          </a:p>
          <a:p>
            <a:r>
              <a:rPr lang="ru-RU" dirty="0"/>
              <a:t>Практическая направленность семинаров с возможностью тестирования системы онлайн-отчетности</a:t>
            </a:r>
          </a:p>
          <a:p>
            <a:r>
              <a:rPr lang="ru-RU" dirty="0"/>
              <a:t>Апробация проектов методики расчета эмиссий СОЗ</a:t>
            </a:r>
          </a:p>
          <a:p>
            <a:r>
              <a:rPr lang="ru-RU" dirty="0"/>
              <a:t>Сбор предложений для развития законодательной и методической базы </a:t>
            </a:r>
          </a:p>
        </p:txBody>
      </p:sp>
    </p:spTree>
    <p:extLst>
      <p:ext uri="{BB962C8B-B14F-4D97-AF65-F5344CB8AC3E}">
        <p14:creationId xmlns:p14="http://schemas.microsoft.com/office/powerpoint/2010/main" val="3293759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39"/>
          <p:cNvGrpSpPr>
            <a:grpSpLocks/>
          </p:cNvGrpSpPr>
          <p:nvPr/>
        </p:nvGrpSpPr>
        <p:grpSpPr bwMode="auto">
          <a:xfrm>
            <a:off x="4592014" y="2049421"/>
            <a:ext cx="3807476" cy="2603715"/>
            <a:chOff x="1697" y="124"/>
            <a:chExt cx="6085" cy="3942"/>
          </a:xfrm>
        </p:grpSpPr>
        <p:sp>
          <p:nvSpPr>
            <p:cNvPr id="5" name="Freeform 340"/>
            <p:cNvSpPr>
              <a:spLocks/>
            </p:cNvSpPr>
            <p:nvPr/>
          </p:nvSpPr>
          <p:spPr bwMode="auto">
            <a:xfrm>
              <a:off x="3741" y="1293"/>
              <a:ext cx="1065" cy="1316"/>
            </a:xfrm>
            <a:custGeom>
              <a:avLst/>
              <a:gdLst>
                <a:gd name="T0" fmla="+- 0 3742 3742"/>
                <a:gd name="T1" fmla="*/ T0 w 1065"/>
                <a:gd name="T2" fmla="+- 0 1293 1293"/>
                <a:gd name="T3" fmla="*/ 1293 h 1316"/>
                <a:gd name="T4" fmla="+- 0 3742 3742"/>
                <a:gd name="T5" fmla="*/ T4 w 1065"/>
                <a:gd name="T6" fmla="+- 0 2609 1293"/>
                <a:gd name="T7" fmla="*/ 2609 h 1316"/>
                <a:gd name="T8" fmla="+- 0 4806 3742"/>
                <a:gd name="T9" fmla="*/ T8 w 1065"/>
                <a:gd name="T10" fmla="+- 0 1836 1293"/>
                <a:gd name="T11" fmla="*/ 1836 h 1316"/>
                <a:gd name="T12" fmla="+- 0 4758 3742"/>
                <a:gd name="T13" fmla="*/ T12 w 1065"/>
                <a:gd name="T14" fmla="+- 0 1773 1293"/>
                <a:gd name="T15" fmla="*/ 1773 h 1316"/>
                <a:gd name="T16" fmla="+- 0 4706 3742"/>
                <a:gd name="T17" fmla="*/ T16 w 1065"/>
                <a:gd name="T18" fmla="+- 0 1714 1293"/>
                <a:gd name="T19" fmla="*/ 1714 h 1316"/>
                <a:gd name="T20" fmla="+- 0 4652 3742"/>
                <a:gd name="T21" fmla="*/ T20 w 1065"/>
                <a:gd name="T22" fmla="+- 0 1659 1293"/>
                <a:gd name="T23" fmla="*/ 1659 h 1316"/>
                <a:gd name="T24" fmla="+- 0 4594 3742"/>
                <a:gd name="T25" fmla="*/ T24 w 1065"/>
                <a:gd name="T26" fmla="+- 0 1607 1293"/>
                <a:gd name="T27" fmla="*/ 1607 h 1316"/>
                <a:gd name="T28" fmla="+- 0 4534 3742"/>
                <a:gd name="T29" fmla="*/ T28 w 1065"/>
                <a:gd name="T30" fmla="+- 0 1559 1293"/>
                <a:gd name="T31" fmla="*/ 1559 h 1316"/>
                <a:gd name="T32" fmla="+- 0 4471 3742"/>
                <a:gd name="T33" fmla="*/ T32 w 1065"/>
                <a:gd name="T34" fmla="+- 0 1514 1293"/>
                <a:gd name="T35" fmla="*/ 1514 h 1316"/>
                <a:gd name="T36" fmla="+- 0 4406 3742"/>
                <a:gd name="T37" fmla="*/ T36 w 1065"/>
                <a:gd name="T38" fmla="+- 0 1473 1293"/>
                <a:gd name="T39" fmla="*/ 1473 h 1316"/>
                <a:gd name="T40" fmla="+- 0 4339 3742"/>
                <a:gd name="T41" fmla="*/ T40 w 1065"/>
                <a:gd name="T42" fmla="+- 0 1437 1293"/>
                <a:gd name="T43" fmla="*/ 1437 h 1316"/>
                <a:gd name="T44" fmla="+- 0 4269 3742"/>
                <a:gd name="T45" fmla="*/ T44 w 1065"/>
                <a:gd name="T46" fmla="+- 0 1404 1293"/>
                <a:gd name="T47" fmla="*/ 1404 h 1316"/>
                <a:gd name="T48" fmla="+- 0 4198 3742"/>
                <a:gd name="T49" fmla="*/ T48 w 1065"/>
                <a:gd name="T50" fmla="+- 0 1375 1293"/>
                <a:gd name="T51" fmla="*/ 1375 h 1316"/>
                <a:gd name="T52" fmla="+- 0 4125 3742"/>
                <a:gd name="T53" fmla="*/ T52 w 1065"/>
                <a:gd name="T54" fmla="+- 0 1350 1293"/>
                <a:gd name="T55" fmla="*/ 1350 h 1316"/>
                <a:gd name="T56" fmla="+- 0 4051 3742"/>
                <a:gd name="T57" fmla="*/ T56 w 1065"/>
                <a:gd name="T58" fmla="+- 0 1330 1293"/>
                <a:gd name="T59" fmla="*/ 1330 h 1316"/>
                <a:gd name="T60" fmla="+- 0 3975 3742"/>
                <a:gd name="T61" fmla="*/ T60 w 1065"/>
                <a:gd name="T62" fmla="+- 0 1314 1293"/>
                <a:gd name="T63" fmla="*/ 1314 h 1316"/>
                <a:gd name="T64" fmla="+- 0 3898 3742"/>
                <a:gd name="T65" fmla="*/ T64 w 1065"/>
                <a:gd name="T66" fmla="+- 0 1303 1293"/>
                <a:gd name="T67" fmla="*/ 1303 h 1316"/>
                <a:gd name="T68" fmla="+- 0 3820 3742"/>
                <a:gd name="T69" fmla="*/ T68 w 1065"/>
                <a:gd name="T70" fmla="+- 0 1296 1293"/>
                <a:gd name="T71" fmla="*/ 1296 h 1316"/>
                <a:gd name="T72" fmla="+- 0 3742 3742"/>
                <a:gd name="T73" fmla="*/ T72 w 1065"/>
                <a:gd name="T74" fmla="+- 0 1293 1293"/>
                <a:gd name="T75" fmla="*/ 1293 h 13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1065" h="1316">
                  <a:moveTo>
                    <a:pt x="0" y="0"/>
                  </a:moveTo>
                  <a:lnTo>
                    <a:pt x="0" y="1316"/>
                  </a:lnTo>
                  <a:lnTo>
                    <a:pt x="1064" y="543"/>
                  </a:lnTo>
                  <a:lnTo>
                    <a:pt x="1016" y="480"/>
                  </a:lnTo>
                  <a:lnTo>
                    <a:pt x="964" y="421"/>
                  </a:lnTo>
                  <a:lnTo>
                    <a:pt x="910" y="366"/>
                  </a:lnTo>
                  <a:lnTo>
                    <a:pt x="852" y="314"/>
                  </a:lnTo>
                  <a:lnTo>
                    <a:pt x="792" y="266"/>
                  </a:lnTo>
                  <a:lnTo>
                    <a:pt x="729" y="221"/>
                  </a:lnTo>
                  <a:lnTo>
                    <a:pt x="664" y="180"/>
                  </a:lnTo>
                  <a:lnTo>
                    <a:pt x="597" y="144"/>
                  </a:lnTo>
                  <a:lnTo>
                    <a:pt x="527" y="111"/>
                  </a:lnTo>
                  <a:lnTo>
                    <a:pt x="456" y="82"/>
                  </a:lnTo>
                  <a:lnTo>
                    <a:pt x="383" y="57"/>
                  </a:lnTo>
                  <a:lnTo>
                    <a:pt x="309" y="37"/>
                  </a:lnTo>
                  <a:lnTo>
                    <a:pt x="233" y="21"/>
                  </a:lnTo>
                  <a:lnTo>
                    <a:pt x="156" y="10"/>
                  </a:lnTo>
                  <a:lnTo>
                    <a:pt x="78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F8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6" name="Freeform 341"/>
            <p:cNvSpPr>
              <a:spLocks/>
            </p:cNvSpPr>
            <p:nvPr/>
          </p:nvSpPr>
          <p:spPr bwMode="auto">
            <a:xfrm>
              <a:off x="2727" y="1835"/>
              <a:ext cx="2330" cy="2089"/>
            </a:xfrm>
            <a:custGeom>
              <a:avLst/>
              <a:gdLst>
                <a:gd name="T0" fmla="+- 0 4806 2728"/>
                <a:gd name="T1" fmla="*/ T0 w 2330"/>
                <a:gd name="T2" fmla="+- 0 1836 1836"/>
                <a:gd name="T3" fmla="*/ 1836 h 2089"/>
                <a:gd name="T4" fmla="+- 0 3742 2728"/>
                <a:gd name="T5" fmla="*/ T4 w 2330"/>
                <a:gd name="T6" fmla="+- 0 2609 1836"/>
                <a:gd name="T7" fmla="*/ 2609 h 2089"/>
                <a:gd name="T8" fmla="+- 0 2728 2728"/>
                <a:gd name="T9" fmla="*/ T8 w 2330"/>
                <a:gd name="T10" fmla="+- 0 3447 1836"/>
                <a:gd name="T11" fmla="*/ 3447 h 2089"/>
                <a:gd name="T12" fmla="+- 0 2777 2728"/>
                <a:gd name="T13" fmla="*/ T12 w 2330"/>
                <a:gd name="T14" fmla="+- 0 3504 1836"/>
                <a:gd name="T15" fmla="*/ 3504 h 2089"/>
                <a:gd name="T16" fmla="+- 0 2829 2728"/>
                <a:gd name="T17" fmla="*/ T16 w 2330"/>
                <a:gd name="T18" fmla="+- 0 3556 1836"/>
                <a:gd name="T19" fmla="*/ 3556 h 2089"/>
                <a:gd name="T20" fmla="+- 0 2883 2728"/>
                <a:gd name="T21" fmla="*/ T20 w 2330"/>
                <a:gd name="T22" fmla="+- 0 3606 1836"/>
                <a:gd name="T23" fmla="*/ 3606 h 2089"/>
                <a:gd name="T24" fmla="+- 0 2939 2728"/>
                <a:gd name="T25" fmla="*/ T24 w 2330"/>
                <a:gd name="T26" fmla="+- 0 3651 1836"/>
                <a:gd name="T27" fmla="*/ 3651 h 2089"/>
                <a:gd name="T28" fmla="+- 0 2997 2728"/>
                <a:gd name="T29" fmla="*/ T28 w 2330"/>
                <a:gd name="T30" fmla="+- 0 3694 1836"/>
                <a:gd name="T31" fmla="*/ 3694 h 2089"/>
                <a:gd name="T32" fmla="+- 0 3057 2728"/>
                <a:gd name="T33" fmla="*/ T32 w 2330"/>
                <a:gd name="T34" fmla="+- 0 3733 1836"/>
                <a:gd name="T35" fmla="*/ 3733 h 2089"/>
                <a:gd name="T36" fmla="+- 0 3118 2728"/>
                <a:gd name="T37" fmla="*/ T36 w 2330"/>
                <a:gd name="T38" fmla="+- 0 3768 1836"/>
                <a:gd name="T39" fmla="*/ 3768 h 2089"/>
                <a:gd name="T40" fmla="+- 0 3181 2728"/>
                <a:gd name="T41" fmla="*/ T40 w 2330"/>
                <a:gd name="T42" fmla="+- 0 3800 1836"/>
                <a:gd name="T43" fmla="*/ 3800 h 2089"/>
                <a:gd name="T44" fmla="+- 0 3246 2728"/>
                <a:gd name="T45" fmla="*/ T44 w 2330"/>
                <a:gd name="T46" fmla="+- 0 3828 1836"/>
                <a:gd name="T47" fmla="*/ 3828 h 2089"/>
                <a:gd name="T48" fmla="+- 0 3312 2728"/>
                <a:gd name="T49" fmla="*/ T48 w 2330"/>
                <a:gd name="T50" fmla="+- 0 3852 1836"/>
                <a:gd name="T51" fmla="*/ 3852 h 2089"/>
                <a:gd name="T52" fmla="+- 0 3378 2728"/>
                <a:gd name="T53" fmla="*/ T52 w 2330"/>
                <a:gd name="T54" fmla="+- 0 3874 1836"/>
                <a:gd name="T55" fmla="*/ 3874 h 2089"/>
                <a:gd name="T56" fmla="+- 0 3446 2728"/>
                <a:gd name="T57" fmla="*/ T56 w 2330"/>
                <a:gd name="T58" fmla="+- 0 3891 1836"/>
                <a:gd name="T59" fmla="*/ 3891 h 2089"/>
                <a:gd name="T60" fmla="+- 0 3514 2728"/>
                <a:gd name="T61" fmla="*/ T60 w 2330"/>
                <a:gd name="T62" fmla="+- 0 3905 1836"/>
                <a:gd name="T63" fmla="*/ 3905 h 2089"/>
                <a:gd name="T64" fmla="+- 0 3583 2728"/>
                <a:gd name="T65" fmla="*/ T64 w 2330"/>
                <a:gd name="T66" fmla="+- 0 3915 1836"/>
                <a:gd name="T67" fmla="*/ 3915 h 2089"/>
                <a:gd name="T68" fmla="+- 0 3652 2728"/>
                <a:gd name="T69" fmla="*/ T68 w 2330"/>
                <a:gd name="T70" fmla="+- 0 3922 1836"/>
                <a:gd name="T71" fmla="*/ 3922 h 2089"/>
                <a:gd name="T72" fmla="+- 0 3722 2728"/>
                <a:gd name="T73" fmla="*/ T72 w 2330"/>
                <a:gd name="T74" fmla="+- 0 3924 1836"/>
                <a:gd name="T75" fmla="*/ 3924 h 2089"/>
                <a:gd name="T76" fmla="+- 0 3792 2728"/>
                <a:gd name="T77" fmla="*/ T76 w 2330"/>
                <a:gd name="T78" fmla="+- 0 3924 1836"/>
                <a:gd name="T79" fmla="*/ 3924 h 2089"/>
                <a:gd name="T80" fmla="+- 0 3862 2728"/>
                <a:gd name="T81" fmla="*/ T80 w 2330"/>
                <a:gd name="T82" fmla="+- 0 3919 1836"/>
                <a:gd name="T83" fmla="*/ 3919 h 2089"/>
                <a:gd name="T84" fmla="+- 0 3931 2728"/>
                <a:gd name="T85" fmla="*/ T84 w 2330"/>
                <a:gd name="T86" fmla="+- 0 3911 1836"/>
                <a:gd name="T87" fmla="*/ 3911 h 2089"/>
                <a:gd name="T88" fmla="+- 0 4000 2728"/>
                <a:gd name="T89" fmla="*/ T88 w 2330"/>
                <a:gd name="T90" fmla="+- 0 3899 1836"/>
                <a:gd name="T91" fmla="*/ 3899 h 2089"/>
                <a:gd name="T92" fmla="+- 0 4069 2728"/>
                <a:gd name="T93" fmla="*/ T92 w 2330"/>
                <a:gd name="T94" fmla="+- 0 3884 1836"/>
                <a:gd name="T95" fmla="*/ 3884 h 2089"/>
                <a:gd name="T96" fmla="+- 0 4137 2728"/>
                <a:gd name="T97" fmla="*/ T96 w 2330"/>
                <a:gd name="T98" fmla="+- 0 3864 1836"/>
                <a:gd name="T99" fmla="*/ 3864 h 2089"/>
                <a:gd name="T100" fmla="+- 0 4204 2728"/>
                <a:gd name="T101" fmla="*/ T100 w 2330"/>
                <a:gd name="T102" fmla="+- 0 3841 1836"/>
                <a:gd name="T103" fmla="*/ 3841 h 2089"/>
                <a:gd name="T104" fmla="+- 0 4270 2728"/>
                <a:gd name="T105" fmla="*/ T104 w 2330"/>
                <a:gd name="T106" fmla="+- 0 3814 1836"/>
                <a:gd name="T107" fmla="*/ 3814 h 2089"/>
                <a:gd name="T108" fmla="+- 0 4335 2728"/>
                <a:gd name="T109" fmla="*/ T108 w 2330"/>
                <a:gd name="T110" fmla="+- 0 3784 1836"/>
                <a:gd name="T111" fmla="*/ 3784 h 2089"/>
                <a:gd name="T112" fmla="+- 0 4399 2728"/>
                <a:gd name="T113" fmla="*/ T112 w 2330"/>
                <a:gd name="T114" fmla="+- 0 3749 1836"/>
                <a:gd name="T115" fmla="*/ 3749 h 2089"/>
                <a:gd name="T116" fmla="+- 0 4461 2728"/>
                <a:gd name="T117" fmla="*/ T116 w 2330"/>
                <a:gd name="T118" fmla="+- 0 3711 1836"/>
                <a:gd name="T119" fmla="*/ 3711 h 2089"/>
                <a:gd name="T120" fmla="+- 0 4521 2728"/>
                <a:gd name="T121" fmla="*/ T120 w 2330"/>
                <a:gd name="T122" fmla="+- 0 3669 1836"/>
                <a:gd name="T123" fmla="*/ 3669 h 2089"/>
                <a:gd name="T124" fmla="+- 0 4580 2728"/>
                <a:gd name="T125" fmla="*/ T124 w 2330"/>
                <a:gd name="T126" fmla="+- 0 3623 1836"/>
                <a:gd name="T127" fmla="*/ 3623 h 2089"/>
                <a:gd name="T128" fmla="+- 0 4638 2728"/>
                <a:gd name="T129" fmla="*/ T128 w 2330"/>
                <a:gd name="T130" fmla="+- 0 3572 1836"/>
                <a:gd name="T131" fmla="*/ 3572 h 2089"/>
                <a:gd name="T132" fmla="+- 0 4692 2728"/>
                <a:gd name="T133" fmla="*/ T132 w 2330"/>
                <a:gd name="T134" fmla="+- 0 3519 1836"/>
                <a:gd name="T135" fmla="*/ 3519 h 2089"/>
                <a:gd name="T136" fmla="+- 0 4742 2728"/>
                <a:gd name="T137" fmla="*/ T136 w 2330"/>
                <a:gd name="T138" fmla="+- 0 3463 1836"/>
                <a:gd name="T139" fmla="*/ 3463 h 2089"/>
                <a:gd name="T140" fmla="+- 0 4789 2728"/>
                <a:gd name="T141" fmla="*/ T140 w 2330"/>
                <a:gd name="T142" fmla="+- 0 3405 1836"/>
                <a:gd name="T143" fmla="*/ 3405 h 2089"/>
                <a:gd name="T144" fmla="+- 0 4832 2728"/>
                <a:gd name="T145" fmla="*/ T144 w 2330"/>
                <a:gd name="T146" fmla="+- 0 3345 1836"/>
                <a:gd name="T147" fmla="*/ 3345 h 2089"/>
                <a:gd name="T148" fmla="+- 0 4871 2728"/>
                <a:gd name="T149" fmla="*/ T148 w 2330"/>
                <a:gd name="T150" fmla="+- 0 3283 1836"/>
                <a:gd name="T151" fmla="*/ 3283 h 2089"/>
                <a:gd name="T152" fmla="+- 0 4907 2728"/>
                <a:gd name="T153" fmla="*/ T152 w 2330"/>
                <a:gd name="T154" fmla="+- 0 3219 1836"/>
                <a:gd name="T155" fmla="*/ 3219 h 2089"/>
                <a:gd name="T156" fmla="+- 0 4939 2728"/>
                <a:gd name="T157" fmla="*/ T156 w 2330"/>
                <a:gd name="T158" fmla="+- 0 3154 1836"/>
                <a:gd name="T159" fmla="*/ 3154 h 2089"/>
                <a:gd name="T160" fmla="+- 0 4967 2728"/>
                <a:gd name="T161" fmla="*/ T160 w 2330"/>
                <a:gd name="T162" fmla="+- 0 3087 1836"/>
                <a:gd name="T163" fmla="*/ 3087 h 2089"/>
                <a:gd name="T164" fmla="+- 0 4992 2728"/>
                <a:gd name="T165" fmla="*/ T164 w 2330"/>
                <a:gd name="T166" fmla="+- 0 3019 1836"/>
                <a:gd name="T167" fmla="*/ 3019 h 2089"/>
                <a:gd name="T168" fmla="+- 0 5012 2728"/>
                <a:gd name="T169" fmla="*/ T168 w 2330"/>
                <a:gd name="T170" fmla="+- 0 2950 1836"/>
                <a:gd name="T171" fmla="*/ 2950 h 2089"/>
                <a:gd name="T172" fmla="+- 0 5029 2728"/>
                <a:gd name="T173" fmla="*/ T172 w 2330"/>
                <a:gd name="T174" fmla="+- 0 2880 1836"/>
                <a:gd name="T175" fmla="*/ 2880 h 2089"/>
                <a:gd name="T176" fmla="+- 0 5042 2728"/>
                <a:gd name="T177" fmla="*/ T176 w 2330"/>
                <a:gd name="T178" fmla="+- 0 2809 1836"/>
                <a:gd name="T179" fmla="*/ 2809 h 2089"/>
                <a:gd name="T180" fmla="+- 0 5051 2728"/>
                <a:gd name="T181" fmla="*/ T180 w 2330"/>
                <a:gd name="T182" fmla="+- 0 2738 1836"/>
                <a:gd name="T183" fmla="*/ 2738 h 2089"/>
                <a:gd name="T184" fmla="+- 0 5056 2728"/>
                <a:gd name="T185" fmla="*/ T184 w 2330"/>
                <a:gd name="T186" fmla="+- 0 2666 1836"/>
                <a:gd name="T187" fmla="*/ 2666 h 2089"/>
                <a:gd name="T188" fmla="+- 0 5057 2728"/>
                <a:gd name="T189" fmla="*/ T188 w 2330"/>
                <a:gd name="T190" fmla="+- 0 2594 1836"/>
                <a:gd name="T191" fmla="*/ 2594 h 2089"/>
                <a:gd name="T192" fmla="+- 0 5054 2728"/>
                <a:gd name="T193" fmla="*/ T192 w 2330"/>
                <a:gd name="T194" fmla="+- 0 2522 1836"/>
                <a:gd name="T195" fmla="*/ 2522 h 2089"/>
                <a:gd name="T196" fmla="+- 0 5048 2728"/>
                <a:gd name="T197" fmla="*/ T196 w 2330"/>
                <a:gd name="T198" fmla="+- 0 2450 1836"/>
                <a:gd name="T199" fmla="*/ 2450 h 2089"/>
                <a:gd name="T200" fmla="+- 0 5037 2728"/>
                <a:gd name="T201" fmla="*/ T200 w 2330"/>
                <a:gd name="T202" fmla="+- 0 2379 1836"/>
                <a:gd name="T203" fmla="*/ 2379 h 2089"/>
                <a:gd name="T204" fmla="+- 0 5022 2728"/>
                <a:gd name="T205" fmla="*/ T204 w 2330"/>
                <a:gd name="T206" fmla="+- 0 2307 1836"/>
                <a:gd name="T207" fmla="*/ 2307 h 2089"/>
                <a:gd name="T208" fmla="+- 0 5004 2728"/>
                <a:gd name="T209" fmla="*/ T208 w 2330"/>
                <a:gd name="T210" fmla="+- 0 2237 1836"/>
                <a:gd name="T211" fmla="*/ 2237 h 2089"/>
                <a:gd name="T212" fmla="+- 0 4981 2728"/>
                <a:gd name="T213" fmla="*/ T212 w 2330"/>
                <a:gd name="T214" fmla="+- 0 2167 1836"/>
                <a:gd name="T215" fmla="*/ 2167 h 2089"/>
                <a:gd name="T216" fmla="+- 0 4954 2728"/>
                <a:gd name="T217" fmla="*/ T216 w 2330"/>
                <a:gd name="T218" fmla="+- 0 2098 1836"/>
                <a:gd name="T219" fmla="*/ 2098 h 2089"/>
                <a:gd name="T220" fmla="+- 0 4923 2728"/>
                <a:gd name="T221" fmla="*/ T220 w 2330"/>
                <a:gd name="T222" fmla="+- 0 2030 1836"/>
                <a:gd name="T223" fmla="*/ 2030 h 2089"/>
                <a:gd name="T224" fmla="+- 0 4888 2728"/>
                <a:gd name="T225" fmla="*/ T224 w 2330"/>
                <a:gd name="T226" fmla="+- 0 1964 1836"/>
                <a:gd name="T227" fmla="*/ 1964 h 2089"/>
                <a:gd name="T228" fmla="+- 0 4849 2728"/>
                <a:gd name="T229" fmla="*/ T228 w 2330"/>
                <a:gd name="T230" fmla="+- 0 1899 1836"/>
                <a:gd name="T231" fmla="*/ 1899 h 2089"/>
                <a:gd name="T232" fmla="+- 0 4806 2728"/>
                <a:gd name="T233" fmla="*/ T232 w 2330"/>
                <a:gd name="T234" fmla="+- 0 1836 1836"/>
                <a:gd name="T235" fmla="*/ 1836 h 20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</a:cxnLst>
              <a:rect l="0" t="0" r="r" b="b"/>
              <a:pathLst>
                <a:path w="2330" h="2089">
                  <a:moveTo>
                    <a:pt x="2078" y="0"/>
                  </a:moveTo>
                  <a:lnTo>
                    <a:pt x="1014" y="773"/>
                  </a:lnTo>
                  <a:lnTo>
                    <a:pt x="0" y="1611"/>
                  </a:lnTo>
                  <a:lnTo>
                    <a:pt x="49" y="1668"/>
                  </a:lnTo>
                  <a:lnTo>
                    <a:pt x="101" y="1720"/>
                  </a:lnTo>
                  <a:lnTo>
                    <a:pt x="155" y="1770"/>
                  </a:lnTo>
                  <a:lnTo>
                    <a:pt x="211" y="1815"/>
                  </a:lnTo>
                  <a:lnTo>
                    <a:pt x="269" y="1858"/>
                  </a:lnTo>
                  <a:lnTo>
                    <a:pt x="329" y="1897"/>
                  </a:lnTo>
                  <a:lnTo>
                    <a:pt x="390" y="1932"/>
                  </a:lnTo>
                  <a:lnTo>
                    <a:pt x="453" y="1964"/>
                  </a:lnTo>
                  <a:lnTo>
                    <a:pt x="518" y="1992"/>
                  </a:lnTo>
                  <a:lnTo>
                    <a:pt x="584" y="2016"/>
                  </a:lnTo>
                  <a:lnTo>
                    <a:pt x="650" y="2038"/>
                  </a:lnTo>
                  <a:lnTo>
                    <a:pt x="718" y="2055"/>
                  </a:lnTo>
                  <a:lnTo>
                    <a:pt x="786" y="2069"/>
                  </a:lnTo>
                  <a:lnTo>
                    <a:pt x="855" y="2079"/>
                  </a:lnTo>
                  <a:lnTo>
                    <a:pt x="924" y="2086"/>
                  </a:lnTo>
                  <a:lnTo>
                    <a:pt x="994" y="2088"/>
                  </a:lnTo>
                  <a:lnTo>
                    <a:pt x="1064" y="2088"/>
                  </a:lnTo>
                  <a:lnTo>
                    <a:pt x="1134" y="2083"/>
                  </a:lnTo>
                  <a:lnTo>
                    <a:pt x="1203" y="2075"/>
                  </a:lnTo>
                  <a:lnTo>
                    <a:pt x="1272" y="2063"/>
                  </a:lnTo>
                  <a:lnTo>
                    <a:pt x="1341" y="2048"/>
                  </a:lnTo>
                  <a:lnTo>
                    <a:pt x="1409" y="2028"/>
                  </a:lnTo>
                  <a:lnTo>
                    <a:pt x="1476" y="2005"/>
                  </a:lnTo>
                  <a:lnTo>
                    <a:pt x="1542" y="1978"/>
                  </a:lnTo>
                  <a:lnTo>
                    <a:pt x="1607" y="1948"/>
                  </a:lnTo>
                  <a:lnTo>
                    <a:pt x="1671" y="1913"/>
                  </a:lnTo>
                  <a:lnTo>
                    <a:pt x="1733" y="1875"/>
                  </a:lnTo>
                  <a:lnTo>
                    <a:pt x="1793" y="1833"/>
                  </a:lnTo>
                  <a:lnTo>
                    <a:pt x="1852" y="1787"/>
                  </a:lnTo>
                  <a:lnTo>
                    <a:pt x="1910" y="1736"/>
                  </a:lnTo>
                  <a:lnTo>
                    <a:pt x="1964" y="1683"/>
                  </a:lnTo>
                  <a:lnTo>
                    <a:pt x="2014" y="1627"/>
                  </a:lnTo>
                  <a:lnTo>
                    <a:pt x="2061" y="1569"/>
                  </a:lnTo>
                  <a:lnTo>
                    <a:pt x="2104" y="1509"/>
                  </a:lnTo>
                  <a:lnTo>
                    <a:pt x="2143" y="1447"/>
                  </a:lnTo>
                  <a:lnTo>
                    <a:pt x="2179" y="1383"/>
                  </a:lnTo>
                  <a:lnTo>
                    <a:pt x="2211" y="1318"/>
                  </a:lnTo>
                  <a:lnTo>
                    <a:pt x="2239" y="1251"/>
                  </a:lnTo>
                  <a:lnTo>
                    <a:pt x="2264" y="1183"/>
                  </a:lnTo>
                  <a:lnTo>
                    <a:pt x="2284" y="1114"/>
                  </a:lnTo>
                  <a:lnTo>
                    <a:pt x="2301" y="1044"/>
                  </a:lnTo>
                  <a:lnTo>
                    <a:pt x="2314" y="973"/>
                  </a:lnTo>
                  <a:lnTo>
                    <a:pt x="2323" y="902"/>
                  </a:lnTo>
                  <a:lnTo>
                    <a:pt x="2328" y="830"/>
                  </a:lnTo>
                  <a:lnTo>
                    <a:pt x="2329" y="758"/>
                  </a:lnTo>
                  <a:lnTo>
                    <a:pt x="2326" y="686"/>
                  </a:lnTo>
                  <a:lnTo>
                    <a:pt x="2320" y="614"/>
                  </a:lnTo>
                  <a:lnTo>
                    <a:pt x="2309" y="543"/>
                  </a:lnTo>
                  <a:lnTo>
                    <a:pt x="2294" y="471"/>
                  </a:lnTo>
                  <a:lnTo>
                    <a:pt x="2276" y="401"/>
                  </a:lnTo>
                  <a:lnTo>
                    <a:pt x="2253" y="331"/>
                  </a:lnTo>
                  <a:lnTo>
                    <a:pt x="2226" y="262"/>
                  </a:lnTo>
                  <a:lnTo>
                    <a:pt x="2195" y="194"/>
                  </a:lnTo>
                  <a:lnTo>
                    <a:pt x="2160" y="128"/>
                  </a:lnTo>
                  <a:lnTo>
                    <a:pt x="2121" y="63"/>
                  </a:lnTo>
                  <a:lnTo>
                    <a:pt x="2078" y="0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7" name="Freeform 342"/>
            <p:cNvSpPr>
              <a:spLocks/>
            </p:cNvSpPr>
            <p:nvPr/>
          </p:nvSpPr>
          <p:spPr bwMode="auto">
            <a:xfrm>
              <a:off x="2426" y="1293"/>
              <a:ext cx="1316" cy="2155"/>
            </a:xfrm>
            <a:custGeom>
              <a:avLst/>
              <a:gdLst>
                <a:gd name="T0" fmla="+- 0 3742 2426"/>
                <a:gd name="T1" fmla="*/ T0 w 1316"/>
                <a:gd name="T2" fmla="+- 0 1293 1293"/>
                <a:gd name="T3" fmla="*/ 1293 h 2155"/>
                <a:gd name="T4" fmla="+- 0 3667 2426"/>
                <a:gd name="T5" fmla="*/ T4 w 1316"/>
                <a:gd name="T6" fmla="+- 0 1295 1293"/>
                <a:gd name="T7" fmla="*/ 1295 h 2155"/>
                <a:gd name="T8" fmla="+- 0 3593 2426"/>
                <a:gd name="T9" fmla="*/ T8 w 1316"/>
                <a:gd name="T10" fmla="+- 0 1301 1293"/>
                <a:gd name="T11" fmla="*/ 1301 h 2155"/>
                <a:gd name="T12" fmla="+- 0 3521 2426"/>
                <a:gd name="T13" fmla="*/ T12 w 1316"/>
                <a:gd name="T14" fmla="+- 0 1312 1293"/>
                <a:gd name="T15" fmla="*/ 1312 h 2155"/>
                <a:gd name="T16" fmla="+- 0 3450 2426"/>
                <a:gd name="T17" fmla="*/ T16 w 1316"/>
                <a:gd name="T18" fmla="+- 0 1326 1293"/>
                <a:gd name="T19" fmla="*/ 1326 h 2155"/>
                <a:gd name="T20" fmla="+- 0 3380 2426"/>
                <a:gd name="T21" fmla="*/ T20 w 1316"/>
                <a:gd name="T22" fmla="+- 0 1343 1293"/>
                <a:gd name="T23" fmla="*/ 1343 h 2155"/>
                <a:gd name="T24" fmla="+- 0 3312 2426"/>
                <a:gd name="T25" fmla="*/ T24 w 1316"/>
                <a:gd name="T26" fmla="+- 0 1365 1293"/>
                <a:gd name="T27" fmla="*/ 1365 h 2155"/>
                <a:gd name="T28" fmla="+- 0 3246 2426"/>
                <a:gd name="T29" fmla="*/ T28 w 1316"/>
                <a:gd name="T30" fmla="+- 0 1390 1293"/>
                <a:gd name="T31" fmla="*/ 1390 h 2155"/>
                <a:gd name="T32" fmla="+- 0 3181 2426"/>
                <a:gd name="T33" fmla="*/ T32 w 1316"/>
                <a:gd name="T34" fmla="+- 0 1418 1293"/>
                <a:gd name="T35" fmla="*/ 1418 h 2155"/>
                <a:gd name="T36" fmla="+- 0 3118 2426"/>
                <a:gd name="T37" fmla="*/ T36 w 1316"/>
                <a:gd name="T38" fmla="+- 0 1450 1293"/>
                <a:gd name="T39" fmla="*/ 1450 h 2155"/>
                <a:gd name="T40" fmla="+- 0 3058 2426"/>
                <a:gd name="T41" fmla="*/ T40 w 1316"/>
                <a:gd name="T42" fmla="+- 0 1485 1293"/>
                <a:gd name="T43" fmla="*/ 1485 h 2155"/>
                <a:gd name="T44" fmla="+- 0 2999 2426"/>
                <a:gd name="T45" fmla="*/ T44 w 1316"/>
                <a:gd name="T46" fmla="+- 0 1523 1293"/>
                <a:gd name="T47" fmla="*/ 1523 h 2155"/>
                <a:gd name="T48" fmla="+- 0 2942 2426"/>
                <a:gd name="T49" fmla="*/ T48 w 1316"/>
                <a:gd name="T50" fmla="+- 0 1564 1293"/>
                <a:gd name="T51" fmla="*/ 1564 h 2155"/>
                <a:gd name="T52" fmla="+- 0 2888 2426"/>
                <a:gd name="T53" fmla="*/ T52 w 1316"/>
                <a:gd name="T54" fmla="+- 0 1608 1293"/>
                <a:gd name="T55" fmla="*/ 1608 h 2155"/>
                <a:gd name="T56" fmla="+- 0 2836 2426"/>
                <a:gd name="T57" fmla="*/ T56 w 1316"/>
                <a:gd name="T58" fmla="+- 0 1654 1293"/>
                <a:gd name="T59" fmla="*/ 1654 h 2155"/>
                <a:gd name="T60" fmla="+- 0 2787 2426"/>
                <a:gd name="T61" fmla="*/ T60 w 1316"/>
                <a:gd name="T62" fmla="+- 0 1704 1293"/>
                <a:gd name="T63" fmla="*/ 1704 h 2155"/>
                <a:gd name="T64" fmla="+- 0 2740 2426"/>
                <a:gd name="T65" fmla="*/ T64 w 1316"/>
                <a:gd name="T66" fmla="+- 0 1755 1293"/>
                <a:gd name="T67" fmla="*/ 1755 h 2155"/>
                <a:gd name="T68" fmla="+- 0 2697 2426"/>
                <a:gd name="T69" fmla="*/ T68 w 1316"/>
                <a:gd name="T70" fmla="+- 0 1810 1293"/>
                <a:gd name="T71" fmla="*/ 1810 h 2155"/>
                <a:gd name="T72" fmla="+- 0 2656 2426"/>
                <a:gd name="T73" fmla="*/ T72 w 1316"/>
                <a:gd name="T74" fmla="+- 0 1866 1293"/>
                <a:gd name="T75" fmla="*/ 1866 h 2155"/>
                <a:gd name="T76" fmla="+- 0 2618 2426"/>
                <a:gd name="T77" fmla="*/ T76 w 1316"/>
                <a:gd name="T78" fmla="+- 0 1925 1293"/>
                <a:gd name="T79" fmla="*/ 1925 h 2155"/>
                <a:gd name="T80" fmla="+- 0 2583 2426"/>
                <a:gd name="T81" fmla="*/ T80 w 1316"/>
                <a:gd name="T82" fmla="+- 0 1986 1293"/>
                <a:gd name="T83" fmla="*/ 1986 h 2155"/>
                <a:gd name="T84" fmla="+- 0 2551 2426"/>
                <a:gd name="T85" fmla="*/ T84 w 1316"/>
                <a:gd name="T86" fmla="+- 0 2048 1293"/>
                <a:gd name="T87" fmla="*/ 2048 h 2155"/>
                <a:gd name="T88" fmla="+- 0 2523 2426"/>
                <a:gd name="T89" fmla="*/ T88 w 1316"/>
                <a:gd name="T90" fmla="+- 0 2113 1293"/>
                <a:gd name="T91" fmla="*/ 2113 h 2155"/>
                <a:gd name="T92" fmla="+- 0 2498 2426"/>
                <a:gd name="T93" fmla="*/ T92 w 1316"/>
                <a:gd name="T94" fmla="+- 0 2180 1293"/>
                <a:gd name="T95" fmla="*/ 2180 h 2155"/>
                <a:gd name="T96" fmla="+- 0 2476 2426"/>
                <a:gd name="T97" fmla="*/ T96 w 1316"/>
                <a:gd name="T98" fmla="+- 0 2248 1293"/>
                <a:gd name="T99" fmla="*/ 2248 h 2155"/>
                <a:gd name="T100" fmla="+- 0 2458 2426"/>
                <a:gd name="T101" fmla="*/ T100 w 1316"/>
                <a:gd name="T102" fmla="+- 0 2317 1293"/>
                <a:gd name="T103" fmla="*/ 2317 h 2155"/>
                <a:gd name="T104" fmla="+- 0 2444 2426"/>
                <a:gd name="T105" fmla="*/ T104 w 1316"/>
                <a:gd name="T106" fmla="+- 0 2388 1293"/>
                <a:gd name="T107" fmla="*/ 2388 h 2155"/>
                <a:gd name="T108" fmla="+- 0 2434 2426"/>
                <a:gd name="T109" fmla="*/ T108 w 1316"/>
                <a:gd name="T110" fmla="+- 0 2461 1293"/>
                <a:gd name="T111" fmla="*/ 2461 h 2155"/>
                <a:gd name="T112" fmla="+- 0 2428 2426"/>
                <a:gd name="T113" fmla="*/ T112 w 1316"/>
                <a:gd name="T114" fmla="+- 0 2534 1293"/>
                <a:gd name="T115" fmla="*/ 2534 h 2155"/>
                <a:gd name="T116" fmla="+- 0 2426 2426"/>
                <a:gd name="T117" fmla="*/ T116 w 1316"/>
                <a:gd name="T118" fmla="+- 0 2609 1293"/>
                <a:gd name="T119" fmla="*/ 2609 h 2155"/>
                <a:gd name="T120" fmla="+- 0 2428 2426"/>
                <a:gd name="T121" fmla="*/ T120 w 1316"/>
                <a:gd name="T122" fmla="+- 0 2685 1293"/>
                <a:gd name="T123" fmla="*/ 2685 h 2155"/>
                <a:gd name="T124" fmla="+- 0 2435 2426"/>
                <a:gd name="T125" fmla="*/ T124 w 1316"/>
                <a:gd name="T126" fmla="+- 0 2761 1293"/>
                <a:gd name="T127" fmla="*/ 2761 h 2155"/>
                <a:gd name="T128" fmla="+- 0 2446 2426"/>
                <a:gd name="T129" fmla="*/ T128 w 1316"/>
                <a:gd name="T130" fmla="+- 0 2836 1293"/>
                <a:gd name="T131" fmla="*/ 2836 h 2155"/>
                <a:gd name="T132" fmla="+- 0 2461 2426"/>
                <a:gd name="T133" fmla="*/ T132 w 1316"/>
                <a:gd name="T134" fmla="+- 0 2910 1293"/>
                <a:gd name="T135" fmla="*/ 2910 h 2155"/>
                <a:gd name="T136" fmla="+- 0 2480 2426"/>
                <a:gd name="T137" fmla="*/ T136 w 1316"/>
                <a:gd name="T138" fmla="+- 0 2983 1293"/>
                <a:gd name="T139" fmla="*/ 2983 h 2155"/>
                <a:gd name="T140" fmla="+- 0 2504 2426"/>
                <a:gd name="T141" fmla="*/ T140 w 1316"/>
                <a:gd name="T142" fmla="+- 0 3055 1293"/>
                <a:gd name="T143" fmla="*/ 3055 h 2155"/>
                <a:gd name="T144" fmla="+- 0 2531 2426"/>
                <a:gd name="T145" fmla="*/ T144 w 1316"/>
                <a:gd name="T146" fmla="+- 0 3125 1293"/>
                <a:gd name="T147" fmla="*/ 3125 h 2155"/>
                <a:gd name="T148" fmla="+- 0 2563 2426"/>
                <a:gd name="T149" fmla="*/ T148 w 1316"/>
                <a:gd name="T150" fmla="+- 0 3193 1293"/>
                <a:gd name="T151" fmla="*/ 3193 h 2155"/>
                <a:gd name="T152" fmla="+- 0 2598 2426"/>
                <a:gd name="T153" fmla="*/ T152 w 1316"/>
                <a:gd name="T154" fmla="+- 0 3260 1293"/>
                <a:gd name="T155" fmla="*/ 3260 h 2155"/>
                <a:gd name="T156" fmla="+- 0 2638 2426"/>
                <a:gd name="T157" fmla="*/ T156 w 1316"/>
                <a:gd name="T158" fmla="+- 0 3325 1293"/>
                <a:gd name="T159" fmla="*/ 3325 h 2155"/>
                <a:gd name="T160" fmla="+- 0 2681 2426"/>
                <a:gd name="T161" fmla="*/ T160 w 1316"/>
                <a:gd name="T162" fmla="+- 0 3387 1293"/>
                <a:gd name="T163" fmla="*/ 3387 h 2155"/>
                <a:gd name="T164" fmla="+- 0 2728 2426"/>
                <a:gd name="T165" fmla="*/ T164 w 1316"/>
                <a:gd name="T166" fmla="+- 0 3447 1293"/>
                <a:gd name="T167" fmla="*/ 3447 h 2155"/>
                <a:gd name="T168" fmla="+- 0 3742 2426"/>
                <a:gd name="T169" fmla="*/ T168 w 1316"/>
                <a:gd name="T170" fmla="+- 0 2609 1293"/>
                <a:gd name="T171" fmla="*/ 2609 h 2155"/>
                <a:gd name="T172" fmla="+- 0 3742 2426"/>
                <a:gd name="T173" fmla="*/ T172 w 1316"/>
                <a:gd name="T174" fmla="+- 0 1293 1293"/>
                <a:gd name="T175" fmla="*/ 1293 h 215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</a:cxnLst>
              <a:rect l="0" t="0" r="r" b="b"/>
              <a:pathLst>
                <a:path w="1316" h="2155">
                  <a:moveTo>
                    <a:pt x="1316" y="0"/>
                  </a:moveTo>
                  <a:lnTo>
                    <a:pt x="1241" y="2"/>
                  </a:lnTo>
                  <a:lnTo>
                    <a:pt x="1167" y="8"/>
                  </a:lnTo>
                  <a:lnTo>
                    <a:pt x="1095" y="19"/>
                  </a:lnTo>
                  <a:lnTo>
                    <a:pt x="1024" y="33"/>
                  </a:lnTo>
                  <a:lnTo>
                    <a:pt x="954" y="50"/>
                  </a:lnTo>
                  <a:lnTo>
                    <a:pt x="886" y="72"/>
                  </a:lnTo>
                  <a:lnTo>
                    <a:pt x="820" y="97"/>
                  </a:lnTo>
                  <a:lnTo>
                    <a:pt x="755" y="125"/>
                  </a:lnTo>
                  <a:lnTo>
                    <a:pt x="692" y="157"/>
                  </a:lnTo>
                  <a:lnTo>
                    <a:pt x="632" y="192"/>
                  </a:lnTo>
                  <a:lnTo>
                    <a:pt x="573" y="230"/>
                  </a:lnTo>
                  <a:lnTo>
                    <a:pt x="516" y="271"/>
                  </a:lnTo>
                  <a:lnTo>
                    <a:pt x="462" y="315"/>
                  </a:lnTo>
                  <a:lnTo>
                    <a:pt x="410" y="361"/>
                  </a:lnTo>
                  <a:lnTo>
                    <a:pt x="361" y="411"/>
                  </a:lnTo>
                  <a:lnTo>
                    <a:pt x="314" y="462"/>
                  </a:lnTo>
                  <a:lnTo>
                    <a:pt x="271" y="517"/>
                  </a:lnTo>
                  <a:lnTo>
                    <a:pt x="230" y="573"/>
                  </a:lnTo>
                  <a:lnTo>
                    <a:pt x="192" y="632"/>
                  </a:lnTo>
                  <a:lnTo>
                    <a:pt x="157" y="693"/>
                  </a:lnTo>
                  <a:lnTo>
                    <a:pt x="125" y="755"/>
                  </a:lnTo>
                  <a:lnTo>
                    <a:pt x="97" y="820"/>
                  </a:lnTo>
                  <a:lnTo>
                    <a:pt x="72" y="887"/>
                  </a:lnTo>
                  <a:lnTo>
                    <a:pt x="50" y="955"/>
                  </a:lnTo>
                  <a:lnTo>
                    <a:pt x="32" y="1024"/>
                  </a:lnTo>
                  <a:lnTo>
                    <a:pt x="18" y="1095"/>
                  </a:lnTo>
                  <a:lnTo>
                    <a:pt x="8" y="1168"/>
                  </a:lnTo>
                  <a:lnTo>
                    <a:pt x="2" y="1241"/>
                  </a:lnTo>
                  <a:lnTo>
                    <a:pt x="0" y="1316"/>
                  </a:lnTo>
                  <a:lnTo>
                    <a:pt x="2" y="1392"/>
                  </a:lnTo>
                  <a:lnTo>
                    <a:pt x="9" y="1468"/>
                  </a:lnTo>
                  <a:lnTo>
                    <a:pt x="20" y="1543"/>
                  </a:lnTo>
                  <a:lnTo>
                    <a:pt x="35" y="1617"/>
                  </a:lnTo>
                  <a:lnTo>
                    <a:pt x="54" y="1690"/>
                  </a:lnTo>
                  <a:lnTo>
                    <a:pt x="78" y="1762"/>
                  </a:lnTo>
                  <a:lnTo>
                    <a:pt x="105" y="1832"/>
                  </a:lnTo>
                  <a:lnTo>
                    <a:pt x="137" y="1900"/>
                  </a:lnTo>
                  <a:lnTo>
                    <a:pt x="172" y="1967"/>
                  </a:lnTo>
                  <a:lnTo>
                    <a:pt x="212" y="2032"/>
                  </a:lnTo>
                  <a:lnTo>
                    <a:pt x="255" y="2094"/>
                  </a:lnTo>
                  <a:lnTo>
                    <a:pt x="302" y="2154"/>
                  </a:lnTo>
                  <a:lnTo>
                    <a:pt x="1316" y="1316"/>
                  </a:lnTo>
                  <a:lnTo>
                    <a:pt x="1316" y="0"/>
                  </a:lnTo>
                  <a:close/>
                </a:path>
              </a:pathLst>
            </a:custGeom>
            <a:solidFill>
              <a:srgbClr val="9B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8" name="Rectangle 343"/>
            <p:cNvSpPr>
              <a:spLocks noChangeArrowheads="1"/>
            </p:cNvSpPr>
            <p:nvPr/>
          </p:nvSpPr>
          <p:spPr bwMode="auto">
            <a:xfrm>
              <a:off x="5491" y="1714"/>
              <a:ext cx="111" cy="111"/>
            </a:xfrm>
            <a:prstGeom prst="rect">
              <a:avLst/>
            </a:prstGeom>
            <a:solidFill>
              <a:srgbClr val="4F8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9" name="Rectangle 344"/>
            <p:cNvSpPr>
              <a:spLocks noChangeArrowheads="1"/>
            </p:cNvSpPr>
            <p:nvPr/>
          </p:nvSpPr>
          <p:spPr bwMode="auto">
            <a:xfrm>
              <a:off x="5491" y="2470"/>
              <a:ext cx="111" cy="111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0" name="Rectangle 345"/>
            <p:cNvSpPr>
              <a:spLocks noChangeArrowheads="1"/>
            </p:cNvSpPr>
            <p:nvPr/>
          </p:nvSpPr>
          <p:spPr bwMode="auto">
            <a:xfrm>
              <a:off x="5491" y="3229"/>
              <a:ext cx="111" cy="108"/>
            </a:xfrm>
            <a:prstGeom prst="rect">
              <a:avLst/>
            </a:prstGeom>
            <a:solidFill>
              <a:srgbClr val="9B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1" name="Rectangle 346"/>
            <p:cNvSpPr>
              <a:spLocks noChangeArrowheads="1"/>
            </p:cNvSpPr>
            <p:nvPr/>
          </p:nvSpPr>
          <p:spPr bwMode="auto">
            <a:xfrm>
              <a:off x="1697" y="124"/>
              <a:ext cx="6085" cy="3942"/>
            </a:xfrm>
            <a:prstGeom prst="rect">
              <a:avLst/>
            </a:prstGeom>
            <a:noFill/>
            <a:ln w="9525">
              <a:solidFill>
                <a:srgbClr val="85858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3" name="Text Box 348"/>
            <p:cNvSpPr txBox="1">
              <a:spLocks noChangeArrowheads="1"/>
            </p:cNvSpPr>
            <p:nvPr/>
          </p:nvSpPr>
          <p:spPr bwMode="auto">
            <a:xfrm>
              <a:off x="4022" y="1590"/>
              <a:ext cx="36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995"/>
                </a:lnSpc>
                <a:spcAft>
                  <a:spcPts val="100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15%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4" name="Text Box 349"/>
            <p:cNvSpPr txBox="1">
              <a:spLocks noChangeArrowheads="1"/>
            </p:cNvSpPr>
            <p:nvPr/>
          </p:nvSpPr>
          <p:spPr bwMode="auto">
            <a:xfrm>
              <a:off x="5649" y="1678"/>
              <a:ext cx="1538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15"/>
                </a:lnSpc>
                <a:spcAft>
                  <a:spcPts val="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Хорошо знаю, что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ts val="1200"/>
                </a:lnSpc>
                <a:spcAft>
                  <a:spcPts val="100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это такое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5" name="Text Box 350"/>
            <p:cNvSpPr txBox="1">
              <a:spLocks noChangeArrowheads="1"/>
            </p:cNvSpPr>
            <p:nvPr/>
          </p:nvSpPr>
          <p:spPr bwMode="auto">
            <a:xfrm>
              <a:off x="2814" y="2167"/>
              <a:ext cx="36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00"/>
                </a:lnSpc>
                <a:spcAft>
                  <a:spcPts val="100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36%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6" name="Text Box 351"/>
            <p:cNvSpPr txBox="1">
              <a:spLocks noChangeArrowheads="1"/>
            </p:cNvSpPr>
            <p:nvPr/>
          </p:nvSpPr>
          <p:spPr bwMode="auto">
            <a:xfrm>
              <a:off x="5649" y="2435"/>
              <a:ext cx="1469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995"/>
                </a:lnSpc>
                <a:spcAft>
                  <a:spcPts val="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Немного слышал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7" name="Text Box 352"/>
            <p:cNvSpPr txBox="1">
              <a:spLocks noChangeArrowheads="1"/>
            </p:cNvSpPr>
            <p:nvPr/>
          </p:nvSpPr>
          <p:spPr bwMode="auto">
            <a:xfrm>
              <a:off x="3826" y="3144"/>
              <a:ext cx="36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995"/>
                </a:lnSpc>
                <a:spcAft>
                  <a:spcPts val="100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49%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8" name="Text Box 353"/>
            <p:cNvSpPr txBox="1">
              <a:spLocks noChangeArrowheads="1"/>
            </p:cNvSpPr>
            <p:nvPr/>
          </p:nvSpPr>
          <p:spPr bwMode="auto">
            <a:xfrm>
              <a:off x="5649" y="3192"/>
              <a:ext cx="1730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15"/>
                </a:lnSpc>
                <a:spcAft>
                  <a:spcPts val="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Никогда не слышал,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ts val="1200"/>
                </a:lnSpc>
                <a:spcAft>
                  <a:spcPts val="100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что это такое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95431809"/>
              </p:ext>
            </p:extLst>
          </p:nvPr>
        </p:nvGraphicFramePr>
        <p:xfrm>
          <a:off x="611560" y="2056063"/>
          <a:ext cx="3807476" cy="2597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267744" y="4941168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2016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438991" y="4908902"/>
            <a:ext cx="697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2019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674915" y="5949280"/>
            <a:ext cx="6026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*Число опрошенных в 201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6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– 857 человек, 2019 - 1143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7388282-983F-4006-BCFD-F3E37C049DA3}"/>
              </a:ext>
            </a:extLst>
          </p:cNvPr>
          <p:cNvSpPr/>
          <p:nvPr/>
        </p:nvSpPr>
        <p:spPr>
          <a:xfrm>
            <a:off x="1792713" y="968516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lang="ru-RU" sz="1200" b="1" i="0" u="none" strike="noStrike" kern="1200" baseline="0">
                <a:solidFill>
                  <a:prstClr val="black"/>
                </a:solidFill>
                <a:effectLst/>
                <a:latin typeface="Calibri"/>
                <a:ea typeface="Times New Roman"/>
                <a:cs typeface="Times New Roman"/>
              </a:defRPr>
            </a:pPr>
            <a:r>
              <a:rPr lang="ru-RU" sz="1600" dirty="0"/>
              <a:t>Как Вы оцениваете свои знания по РВПЗ (регистру выбросов и переноса загрязнителей)?</a:t>
            </a:r>
          </a:p>
        </p:txBody>
      </p:sp>
    </p:spTree>
    <p:extLst>
      <p:ext uri="{BB962C8B-B14F-4D97-AF65-F5344CB8AC3E}">
        <p14:creationId xmlns:p14="http://schemas.microsoft.com/office/powerpoint/2010/main" val="2963973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solidFill>
                  <a:schemeClr val="tx1"/>
                </a:solidFill>
                <a:latin typeface="Calibri"/>
                <a:ea typeface="Times New Roman"/>
                <a:cs typeface="Times New Roman"/>
              </a:rPr>
              <a:t>Как Вы считаете, важно ли создание
публичного регистра вредных выбросов предприятий для Казахстана?</a:t>
            </a:r>
            <a:endParaRPr lang="ru-RU" sz="1800" dirty="0"/>
          </a:p>
        </p:txBody>
      </p:sp>
      <p:grpSp>
        <p:nvGrpSpPr>
          <p:cNvPr id="4" name="Group 404"/>
          <p:cNvGrpSpPr>
            <a:grpSpLocks/>
          </p:cNvGrpSpPr>
          <p:nvPr/>
        </p:nvGrpSpPr>
        <p:grpSpPr bwMode="auto">
          <a:xfrm>
            <a:off x="4139953" y="2564904"/>
            <a:ext cx="4010470" cy="2633531"/>
            <a:chOff x="1805" y="260"/>
            <a:chExt cx="5888" cy="3718"/>
          </a:xfrm>
        </p:grpSpPr>
        <p:sp>
          <p:nvSpPr>
            <p:cNvPr id="5" name="AutoShape 405"/>
            <p:cNvSpPr>
              <a:spLocks/>
            </p:cNvSpPr>
            <p:nvPr/>
          </p:nvSpPr>
          <p:spPr bwMode="auto">
            <a:xfrm>
              <a:off x="2814" y="1348"/>
              <a:ext cx="2201" cy="2202"/>
            </a:xfrm>
            <a:custGeom>
              <a:avLst/>
              <a:gdLst>
                <a:gd name="T0" fmla="*/ 342 w 2201"/>
                <a:gd name="T1" fmla="*/ 1651 h 2202"/>
                <a:gd name="T2" fmla="*/ 242 w 2201"/>
                <a:gd name="T3" fmla="*/ 1760 h 2202"/>
                <a:gd name="T4" fmla="*/ 159 w 2201"/>
                <a:gd name="T5" fmla="*/ 1878 h 2202"/>
                <a:gd name="T6" fmla="*/ 93 w 2201"/>
                <a:gd name="T7" fmla="*/ 2005 h 2202"/>
                <a:gd name="T8" fmla="*/ 44 w 2201"/>
                <a:gd name="T9" fmla="*/ 2138 h 2202"/>
                <a:gd name="T10" fmla="*/ 13 w 2201"/>
                <a:gd name="T11" fmla="*/ 2276 h 2202"/>
                <a:gd name="T12" fmla="*/ 0 w 2201"/>
                <a:gd name="T13" fmla="*/ 2412 h 2202"/>
                <a:gd name="T14" fmla="*/ 4 w 2201"/>
                <a:gd name="T15" fmla="*/ 2557 h 2202"/>
                <a:gd name="T16" fmla="*/ 27 w 2201"/>
                <a:gd name="T17" fmla="*/ 2697 h 2202"/>
                <a:gd name="T18" fmla="*/ 68 w 2201"/>
                <a:gd name="T19" fmla="*/ 2834 h 2202"/>
                <a:gd name="T20" fmla="*/ 128 w 2201"/>
                <a:gd name="T21" fmla="*/ 2966 h 2202"/>
                <a:gd name="T22" fmla="*/ 206 w 2201"/>
                <a:gd name="T23" fmla="*/ 3091 h 2202"/>
                <a:gd name="T24" fmla="*/ 302 w 2201"/>
                <a:gd name="T25" fmla="*/ 3207 h 2202"/>
                <a:gd name="T26" fmla="*/ 411 w 2201"/>
                <a:gd name="T27" fmla="*/ 3308 h 2202"/>
                <a:gd name="T28" fmla="*/ 529 w 2201"/>
                <a:gd name="T29" fmla="*/ 3391 h 2202"/>
                <a:gd name="T30" fmla="*/ 656 w 2201"/>
                <a:gd name="T31" fmla="*/ 3457 h 2202"/>
                <a:gd name="T32" fmla="*/ 789 w 2201"/>
                <a:gd name="T33" fmla="*/ 3505 h 2202"/>
                <a:gd name="T34" fmla="*/ 927 w 2201"/>
                <a:gd name="T35" fmla="*/ 3536 h 2202"/>
                <a:gd name="T36" fmla="*/ 1067 w 2201"/>
                <a:gd name="T37" fmla="*/ 3550 h 2202"/>
                <a:gd name="T38" fmla="*/ 1208 w 2201"/>
                <a:gd name="T39" fmla="*/ 3545 h 2202"/>
                <a:gd name="T40" fmla="*/ 1348 w 2201"/>
                <a:gd name="T41" fmla="*/ 3522 h 2202"/>
                <a:gd name="T42" fmla="*/ 1484 w 2201"/>
                <a:gd name="T43" fmla="*/ 3481 h 2202"/>
                <a:gd name="T44" fmla="*/ 1617 w 2201"/>
                <a:gd name="T45" fmla="*/ 3422 h 2202"/>
                <a:gd name="T46" fmla="*/ 1742 w 2201"/>
                <a:gd name="T47" fmla="*/ 3344 h 2202"/>
                <a:gd name="T48" fmla="*/ 1858 w 2201"/>
                <a:gd name="T49" fmla="*/ 3248 h 2202"/>
                <a:gd name="T50" fmla="*/ 1958 w 2201"/>
                <a:gd name="T51" fmla="*/ 3139 h 2202"/>
                <a:gd name="T52" fmla="*/ 2042 w 2201"/>
                <a:gd name="T53" fmla="*/ 3020 h 2202"/>
                <a:gd name="T54" fmla="*/ 2108 w 2201"/>
                <a:gd name="T55" fmla="*/ 2893 h 2202"/>
                <a:gd name="T56" fmla="*/ 2156 w 2201"/>
                <a:gd name="T57" fmla="*/ 2760 h 2202"/>
                <a:gd name="T58" fmla="*/ 2187 w 2201"/>
                <a:gd name="T59" fmla="*/ 2623 h 2202"/>
                <a:gd name="T60" fmla="*/ 2200 w 2201"/>
                <a:gd name="T61" fmla="*/ 2483 h 2202"/>
                <a:gd name="T62" fmla="*/ 1100 w 2201"/>
                <a:gd name="T63" fmla="*/ 2449 h 2202"/>
                <a:gd name="T64" fmla="*/ 1100 w 2201"/>
                <a:gd name="T65" fmla="*/ 1349 h 2202"/>
                <a:gd name="T66" fmla="*/ 2200 w 2201"/>
                <a:gd name="T67" fmla="*/ 2449 h 2202"/>
                <a:gd name="T68" fmla="*/ 2196 w 2201"/>
                <a:gd name="T69" fmla="*/ 2342 h 2202"/>
                <a:gd name="T70" fmla="*/ 2173 w 2201"/>
                <a:gd name="T71" fmla="*/ 2202 h 2202"/>
                <a:gd name="T72" fmla="*/ 2132 w 2201"/>
                <a:gd name="T73" fmla="*/ 2065 h 2202"/>
                <a:gd name="T74" fmla="*/ 2072 w 2201"/>
                <a:gd name="T75" fmla="*/ 1933 h 2202"/>
                <a:gd name="T76" fmla="*/ 1994 w 2201"/>
                <a:gd name="T77" fmla="*/ 1807 h 2202"/>
                <a:gd name="T78" fmla="*/ 1894 w 2201"/>
                <a:gd name="T79" fmla="*/ 1687 h 2202"/>
                <a:gd name="T80" fmla="*/ 1774 w 2201"/>
                <a:gd name="T81" fmla="*/ 1579 h 2202"/>
                <a:gd name="T82" fmla="*/ 1640 w 2201"/>
                <a:gd name="T83" fmla="*/ 1490 h 2202"/>
                <a:gd name="T84" fmla="*/ 1495 w 2201"/>
                <a:gd name="T85" fmla="*/ 1422 h 2202"/>
                <a:gd name="T86" fmla="*/ 1342 w 2201"/>
                <a:gd name="T87" fmla="*/ 1375 h 2202"/>
                <a:gd name="T88" fmla="*/ 1182 w 2201"/>
                <a:gd name="T89" fmla="*/ 1352 h 220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201" h="2202">
                  <a:moveTo>
                    <a:pt x="398" y="252"/>
                  </a:moveTo>
                  <a:lnTo>
                    <a:pt x="342" y="302"/>
                  </a:lnTo>
                  <a:lnTo>
                    <a:pt x="290" y="355"/>
                  </a:lnTo>
                  <a:lnTo>
                    <a:pt x="242" y="411"/>
                  </a:lnTo>
                  <a:lnTo>
                    <a:pt x="198" y="469"/>
                  </a:lnTo>
                  <a:lnTo>
                    <a:pt x="159" y="529"/>
                  </a:lnTo>
                  <a:lnTo>
                    <a:pt x="123" y="592"/>
                  </a:lnTo>
                  <a:lnTo>
                    <a:pt x="93" y="656"/>
                  </a:lnTo>
                  <a:lnTo>
                    <a:pt x="66" y="722"/>
                  </a:lnTo>
                  <a:lnTo>
                    <a:pt x="44" y="789"/>
                  </a:lnTo>
                  <a:lnTo>
                    <a:pt x="26" y="858"/>
                  </a:lnTo>
                  <a:lnTo>
                    <a:pt x="13" y="927"/>
                  </a:lnTo>
                  <a:lnTo>
                    <a:pt x="4" y="997"/>
                  </a:lnTo>
                  <a:lnTo>
                    <a:pt x="0" y="1063"/>
                  </a:lnTo>
                  <a:lnTo>
                    <a:pt x="0" y="1138"/>
                  </a:lnTo>
                  <a:lnTo>
                    <a:pt x="4" y="1208"/>
                  </a:lnTo>
                  <a:lnTo>
                    <a:pt x="14" y="1278"/>
                  </a:lnTo>
                  <a:lnTo>
                    <a:pt x="27" y="1348"/>
                  </a:lnTo>
                  <a:lnTo>
                    <a:pt x="45" y="1417"/>
                  </a:lnTo>
                  <a:lnTo>
                    <a:pt x="68" y="1485"/>
                  </a:lnTo>
                  <a:lnTo>
                    <a:pt x="96" y="1551"/>
                  </a:lnTo>
                  <a:lnTo>
                    <a:pt x="128" y="1617"/>
                  </a:lnTo>
                  <a:lnTo>
                    <a:pt x="165" y="1681"/>
                  </a:lnTo>
                  <a:lnTo>
                    <a:pt x="206" y="1742"/>
                  </a:lnTo>
                  <a:lnTo>
                    <a:pt x="252" y="1802"/>
                  </a:lnTo>
                  <a:lnTo>
                    <a:pt x="302" y="1858"/>
                  </a:lnTo>
                  <a:lnTo>
                    <a:pt x="355" y="1911"/>
                  </a:lnTo>
                  <a:lnTo>
                    <a:pt x="411" y="1959"/>
                  </a:lnTo>
                  <a:lnTo>
                    <a:pt x="469" y="2002"/>
                  </a:lnTo>
                  <a:lnTo>
                    <a:pt x="529" y="2042"/>
                  </a:lnTo>
                  <a:lnTo>
                    <a:pt x="592" y="2077"/>
                  </a:lnTo>
                  <a:lnTo>
                    <a:pt x="656" y="2108"/>
                  </a:lnTo>
                  <a:lnTo>
                    <a:pt x="722" y="2134"/>
                  </a:lnTo>
                  <a:lnTo>
                    <a:pt x="789" y="2156"/>
                  </a:lnTo>
                  <a:lnTo>
                    <a:pt x="857" y="2174"/>
                  </a:lnTo>
                  <a:lnTo>
                    <a:pt x="927" y="2187"/>
                  </a:lnTo>
                  <a:lnTo>
                    <a:pt x="997" y="2196"/>
                  </a:lnTo>
                  <a:lnTo>
                    <a:pt x="1067" y="2201"/>
                  </a:lnTo>
                  <a:lnTo>
                    <a:pt x="1137" y="2201"/>
                  </a:lnTo>
                  <a:lnTo>
                    <a:pt x="1208" y="2196"/>
                  </a:lnTo>
                  <a:lnTo>
                    <a:pt x="1278" y="2187"/>
                  </a:lnTo>
                  <a:lnTo>
                    <a:pt x="1348" y="2173"/>
                  </a:lnTo>
                  <a:lnTo>
                    <a:pt x="1417" y="2155"/>
                  </a:lnTo>
                  <a:lnTo>
                    <a:pt x="1484" y="2132"/>
                  </a:lnTo>
                  <a:lnTo>
                    <a:pt x="1551" y="2105"/>
                  </a:lnTo>
                  <a:lnTo>
                    <a:pt x="1617" y="2073"/>
                  </a:lnTo>
                  <a:lnTo>
                    <a:pt x="1680" y="2036"/>
                  </a:lnTo>
                  <a:lnTo>
                    <a:pt x="1742" y="1995"/>
                  </a:lnTo>
                  <a:lnTo>
                    <a:pt x="1802" y="1949"/>
                  </a:lnTo>
                  <a:lnTo>
                    <a:pt x="1858" y="1899"/>
                  </a:lnTo>
                  <a:lnTo>
                    <a:pt x="1910" y="1846"/>
                  </a:lnTo>
                  <a:lnTo>
                    <a:pt x="1958" y="1790"/>
                  </a:lnTo>
                  <a:lnTo>
                    <a:pt x="2002" y="1732"/>
                  </a:lnTo>
                  <a:lnTo>
                    <a:pt x="2042" y="1671"/>
                  </a:lnTo>
                  <a:lnTo>
                    <a:pt x="2077" y="1609"/>
                  </a:lnTo>
                  <a:lnTo>
                    <a:pt x="2108" y="1544"/>
                  </a:lnTo>
                  <a:lnTo>
                    <a:pt x="2134" y="1479"/>
                  </a:lnTo>
                  <a:lnTo>
                    <a:pt x="2156" y="1411"/>
                  </a:lnTo>
                  <a:lnTo>
                    <a:pt x="2174" y="1343"/>
                  </a:lnTo>
                  <a:lnTo>
                    <a:pt x="2187" y="1274"/>
                  </a:lnTo>
                  <a:lnTo>
                    <a:pt x="2196" y="1204"/>
                  </a:lnTo>
                  <a:lnTo>
                    <a:pt x="2200" y="1134"/>
                  </a:lnTo>
                  <a:lnTo>
                    <a:pt x="2200" y="1100"/>
                  </a:lnTo>
                  <a:lnTo>
                    <a:pt x="1100" y="1100"/>
                  </a:lnTo>
                  <a:lnTo>
                    <a:pt x="398" y="252"/>
                  </a:lnTo>
                  <a:close/>
                  <a:moveTo>
                    <a:pt x="1100" y="0"/>
                  </a:moveTo>
                  <a:lnTo>
                    <a:pt x="1100" y="1100"/>
                  </a:lnTo>
                  <a:lnTo>
                    <a:pt x="2200" y="1100"/>
                  </a:lnTo>
                  <a:lnTo>
                    <a:pt x="2200" y="1063"/>
                  </a:lnTo>
                  <a:lnTo>
                    <a:pt x="2196" y="993"/>
                  </a:lnTo>
                  <a:lnTo>
                    <a:pt x="2187" y="923"/>
                  </a:lnTo>
                  <a:lnTo>
                    <a:pt x="2173" y="853"/>
                  </a:lnTo>
                  <a:lnTo>
                    <a:pt x="2155" y="784"/>
                  </a:lnTo>
                  <a:lnTo>
                    <a:pt x="2132" y="716"/>
                  </a:lnTo>
                  <a:lnTo>
                    <a:pt x="2104" y="649"/>
                  </a:lnTo>
                  <a:lnTo>
                    <a:pt x="2072" y="584"/>
                  </a:lnTo>
                  <a:lnTo>
                    <a:pt x="2036" y="520"/>
                  </a:lnTo>
                  <a:lnTo>
                    <a:pt x="1994" y="458"/>
                  </a:lnTo>
                  <a:lnTo>
                    <a:pt x="1948" y="399"/>
                  </a:lnTo>
                  <a:lnTo>
                    <a:pt x="1894" y="338"/>
                  </a:lnTo>
                  <a:lnTo>
                    <a:pt x="1836" y="281"/>
                  </a:lnTo>
                  <a:lnTo>
                    <a:pt x="1774" y="230"/>
                  </a:lnTo>
                  <a:lnTo>
                    <a:pt x="1708" y="183"/>
                  </a:lnTo>
                  <a:lnTo>
                    <a:pt x="1640" y="141"/>
                  </a:lnTo>
                  <a:lnTo>
                    <a:pt x="1569" y="104"/>
                  </a:lnTo>
                  <a:lnTo>
                    <a:pt x="1495" y="73"/>
                  </a:lnTo>
                  <a:lnTo>
                    <a:pt x="1419" y="47"/>
                  </a:lnTo>
                  <a:lnTo>
                    <a:pt x="1342" y="26"/>
                  </a:lnTo>
                  <a:lnTo>
                    <a:pt x="1262" y="12"/>
                  </a:lnTo>
                  <a:lnTo>
                    <a:pt x="1182" y="3"/>
                  </a:lnTo>
                  <a:lnTo>
                    <a:pt x="1100" y="0"/>
                  </a:lnTo>
                  <a:close/>
                </a:path>
              </a:pathLst>
            </a:custGeom>
            <a:solidFill>
              <a:srgbClr val="4F8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6" name="Freeform 406"/>
            <p:cNvSpPr>
              <a:spLocks/>
            </p:cNvSpPr>
            <p:nvPr/>
          </p:nvSpPr>
          <p:spPr bwMode="auto">
            <a:xfrm>
              <a:off x="3213" y="1453"/>
              <a:ext cx="702" cy="997"/>
            </a:xfrm>
            <a:custGeom>
              <a:avLst/>
              <a:gdLst>
                <a:gd name="T0" fmla="*/ 233 w 702"/>
                <a:gd name="T1" fmla="*/ 1453 h 997"/>
                <a:gd name="T2" fmla="*/ 172 w 702"/>
                <a:gd name="T3" fmla="*/ 1485 h 997"/>
                <a:gd name="T4" fmla="*/ 112 w 702"/>
                <a:gd name="T5" fmla="*/ 1520 h 997"/>
                <a:gd name="T6" fmla="*/ 55 w 702"/>
                <a:gd name="T7" fmla="*/ 1559 h 997"/>
                <a:gd name="T8" fmla="*/ 0 w 702"/>
                <a:gd name="T9" fmla="*/ 1601 h 997"/>
                <a:gd name="T10" fmla="*/ 702 w 702"/>
                <a:gd name="T11" fmla="*/ 2449 h 997"/>
                <a:gd name="T12" fmla="*/ 233 w 702"/>
                <a:gd name="T13" fmla="*/ 1453 h 9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2" h="997">
                  <a:moveTo>
                    <a:pt x="233" y="0"/>
                  </a:moveTo>
                  <a:lnTo>
                    <a:pt x="172" y="32"/>
                  </a:lnTo>
                  <a:lnTo>
                    <a:pt x="112" y="67"/>
                  </a:lnTo>
                  <a:lnTo>
                    <a:pt x="55" y="106"/>
                  </a:lnTo>
                  <a:lnTo>
                    <a:pt x="0" y="148"/>
                  </a:lnTo>
                  <a:lnTo>
                    <a:pt x="702" y="996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7" name="Freeform 407"/>
            <p:cNvSpPr>
              <a:spLocks/>
            </p:cNvSpPr>
            <p:nvPr/>
          </p:nvSpPr>
          <p:spPr bwMode="auto">
            <a:xfrm>
              <a:off x="3446" y="1348"/>
              <a:ext cx="469" cy="1101"/>
            </a:xfrm>
            <a:custGeom>
              <a:avLst/>
              <a:gdLst>
                <a:gd name="T0" fmla="*/ 469 w 469"/>
                <a:gd name="T1" fmla="*/ 1349 h 1101"/>
                <a:gd name="T2" fmla="*/ 388 w 469"/>
                <a:gd name="T3" fmla="*/ 1352 h 1101"/>
                <a:gd name="T4" fmla="*/ 308 w 469"/>
                <a:gd name="T5" fmla="*/ 1360 h 1101"/>
                <a:gd name="T6" fmla="*/ 229 w 469"/>
                <a:gd name="T7" fmla="*/ 1375 h 1101"/>
                <a:gd name="T8" fmla="*/ 151 w 469"/>
                <a:gd name="T9" fmla="*/ 1395 h 1101"/>
                <a:gd name="T10" fmla="*/ 75 w 469"/>
                <a:gd name="T11" fmla="*/ 1421 h 1101"/>
                <a:gd name="T12" fmla="*/ 0 w 469"/>
                <a:gd name="T13" fmla="*/ 1453 h 1101"/>
                <a:gd name="T14" fmla="*/ 469 w 469"/>
                <a:gd name="T15" fmla="*/ 2449 h 1101"/>
                <a:gd name="T16" fmla="*/ 469 w 469"/>
                <a:gd name="T17" fmla="*/ 1349 h 11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9" h="1101">
                  <a:moveTo>
                    <a:pt x="469" y="0"/>
                  </a:moveTo>
                  <a:lnTo>
                    <a:pt x="388" y="3"/>
                  </a:lnTo>
                  <a:lnTo>
                    <a:pt x="308" y="11"/>
                  </a:lnTo>
                  <a:lnTo>
                    <a:pt x="229" y="26"/>
                  </a:lnTo>
                  <a:lnTo>
                    <a:pt x="151" y="46"/>
                  </a:lnTo>
                  <a:lnTo>
                    <a:pt x="75" y="72"/>
                  </a:lnTo>
                  <a:lnTo>
                    <a:pt x="0" y="104"/>
                  </a:lnTo>
                  <a:lnTo>
                    <a:pt x="469" y="110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9B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8" name="Rectangle 408"/>
            <p:cNvSpPr>
              <a:spLocks noChangeArrowheads="1"/>
            </p:cNvSpPr>
            <p:nvPr/>
          </p:nvSpPr>
          <p:spPr bwMode="auto">
            <a:xfrm>
              <a:off x="5659" y="1871"/>
              <a:ext cx="111" cy="108"/>
            </a:xfrm>
            <a:prstGeom prst="rect">
              <a:avLst/>
            </a:prstGeom>
            <a:solidFill>
              <a:srgbClr val="4F8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9" name="Rectangle 409"/>
            <p:cNvSpPr>
              <a:spLocks noChangeArrowheads="1"/>
            </p:cNvSpPr>
            <p:nvPr/>
          </p:nvSpPr>
          <p:spPr bwMode="auto">
            <a:xfrm>
              <a:off x="5659" y="2473"/>
              <a:ext cx="111" cy="111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0" name="Rectangle 410"/>
            <p:cNvSpPr>
              <a:spLocks noChangeArrowheads="1"/>
            </p:cNvSpPr>
            <p:nvPr/>
          </p:nvSpPr>
          <p:spPr bwMode="auto">
            <a:xfrm>
              <a:off x="5659" y="3076"/>
              <a:ext cx="111" cy="111"/>
            </a:xfrm>
            <a:prstGeom prst="rect">
              <a:avLst/>
            </a:prstGeom>
            <a:solidFill>
              <a:srgbClr val="9B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1" name="Rectangle 411"/>
            <p:cNvSpPr>
              <a:spLocks noChangeArrowheads="1"/>
            </p:cNvSpPr>
            <p:nvPr/>
          </p:nvSpPr>
          <p:spPr bwMode="auto">
            <a:xfrm>
              <a:off x="1805" y="260"/>
              <a:ext cx="5888" cy="3718"/>
            </a:xfrm>
            <a:prstGeom prst="rect">
              <a:avLst/>
            </a:prstGeom>
            <a:noFill/>
            <a:ln w="9525">
              <a:solidFill>
                <a:srgbClr val="85858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Text Box 412"/>
            <p:cNvSpPr txBox="1">
              <a:spLocks noChangeArrowheads="1"/>
            </p:cNvSpPr>
            <p:nvPr/>
          </p:nvSpPr>
          <p:spPr bwMode="auto">
            <a:xfrm>
              <a:off x="2700" y="339"/>
              <a:ext cx="4541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endParaRPr lang="ru-RU" sz="125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endParaRPr lang="ru-RU" sz="1250" dirty="0"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endParaRPr lang="ru-RU" sz="125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50" dirty="0">
                  <a:effectLst/>
                  <a:latin typeface="Calibri"/>
                  <a:ea typeface="Times New Roman"/>
                  <a:cs typeface="Times New Roman"/>
                </a:rPr>
                <a:t> 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             4%    7%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 algn="r">
                <a:lnSpc>
                  <a:spcPts val="12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Да, очень важно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3" name="Text Box 413"/>
            <p:cNvSpPr txBox="1">
              <a:spLocks noChangeArrowheads="1"/>
            </p:cNvSpPr>
            <p:nvPr/>
          </p:nvSpPr>
          <p:spPr bwMode="auto">
            <a:xfrm>
              <a:off x="3731" y="2764"/>
              <a:ext cx="36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995"/>
                </a:lnSpc>
                <a:spcAft>
                  <a:spcPts val="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89%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4" name="Text Box 414"/>
            <p:cNvSpPr txBox="1">
              <a:spLocks noChangeArrowheads="1"/>
            </p:cNvSpPr>
            <p:nvPr/>
          </p:nvSpPr>
          <p:spPr bwMode="auto">
            <a:xfrm>
              <a:off x="5818" y="2384"/>
              <a:ext cx="1692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15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Нет, не вижу в этом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смысла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endParaRPr lang="ru-RU" sz="10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Не знаю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graphicFrame>
        <p:nvGraphicFramePr>
          <p:cNvPr id="15" name="Диаграмма 14"/>
          <p:cNvGraphicFramePr/>
          <p:nvPr>
            <p:extLst/>
          </p:nvPr>
        </p:nvGraphicFramePr>
        <p:xfrm>
          <a:off x="900980" y="2564903"/>
          <a:ext cx="3454996" cy="2633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835696" y="5517232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alibri"/>
                <a:ea typeface="Times New Roman"/>
                <a:cs typeface="Times New Roman"/>
              </a:rPr>
              <a:t>2016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159772" y="5484966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alibri"/>
                <a:ea typeface="Times New Roman"/>
                <a:cs typeface="Times New Roman"/>
              </a:rPr>
              <a:t>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158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928" y="76470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Calibri"/>
                <a:ea typeface="Times New Roman"/>
                <a:cs typeface="Times New Roman"/>
              </a:rPr>
              <a:t>Как Вы считаете, важно ли создание публичного регистра вредных выбросов предприятий для Казахстана?</a:t>
            </a:r>
            <a:endParaRPr lang="ru-RU" sz="2400" dirty="0">
              <a:solidFill>
                <a:srgbClr val="002060"/>
              </a:solidFill>
            </a:endParaRPr>
          </a:p>
        </p:txBody>
      </p:sp>
      <p:grpSp>
        <p:nvGrpSpPr>
          <p:cNvPr id="4" name="Group 404"/>
          <p:cNvGrpSpPr>
            <a:grpSpLocks/>
          </p:cNvGrpSpPr>
          <p:nvPr/>
        </p:nvGrpSpPr>
        <p:grpSpPr bwMode="auto">
          <a:xfrm>
            <a:off x="4139953" y="2564904"/>
            <a:ext cx="4010470" cy="2633531"/>
            <a:chOff x="1805" y="260"/>
            <a:chExt cx="5888" cy="3718"/>
          </a:xfrm>
        </p:grpSpPr>
        <p:sp>
          <p:nvSpPr>
            <p:cNvPr id="5" name="AutoShape 405"/>
            <p:cNvSpPr>
              <a:spLocks/>
            </p:cNvSpPr>
            <p:nvPr/>
          </p:nvSpPr>
          <p:spPr bwMode="auto">
            <a:xfrm>
              <a:off x="2814" y="1348"/>
              <a:ext cx="2201" cy="2202"/>
            </a:xfrm>
            <a:custGeom>
              <a:avLst/>
              <a:gdLst>
                <a:gd name="T0" fmla="*/ 342 w 2201"/>
                <a:gd name="T1" fmla="*/ 1651 h 2202"/>
                <a:gd name="T2" fmla="*/ 242 w 2201"/>
                <a:gd name="T3" fmla="*/ 1760 h 2202"/>
                <a:gd name="T4" fmla="*/ 159 w 2201"/>
                <a:gd name="T5" fmla="*/ 1878 h 2202"/>
                <a:gd name="T6" fmla="*/ 93 w 2201"/>
                <a:gd name="T7" fmla="*/ 2005 h 2202"/>
                <a:gd name="T8" fmla="*/ 44 w 2201"/>
                <a:gd name="T9" fmla="*/ 2138 h 2202"/>
                <a:gd name="T10" fmla="*/ 13 w 2201"/>
                <a:gd name="T11" fmla="*/ 2276 h 2202"/>
                <a:gd name="T12" fmla="*/ 0 w 2201"/>
                <a:gd name="T13" fmla="*/ 2412 h 2202"/>
                <a:gd name="T14" fmla="*/ 4 w 2201"/>
                <a:gd name="T15" fmla="*/ 2557 h 2202"/>
                <a:gd name="T16" fmla="*/ 27 w 2201"/>
                <a:gd name="T17" fmla="*/ 2697 h 2202"/>
                <a:gd name="T18" fmla="*/ 68 w 2201"/>
                <a:gd name="T19" fmla="*/ 2834 h 2202"/>
                <a:gd name="T20" fmla="*/ 128 w 2201"/>
                <a:gd name="T21" fmla="*/ 2966 h 2202"/>
                <a:gd name="T22" fmla="*/ 206 w 2201"/>
                <a:gd name="T23" fmla="*/ 3091 h 2202"/>
                <a:gd name="T24" fmla="*/ 302 w 2201"/>
                <a:gd name="T25" fmla="*/ 3207 h 2202"/>
                <a:gd name="T26" fmla="*/ 411 w 2201"/>
                <a:gd name="T27" fmla="*/ 3308 h 2202"/>
                <a:gd name="T28" fmla="*/ 529 w 2201"/>
                <a:gd name="T29" fmla="*/ 3391 h 2202"/>
                <a:gd name="T30" fmla="*/ 656 w 2201"/>
                <a:gd name="T31" fmla="*/ 3457 h 2202"/>
                <a:gd name="T32" fmla="*/ 789 w 2201"/>
                <a:gd name="T33" fmla="*/ 3505 h 2202"/>
                <a:gd name="T34" fmla="*/ 927 w 2201"/>
                <a:gd name="T35" fmla="*/ 3536 h 2202"/>
                <a:gd name="T36" fmla="*/ 1067 w 2201"/>
                <a:gd name="T37" fmla="*/ 3550 h 2202"/>
                <a:gd name="T38" fmla="*/ 1208 w 2201"/>
                <a:gd name="T39" fmla="*/ 3545 h 2202"/>
                <a:gd name="T40" fmla="*/ 1348 w 2201"/>
                <a:gd name="T41" fmla="*/ 3522 h 2202"/>
                <a:gd name="T42" fmla="*/ 1484 w 2201"/>
                <a:gd name="T43" fmla="*/ 3481 h 2202"/>
                <a:gd name="T44" fmla="*/ 1617 w 2201"/>
                <a:gd name="T45" fmla="*/ 3422 h 2202"/>
                <a:gd name="T46" fmla="*/ 1742 w 2201"/>
                <a:gd name="T47" fmla="*/ 3344 h 2202"/>
                <a:gd name="T48" fmla="*/ 1858 w 2201"/>
                <a:gd name="T49" fmla="*/ 3248 h 2202"/>
                <a:gd name="T50" fmla="*/ 1958 w 2201"/>
                <a:gd name="T51" fmla="*/ 3139 h 2202"/>
                <a:gd name="T52" fmla="*/ 2042 w 2201"/>
                <a:gd name="T53" fmla="*/ 3020 h 2202"/>
                <a:gd name="T54" fmla="*/ 2108 w 2201"/>
                <a:gd name="T55" fmla="*/ 2893 h 2202"/>
                <a:gd name="T56" fmla="*/ 2156 w 2201"/>
                <a:gd name="T57" fmla="*/ 2760 h 2202"/>
                <a:gd name="T58" fmla="*/ 2187 w 2201"/>
                <a:gd name="T59" fmla="*/ 2623 h 2202"/>
                <a:gd name="T60" fmla="*/ 2200 w 2201"/>
                <a:gd name="T61" fmla="*/ 2483 h 2202"/>
                <a:gd name="T62" fmla="*/ 1100 w 2201"/>
                <a:gd name="T63" fmla="*/ 2449 h 2202"/>
                <a:gd name="T64" fmla="*/ 1100 w 2201"/>
                <a:gd name="T65" fmla="*/ 1349 h 2202"/>
                <a:gd name="T66" fmla="*/ 2200 w 2201"/>
                <a:gd name="T67" fmla="*/ 2449 h 2202"/>
                <a:gd name="T68" fmla="*/ 2196 w 2201"/>
                <a:gd name="T69" fmla="*/ 2342 h 2202"/>
                <a:gd name="T70" fmla="*/ 2173 w 2201"/>
                <a:gd name="T71" fmla="*/ 2202 h 2202"/>
                <a:gd name="T72" fmla="*/ 2132 w 2201"/>
                <a:gd name="T73" fmla="*/ 2065 h 2202"/>
                <a:gd name="T74" fmla="*/ 2072 w 2201"/>
                <a:gd name="T75" fmla="*/ 1933 h 2202"/>
                <a:gd name="T76" fmla="*/ 1994 w 2201"/>
                <a:gd name="T77" fmla="*/ 1807 h 2202"/>
                <a:gd name="T78" fmla="*/ 1894 w 2201"/>
                <a:gd name="T79" fmla="*/ 1687 h 2202"/>
                <a:gd name="T80" fmla="*/ 1774 w 2201"/>
                <a:gd name="T81" fmla="*/ 1579 h 2202"/>
                <a:gd name="T82" fmla="*/ 1640 w 2201"/>
                <a:gd name="T83" fmla="*/ 1490 h 2202"/>
                <a:gd name="T84" fmla="*/ 1495 w 2201"/>
                <a:gd name="T85" fmla="*/ 1422 h 2202"/>
                <a:gd name="T86" fmla="*/ 1342 w 2201"/>
                <a:gd name="T87" fmla="*/ 1375 h 2202"/>
                <a:gd name="T88" fmla="*/ 1182 w 2201"/>
                <a:gd name="T89" fmla="*/ 1352 h 220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2201" h="2202">
                  <a:moveTo>
                    <a:pt x="398" y="252"/>
                  </a:moveTo>
                  <a:lnTo>
                    <a:pt x="342" y="302"/>
                  </a:lnTo>
                  <a:lnTo>
                    <a:pt x="290" y="355"/>
                  </a:lnTo>
                  <a:lnTo>
                    <a:pt x="242" y="411"/>
                  </a:lnTo>
                  <a:lnTo>
                    <a:pt x="198" y="469"/>
                  </a:lnTo>
                  <a:lnTo>
                    <a:pt x="159" y="529"/>
                  </a:lnTo>
                  <a:lnTo>
                    <a:pt x="123" y="592"/>
                  </a:lnTo>
                  <a:lnTo>
                    <a:pt x="93" y="656"/>
                  </a:lnTo>
                  <a:lnTo>
                    <a:pt x="66" y="722"/>
                  </a:lnTo>
                  <a:lnTo>
                    <a:pt x="44" y="789"/>
                  </a:lnTo>
                  <a:lnTo>
                    <a:pt x="26" y="858"/>
                  </a:lnTo>
                  <a:lnTo>
                    <a:pt x="13" y="927"/>
                  </a:lnTo>
                  <a:lnTo>
                    <a:pt x="4" y="997"/>
                  </a:lnTo>
                  <a:lnTo>
                    <a:pt x="0" y="1063"/>
                  </a:lnTo>
                  <a:lnTo>
                    <a:pt x="0" y="1138"/>
                  </a:lnTo>
                  <a:lnTo>
                    <a:pt x="4" y="1208"/>
                  </a:lnTo>
                  <a:lnTo>
                    <a:pt x="14" y="1278"/>
                  </a:lnTo>
                  <a:lnTo>
                    <a:pt x="27" y="1348"/>
                  </a:lnTo>
                  <a:lnTo>
                    <a:pt x="45" y="1417"/>
                  </a:lnTo>
                  <a:lnTo>
                    <a:pt x="68" y="1485"/>
                  </a:lnTo>
                  <a:lnTo>
                    <a:pt x="96" y="1551"/>
                  </a:lnTo>
                  <a:lnTo>
                    <a:pt x="128" y="1617"/>
                  </a:lnTo>
                  <a:lnTo>
                    <a:pt x="165" y="1681"/>
                  </a:lnTo>
                  <a:lnTo>
                    <a:pt x="206" y="1742"/>
                  </a:lnTo>
                  <a:lnTo>
                    <a:pt x="252" y="1802"/>
                  </a:lnTo>
                  <a:lnTo>
                    <a:pt x="302" y="1858"/>
                  </a:lnTo>
                  <a:lnTo>
                    <a:pt x="355" y="1911"/>
                  </a:lnTo>
                  <a:lnTo>
                    <a:pt x="411" y="1959"/>
                  </a:lnTo>
                  <a:lnTo>
                    <a:pt x="469" y="2002"/>
                  </a:lnTo>
                  <a:lnTo>
                    <a:pt x="529" y="2042"/>
                  </a:lnTo>
                  <a:lnTo>
                    <a:pt x="592" y="2077"/>
                  </a:lnTo>
                  <a:lnTo>
                    <a:pt x="656" y="2108"/>
                  </a:lnTo>
                  <a:lnTo>
                    <a:pt x="722" y="2134"/>
                  </a:lnTo>
                  <a:lnTo>
                    <a:pt x="789" y="2156"/>
                  </a:lnTo>
                  <a:lnTo>
                    <a:pt x="857" y="2174"/>
                  </a:lnTo>
                  <a:lnTo>
                    <a:pt x="927" y="2187"/>
                  </a:lnTo>
                  <a:lnTo>
                    <a:pt x="997" y="2196"/>
                  </a:lnTo>
                  <a:lnTo>
                    <a:pt x="1067" y="2201"/>
                  </a:lnTo>
                  <a:lnTo>
                    <a:pt x="1137" y="2201"/>
                  </a:lnTo>
                  <a:lnTo>
                    <a:pt x="1208" y="2196"/>
                  </a:lnTo>
                  <a:lnTo>
                    <a:pt x="1278" y="2187"/>
                  </a:lnTo>
                  <a:lnTo>
                    <a:pt x="1348" y="2173"/>
                  </a:lnTo>
                  <a:lnTo>
                    <a:pt x="1417" y="2155"/>
                  </a:lnTo>
                  <a:lnTo>
                    <a:pt x="1484" y="2132"/>
                  </a:lnTo>
                  <a:lnTo>
                    <a:pt x="1551" y="2105"/>
                  </a:lnTo>
                  <a:lnTo>
                    <a:pt x="1617" y="2073"/>
                  </a:lnTo>
                  <a:lnTo>
                    <a:pt x="1680" y="2036"/>
                  </a:lnTo>
                  <a:lnTo>
                    <a:pt x="1742" y="1995"/>
                  </a:lnTo>
                  <a:lnTo>
                    <a:pt x="1802" y="1949"/>
                  </a:lnTo>
                  <a:lnTo>
                    <a:pt x="1858" y="1899"/>
                  </a:lnTo>
                  <a:lnTo>
                    <a:pt x="1910" y="1846"/>
                  </a:lnTo>
                  <a:lnTo>
                    <a:pt x="1958" y="1790"/>
                  </a:lnTo>
                  <a:lnTo>
                    <a:pt x="2002" y="1732"/>
                  </a:lnTo>
                  <a:lnTo>
                    <a:pt x="2042" y="1671"/>
                  </a:lnTo>
                  <a:lnTo>
                    <a:pt x="2077" y="1609"/>
                  </a:lnTo>
                  <a:lnTo>
                    <a:pt x="2108" y="1544"/>
                  </a:lnTo>
                  <a:lnTo>
                    <a:pt x="2134" y="1479"/>
                  </a:lnTo>
                  <a:lnTo>
                    <a:pt x="2156" y="1411"/>
                  </a:lnTo>
                  <a:lnTo>
                    <a:pt x="2174" y="1343"/>
                  </a:lnTo>
                  <a:lnTo>
                    <a:pt x="2187" y="1274"/>
                  </a:lnTo>
                  <a:lnTo>
                    <a:pt x="2196" y="1204"/>
                  </a:lnTo>
                  <a:lnTo>
                    <a:pt x="2200" y="1134"/>
                  </a:lnTo>
                  <a:lnTo>
                    <a:pt x="2200" y="1100"/>
                  </a:lnTo>
                  <a:lnTo>
                    <a:pt x="1100" y="1100"/>
                  </a:lnTo>
                  <a:lnTo>
                    <a:pt x="398" y="252"/>
                  </a:lnTo>
                  <a:close/>
                  <a:moveTo>
                    <a:pt x="1100" y="0"/>
                  </a:moveTo>
                  <a:lnTo>
                    <a:pt x="1100" y="1100"/>
                  </a:lnTo>
                  <a:lnTo>
                    <a:pt x="2200" y="1100"/>
                  </a:lnTo>
                  <a:lnTo>
                    <a:pt x="2200" y="1063"/>
                  </a:lnTo>
                  <a:lnTo>
                    <a:pt x="2196" y="993"/>
                  </a:lnTo>
                  <a:lnTo>
                    <a:pt x="2187" y="923"/>
                  </a:lnTo>
                  <a:lnTo>
                    <a:pt x="2173" y="853"/>
                  </a:lnTo>
                  <a:lnTo>
                    <a:pt x="2155" y="784"/>
                  </a:lnTo>
                  <a:lnTo>
                    <a:pt x="2132" y="716"/>
                  </a:lnTo>
                  <a:lnTo>
                    <a:pt x="2104" y="649"/>
                  </a:lnTo>
                  <a:lnTo>
                    <a:pt x="2072" y="584"/>
                  </a:lnTo>
                  <a:lnTo>
                    <a:pt x="2036" y="520"/>
                  </a:lnTo>
                  <a:lnTo>
                    <a:pt x="1994" y="458"/>
                  </a:lnTo>
                  <a:lnTo>
                    <a:pt x="1948" y="399"/>
                  </a:lnTo>
                  <a:lnTo>
                    <a:pt x="1894" y="338"/>
                  </a:lnTo>
                  <a:lnTo>
                    <a:pt x="1836" y="281"/>
                  </a:lnTo>
                  <a:lnTo>
                    <a:pt x="1774" y="230"/>
                  </a:lnTo>
                  <a:lnTo>
                    <a:pt x="1708" y="183"/>
                  </a:lnTo>
                  <a:lnTo>
                    <a:pt x="1640" y="141"/>
                  </a:lnTo>
                  <a:lnTo>
                    <a:pt x="1569" y="104"/>
                  </a:lnTo>
                  <a:lnTo>
                    <a:pt x="1495" y="73"/>
                  </a:lnTo>
                  <a:lnTo>
                    <a:pt x="1419" y="47"/>
                  </a:lnTo>
                  <a:lnTo>
                    <a:pt x="1342" y="26"/>
                  </a:lnTo>
                  <a:lnTo>
                    <a:pt x="1262" y="12"/>
                  </a:lnTo>
                  <a:lnTo>
                    <a:pt x="1182" y="3"/>
                  </a:lnTo>
                  <a:lnTo>
                    <a:pt x="1100" y="0"/>
                  </a:lnTo>
                  <a:close/>
                </a:path>
              </a:pathLst>
            </a:custGeom>
            <a:solidFill>
              <a:srgbClr val="4F8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6" name="Freeform 406"/>
            <p:cNvSpPr>
              <a:spLocks/>
            </p:cNvSpPr>
            <p:nvPr/>
          </p:nvSpPr>
          <p:spPr bwMode="auto">
            <a:xfrm>
              <a:off x="3213" y="1453"/>
              <a:ext cx="702" cy="997"/>
            </a:xfrm>
            <a:custGeom>
              <a:avLst/>
              <a:gdLst>
                <a:gd name="T0" fmla="*/ 233 w 702"/>
                <a:gd name="T1" fmla="*/ 1453 h 997"/>
                <a:gd name="T2" fmla="*/ 172 w 702"/>
                <a:gd name="T3" fmla="*/ 1485 h 997"/>
                <a:gd name="T4" fmla="*/ 112 w 702"/>
                <a:gd name="T5" fmla="*/ 1520 h 997"/>
                <a:gd name="T6" fmla="*/ 55 w 702"/>
                <a:gd name="T7" fmla="*/ 1559 h 997"/>
                <a:gd name="T8" fmla="*/ 0 w 702"/>
                <a:gd name="T9" fmla="*/ 1601 h 997"/>
                <a:gd name="T10" fmla="*/ 702 w 702"/>
                <a:gd name="T11" fmla="*/ 2449 h 997"/>
                <a:gd name="T12" fmla="*/ 233 w 702"/>
                <a:gd name="T13" fmla="*/ 1453 h 9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2" h="997">
                  <a:moveTo>
                    <a:pt x="233" y="0"/>
                  </a:moveTo>
                  <a:lnTo>
                    <a:pt x="172" y="32"/>
                  </a:lnTo>
                  <a:lnTo>
                    <a:pt x="112" y="67"/>
                  </a:lnTo>
                  <a:lnTo>
                    <a:pt x="55" y="106"/>
                  </a:lnTo>
                  <a:lnTo>
                    <a:pt x="0" y="148"/>
                  </a:lnTo>
                  <a:lnTo>
                    <a:pt x="702" y="996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7" name="Freeform 407"/>
            <p:cNvSpPr>
              <a:spLocks/>
            </p:cNvSpPr>
            <p:nvPr/>
          </p:nvSpPr>
          <p:spPr bwMode="auto">
            <a:xfrm>
              <a:off x="3446" y="1348"/>
              <a:ext cx="469" cy="1101"/>
            </a:xfrm>
            <a:custGeom>
              <a:avLst/>
              <a:gdLst>
                <a:gd name="T0" fmla="*/ 469 w 469"/>
                <a:gd name="T1" fmla="*/ 1349 h 1101"/>
                <a:gd name="T2" fmla="*/ 388 w 469"/>
                <a:gd name="T3" fmla="*/ 1352 h 1101"/>
                <a:gd name="T4" fmla="*/ 308 w 469"/>
                <a:gd name="T5" fmla="*/ 1360 h 1101"/>
                <a:gd name="T6" fmla="*/ 229 w 469"/>
                <a:gd name="T7" fmla="*/ 1375 h 1101"/>
                <a:gd name="T8" fmla="*/ 151 w 469"/>
                <a:gd name="T9" fmla="*/ 1395 h 1101"/>
                <a:gd name="T10" fmla="*/ 75 w 469"/>
                <a:gd name="T11" fmla="*/ 1421 h 1101"/>
                <a:gd name="T12" fmla="*/ 0 w 469"/>
                <a:gd name="T13" fmla="*/ 1453 h 1101"/>
                <a:gd name="T14" fmla="*/ 469 w 469"/>
                <a:gd name="T15" fmla="*/ 2449 h 1101"/>
                <a:gd name="T16" fmla="*/ 469 w 469"/>
                <a:gd name="T17" fmla="*/ 1349 h 110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69" h="1101">
                  <a:moveTo>
                    <a:pt x="469" y="0"/>
                  </a:moveTo>
                  <a:lnTo>
                    <a:pt x="388" y="3"/>
                  </a:lnTo>
                  <a:lnTo>
                    <a:pt x="308" y="11"/>
                  </a:lnTo>
                  <a:lnTo>
                    <a:pt x="229" y="26"/>
                  </a:lnTo>
                  <a:lnTo>
                    <a:pt x="151" y="46"/>
                  </a:lnTo>
                  <a:lnTo>
                    <a:pt x="75" y="72"/>
                  </a:lnTo>
                  <a:lnTo>
                    <a:pt x="0" y="104"/>
                  </a:lnTo>
                  <a:lnTo>
                    <a:pt x="469" y="110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9B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8" name="Rectangle 408"/>
            <p:cNvSpPr>
              <a:spLocks noChangeArrowheads="1"/>
            </p:cNvSpPr>
            <p:nvPr/>
          </p:nvSpPr>
          <p:spPr bwMode="auto">
            <a:xfrm>
              <a:off x="5659" y="1871"/>
              <a:ext cx="111" cy="108"/>
            </a:xfrm>
            <a:prstGeom prst="rect">
              <a:avLst/>
            </a:prstGeom>
            <a:solidFill>
              <a:srgbClr val="4F8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9" name="Rectangle 409"/>
            <p:cNvSpPr>
              <a:spLocks noChangeArrowheads="1"/>
            </p:cNvSpPr>
            <p:nvPr/>
          </p:nvSpPr>
          <p:spPr bwMode="auto">
            <a:xfrm>
              <a:off x="5659" y="2473"/>
              <a:ext cx="111" cy="111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0" name="Rectangle 410"/>
            <p:cNvSpPr>
              <a:spLocks noChangeArrowheads="1"/>
            </p:cNvSpPr>
            <p:nvPr/>
          </p:nvSpPr>
          <p:spPr bwMode="auto">
            <a:xfrm>
              <a:off x="5659" y="3076"/>
              <a:ext cx="111" cy="111"/>
            </a:xfrm>
            <a:prstGeom prst="rect">
              <a:avLst/>
            </a:prstGeom>
            <a:solidFill>
              <a:srgbClr val="9BB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1" name="Rectangle 411"/>
            <p:cNvSpPr>
              <a:spLocks noChangeArrowheads="1"/>
            </p:cNvSpPr>
            <p:nvPr/>
          </p:nvSpPr>
          <p:spPr bwMode="auto">
            <a:xfrm>
              <a:off x="1805" y="260"/>
              <a:ext cx="5888" cy="3718"/>
            </a:xfrm>
            <a:prstGeom prst="rect">
              <a:avLst/>
            </a:prstGeom>
            <a:noFill/>
            <a:ln w="9525">
              <a:solidFill>
                <a:srgbClr val="858585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ru-RU"/>
            </a:p>
          </p:txBody>
        </p:sp>
        <p:sp>
          <p:nvSpPr>
            <p:cNvPr id="12" name="Text Box 412"/>
            <p:cNvSpPr txBox="1">
              <a:spLocks noChangeArrowheads="1"/>
            </p:cNvSpPr>
            <p:nvPr/>
          </p:nvSpPr>
          <p:spPr bwMode="auto">
            <a:xfrm>
              <a:off x="2700" y="339"/>
              <a:ext cx="4541" cy="1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endParaRPr lang="ru-RU" sz="125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endParaRPr lang="ru-RU" sz="1250" dirty="0"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endParaRPr lang="ru-RU" sz="125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50" dirty="0">
                  <a:effectLst/>
                  <a:latin typeface="Calibri"/>
                  <a:ea typeface="Times New Roman"/>
                  <a:cs typeface="Times New Roman"/>
                </a:rPr>
                <a:t> 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             4%    7%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 algn="r">
                <a:lnSpc>
                  <a:spcPts val="12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Да, очень важно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3" name="Text Box 413"/>
            <p:cNvSpPr txBox="1">
              <a:spLocks noChangeArrowheads="1"/>
            </p:cNvSpPr>
            <p:nvPr/>
          </p:nvSpPr>
          <p:spPr bwMode="auto">
            <a:xfrm>
              <a:off x="3731" y="2764"/>
              <a:ext cx="364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995"/>
                </a:lnSpc>
                <a:spcAft>
                  <a:spcPts val="0"/>
                </a:spcAft>
              </a:pPr>
              <a:r>
                <a:rPr lang="ru-RU" sz="1000">
                  <a:effectLst/>
                  <a:latin typeface="Calibri"/>
                  <a:ea typeface="Times New Roman"/>
                  <a:cs typeface="Times New Roman"/>
                </a:rPr>
                <a:t>89%</a:t>
              </a:r>
              <a:endParaRPr lang="ru-RU" sz="1100">
                <a:effectLst/>
                <a:latin typeface="Calibri"/>
                <a:ea typeface="Times New Roman"/>
                <a:cs typeface="Times New Roman"/>
              </a:endParaRPr>
            </a:p>
          </p:txBody>
        </p:sp>
        <p:sp>
          <p:nvSpPr>
            <p:cNvPr id="14" name="Text Box 414"/>
            <p:cNvSpPr txBox="1">
              <a:spLocks noChangeArrowheads="1"/>
            </p:cNvSpPr>
            <p:nvPr/>
          </p:nvSpPr>
          <p:spPr bwMode="auto">
            <a:xfrm>
              <a:off x="5818" y="2384"/>
              <a:ext cx="1692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>
                <a:lnSpc>
                  <a:spcPts val="1015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Нет, не вижу в этом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смысла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endParaRPr lang="ru-RU" sz="1000" dirty="0">
                <a:effectLst/>
                <a:latin typeface="Calibri"/>
                <a:ea typeface="Times New Roman"/>
                <a:cs typeface="Times New Roman"/>
              </a:endParaRPr>
            </a:p>
            <a:p>
              <a:pPr>
                <a:lnSpc>
                  <a:spcPts val="1200"/>
                </a:lnSpc>
                <a:spcAft>
                  <a:spcPts val="0"/>
                </a:spcAft>
              </a:pPr>
              <a:r>
                <a:rPr lang="ru-RU" sz="1000" dirty="0">
                  <a:effectLst/>
                  <a:latin typeface="Calibri"/>
                  <a:ea typeface="Times New Roman"/>
                  <a:cs typeface="Times New Roman"/>
                </a:rPr>
                <a:t>Не знаю</a:t>
              </a:r>
              <a:endParaRPr lang="ru-RU" sz="1100" dirty="0">
                <a:effectLst/>
                <a:latin typeface="Calibri"/>
                <a:ea typeface="Times New Roman"/>
                <a:cs typeface="Times New Roman"/>
              </a:endParaRPr>
            </a:p>
          </p:txBody>
        </p:sp>
      </p:grpSp>
      <p:graphicFrame>
        <p:nvGraphicFramePr>
          <p:cNvPr id="15" name="Диаграмма 14"/>
          <p:cNvGraphicFramePr/>
          <p:nvPr>
            <p:extLst/>
          </p:nvPr>
        </p:nvGraphicFramePr>
        <p:xfrm>
          <a:off x="900980" y="2564903"/>
          <a:ext cx="3454996" cy="2633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835696" y="5484966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/>
                <a:ea typeface="Times New Roman"/>
                <a:cs typeface="Times New Roman"/>
              </a:rPr>
              <a:t>2016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59772" y="5484966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alibri"/>
                <a:ea typeface="Times New Roman"/>
                <a:cs typeface="Times New Roman"/>
              </a:rPr>
              <a:t>2019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301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6408712" cy="1080120"/>
          </a:xfrm>
        </p:spPr>
        <p:txBody>
          <a:bodyPr>
            <a:normAutofit fontScale="90000"/>
          </a:bodyPr>
          <a:lstStyle/>
          <a:p>
            <a:r>
              <a:rPr lang="ru-RU" dirty="0"/>
              <a:t>Итоги реализации Стратегии: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628800"/>
            <a:ext cx="7704856" cy="4608512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Созданы и наполняются актуальной информацией социальные страницы о РВПЗ, веб-страница;</a:t>
            </a:r>
          </a:p>
          <a:p>
            <a:r>
              <a:rPr lang="ru-RU" dirty="0"/>
              <a:t>Баннер официального сайта РВПЗ был размещен на сайтах 12 областных и городских </a:t>
            </a:r>
            <a:r>
              <a:rPr lang="ru-RU" dirty="0" err="1"/>
              <a:t>акиматов</a:t>
            </a:r>
            <a:r>
              <a:rPr lang="ru-RU" dirty="0"/>
              <a:t> РК;</a:t>
            </a:r>
          </a:p>
          <a:p>
            <a:r>
              <a:rPr lang="ru-RU" dirty="0"/>
              <a:t>Опубликовано более 10 статей в газетах, журналах;</a:t>
            </a:r>
          </a:p>
          <a:p>
            <a:r>
              <a:rPr lang="ru-RU" dirty="0"/>
              <a:t>Опубликовано более </a:t>
            </a:r>
          </a:p>
          <a:p>
            <a:r>
              <a:rPr lang="ru-RU" dirty="0"/>
              <a:t>Освещение проекта в СМИ – более 10 раз (в </a:t>
            </a:r>
            <a:r>
              <a:rPr lang="ru-RU" dirty="0" err="1"/>
              <a:t>т.ч</a:t>
            </a:r>
            <a:r>
              <a:rPr lang="ru-RU" dirty="0"/>
              <a:t>. интервью);</a:t>
            </a:r>
          </a:p>
          <a:p>
            <a:r>
              <a:rPr lang="ru-RU" dirty="0"/>
              <a:t>Освещение проекта на радиостанции;</a:t>
            </a:r>
          </a:p>
          <a:p>
            <a:r>
              <a:rPr lang="ru-RU" dirty="0"/>
              <a:t>Выпуск и распространение 4 информационных бюллетеней;</a:t>
            </a:r>
          </a:p>
          <a:p>
            <a:r>
              <a:rPr lang="ru-RU" dirty="0"/>
              <a:t>Проведено 6 обучающих семинаров для представителей промышленных предприятий, государственных органов и др. заинтересованных сторон.</a:t>
            </a:r>
          </a:p>
          <a:p>
            <a:r>
              <a:rPr lang="ru-RU" dirty="0"/>
              <a:t>Проведено 3 лекции в ВУЗах Казахстана для студентов и преподавателей по вопросам РВПЗ.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587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результаты реализации Стратегии в Казахстане: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Оценены нужды, пробелы населения по части экологической информации;</a:t>
            </a:r>
          </a:p>
          <a:p>
            <a:pPr algn="just"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Повышен уровень </a:t>
            </a:r>
            <a:r>
              <a:rPr lang="hu-HU" dirty="0">
                <a:latin typeface="Arial" pitchFamily="34" charset="0"/>
                <a:cs typeface="Arial" pitchFamily="34" charset="0"/>
              </a:rPr>
              <a:t>экологическо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го</a:t>
            </a:r>
            <a:r>
              <a:rPr lang="hu-HU" dirty="0">
                <a:latin typeface="Arial" pitchFamily="34" charset="0"/>
                <a:cs typeface="Arial" pitchFamily="34" charset="0"/>
              </a:rPr>
              <a:t> просвещени</a:t>
            </a:r>
            <a:r>
              <a:rPr lang="ru-RU" dirty="0">
                <a:latin typeface="Arial" pitchFamily="34" charset="0"/>
                <a:cs typeface="Arial" pitchFamily="34" charset="0"/>
              </a:rPr>
              <a:t>я</a:t>
            </a:r>
            <a:r>
              <a:rPr lang="hu-HU" dirty="0">
                <a:latin typeface="Arial" pitchFamily="34" charset="0"/>
                <a:cs typeface="Arial" pitchFamily="34" charset="0"/>
              </a:rPr>
              <a:t> и информированности общественности о проблемах окружающей среды</a:t>
            </a:r>
            <a:r>
              <a:rPr lang="ru-RU" dirty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Создана платформа для о</a:t>
            </a:r>
            <a:r>
              <a:rPr lang="hu-HU" dirty="0">
                <a:latin typeface="Arial" pitchFamily="34" charset="0"/>
                <a:cs typeface="Arial" pitchFamily="34" charset="0"/>
              </a:rPr>
              <a:t>беспечени</a:t>
            </a:r>
            <a:r>
              <a:rPr lang="ru-RU" dirty="0">
                <a:latin typeface="Arial" pitchFamily="34" charset="0"/>
                <a:cs typeface="Arial" pitchFamily="34" charset="0"/>
              </a:rPr>
              <a:t>я </a:t>
            </a:r>
            <a:r>
              <a:rPr lang="hu-HU" dirty="0">
                <a:latin typeface="Arial" pitchFamily="34" charset="0"/>
                <a:cs typeface="Arial" pitchFamily="34" charset="0"/>
              </a:rPr>
              <a:t>общественности доступа к информации, облегчени</a:t>
            </a:r>
            <a:r>
              <a:rPr lang="ru-RU" dirty="0">
                <a:latin typeface="Arial" pitchFamily="34" charset="0"/>
                <a:cs typeface="Arial" pitchFamily="34" charset="0"/>
              </a:rPr>
              <a:t>я</a:t>
            </a:r>
            <a:r>
              <a:rPr lang="hu-HU" dirty="0">
                <a:latin typeface="Arial" pitchFamily="34" charset="0"/>
                <a:cs typeface="Arial" pitchFamily="34" charset="0"/>
              </a:rPr>
              <a:t> ее участия в процессе принятия решений;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Создана платформа взаимодействия </a:t>
            </a:r>
            <a:r>
              <a:rPr lang="hu-HU" dirty="0">
                <a:latin typeface="Arial" pitchFamily="34" charset="0"/>
                <a:cs typeface="Arial" pitchFamily="34" charset="0"/>
              </a:rPr>
              <a:t>общественности</a:t>
            </a:r>
            <a:r>
              <a:rPr lang="ru-RU" dirty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природопользователей</a:t>
            </a:r>
            <a:r>
              <a:rPr lang="ru-RU" dirty="0">
                <a:latin typeface="Arial" pitchFamily="34" charset="0"/>
                <a:cs typeface="Arial" pitchFamily="34" charset="0"/>
              </a:rPr>
              <a:t> и государственных органов с целью создания конструктивного диалога.</a:t>
            </a:r>
            <a:endParaRPr lang="ru-RU" b="1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815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499" y="5518872"/>
            <a:ext cx="8159144" cy="102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ru-RU" dirty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500063"/>
            <a:ext cx="8229600" cy="562610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/>
              <a:t>	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Центр «Содействие устойчивому развитию»</a:t>
            </a:r>
            <a:endParaRPr lang="en-US" sz="35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г.Алматы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2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пр.Сейфуллина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497, офис 414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3"/>
              </a:rPr>
              <a:t>csd.center@yandex.kz</a:t>
            </a: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раб. тел.: +7 (727) 255 87 78; 255-85-75, +7 777 255 84 21</a:t>
            </a:r>
            <a:r>
              <a:rPr lang="en-US" sz="22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2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hlinkClick r:id="rId4"/>
              </a:rPr>
              <a:t>www.csd-center.kz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Facebook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Twitter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900" dirty="0"/>
              <a:t>                                </a:t>
            </a:r>
            <a:endParaRPr lang="ru-RU" sz="29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sz="29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/>
          </a:p>
        </p:txBody>
      </p:sp>
      <p:pic>
        <p:nvPicPr>
          <p:cNvPr id="1026" name="Picture 2" descr="C:\Users\Userrr\Desktop\логотип 10 лет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764704"/>
            <a:ext cx="1562471" cy="171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25805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</TotalTime>
  <Words>895</Words>
  <Application>Microsoft Office PowerPoint</Application>
  <PresentationFormat>Экран (4:3)</PresentationFormat>
  <Paragraphs>135</Paragraphs>
  <Slides>19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Century Gothic</vt:lpstr>
      <vt:lpstr>Wingdings</vt:lpstr>
      <vt:lpstr>Wingdings 2</vt:lpstr>
      <vt:lpstr>Office Theme</vt:lpstr>
      <vt:lpstr>Остин</vt:lpstr>
      <vt:lpstr>Национальная стратегия  по обеспечению доступа общественности к экологической информации и РВПЗ (Стратегия)</vt:lpstr>
      <vt:lpstr>Разработка Стратегии в Казахстане</vt:lpstr>
      <vt:lpstr>Презентация PowerPoint</vt:lpstr>
      <vt:lpstr> Целевая аудитория     для распространения знаний о РВПЗ</vt:lpstr>
      <vt:lpstr>Инструменты информирования</vt:lpstr>
      <vt:lpstr>Меры по осведомлению общественности о РВПЗ</vt:lpstr>
      <vt:lpstr>Меры по осведомлению общественности о РВПЗ (2)</vt:lpstr>
      <vt:lpstr>Информирование общественности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Проведение обучающих семинаров для заинтересованных сторон</vt:lpstr>
      <vt:lpstr>Презентация PowerPoint</vt:lpstr>
      <vt:lpstr>Как Вы считаете, важно ли создание
публичного регистра вредных выбросов предприятий для Казахстана?</vt:lpstr>
      <vt:lpstr>Как Вы считаете, важно ли создание публичного регистра вредных выбросов предприятий для Казахстана?</vt:lpstr>
      <vt:lpstr>Итоги реализации Стратегии: </vt:lpstr>
      <vt:lpstr>Основные результаты реализации Стратегии в Казахстане: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Национальная стратегия  по обеспечению доступа общественности к экологической информации и РВПЗ</dc:title>
  <dc:creator>Юля</dc:creator>
  <cp:lastModifiedBy>Yuliya Dushkina</cp:lastModifiedBy>
  <cp:revision>66</cp:revision>
  <dcterms:created xsi:type="dcterms:W3CDTF">2017-10-24T09:54:32Z</dcterms:created>
  <dcterms:modified xsi:type="dcterms:W3CDTF">2019-03-12T05:22:38Z</dcterms:modified>
</cp:coreProperties>
</file>