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304" r:id="rId2"/>
    <p:sldId id="342" r:id="rId3"/>
    <p:sldId id="338" r:id="rId4"/>
    <p:sldId id="339" r:id="rId5"/>
    <p:sldId id="341" r:id="rId6"/>
    <p:sldId id="324" r:id="rId7"/>
    <p:sldId id="327" r:id="rId8"/>
    <p:sldId id="325" r:id="rId9"/>
    <p:sldId id="326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35" r:id="rId19"/>
    <p:sldId id="328" r:id="rId20"/>
    <p:sldId id="317" r:id="rId21"/>
    <p:sldId id="329" r:id="rId22"/>
    <p:sldId id="330" r:id="rId23"/>
    <p:sldId id="319" r:id="rId24"/>
    <p:sldId id="331" r:id="rId25"/>
    <p:sldId id="332" r:id="rId26"/>
    <p:sldId id="333" r:id="rId27"/>
    <p:sldId id="320" r:id="rId28"/>
    <p:sldId id="334" r:id="rId29"/>
    <p:sldId id="336" r:id="rId30"/>
    <p:sldId id="323" r:id="rId31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135A5D-9653-41AE-9B19-4789C76662BF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DDB959-530B-4E4D-86D7-74B88231A7AC}">
      <dgm:prSet phldrT="[Текст]"/>
      <dgm:spPr/>
      <dgm:t>
        <a:bodyPr/>
        <a:lstStyle/>
        <a:p>
          <a:r>
            <a:rPr lang="ru-RU" dirty="0"/>
            <a:t>Эмиссии</a:t>
          </a:r>
        </a:p>
      </dgm:t>
    </dgm:pt>
    <dgm:pt modelId="{487B0235-29E4-4B3C-AE24-BB98B5CAE559}" type="parTrans" cxnId="{B4D31EEE-2AAA-4D3F-877D-C70E919272F3}">
      <dgm:prSet/>
      <dgm:spPr/>
      <dgm:t>
        <a:bodyPr/>
        <a:lstStyle/>
        <a:p>
          <a:endParaRPr lang="ru-RU"/>
        </a:p>
      </dgm:t>
    </dgm:pt>
    <dgm:pt modelId="{5703A1EB-DFF8-4FF4-AD6E-20A8E525AA76}" type="sibTrans" cxnId="{B4D31EEE-2AAA-4D3F-877D-C70E919272F3}">
      <dgm:prSet/>
      <dgm:spPr/>
      <dgm:t>
        <a:bodyPr/>
        <a:lstStyle/>
        <a:p>
          <a:endParaRPr lang="ru-RU"/>
        </a:p>
      </dgm:t>
    </dgm:pt>
    <dgm:pt modelId="{B6B54FDB-75D8-49D8-816E-8E763E7D7EA6}">
      <dgm:prSet phldrT="[Текст]"/>
      <dgm:spPr/>
      <dgm:t>
        <a:bodyPr/>
        <a:lstStyle/>
        <a:p>
          <a:r>
            <a:rPr lang="ru-RU" dirty="0"/>
            <a:t>воздух</a:t>
          </a:r>
        </a:p>
      </dgm:t>
    </dgm:pt>
    <dgm:pt modelId="{AAF25899-B671-4FE9-A657-10700E03FFC6}" type="parTrans" cxnId="{40FF5DB5-84BB-40A8-A0A8-CF576FBBF94C}">
      <dgm:prSet/>
      <dgm:spPr/>
      <dgm:t>
        <a:bodyPr/>
        <a:lstStyle/>
        <a:p>
          <a:endParaRPr lang="ru-RU"/>
        </a:p>
      </dgm:t>
    </dgm:pt>
    <dgm:pt modelId="{CBE9A515-6E4D-4DDD-8D68-91B3B2F4A070}" type="sibTrans" cxnId="{40FF5DB5-84BB-40A8-A0A8-CF576FBBF94C}">
      <dgm:prSet/>
      <dgm:spPr/>
      <dgm:t>
        <a:bodyPr/>
        <a:lstStyle/>
        <a:p>
          <a:endParaRPr lang="ru-RU"/>
        </a:p>
      </dgm:t>
    </dgm:pt>
    <dgm:pt modelId="{7EE65146-393E-4731-8D90-E1089F88205C}">
      <dgm:prSet phldrT="[Текст]"/>
      <dgm:spPr/>
      <dgm:t>
        <a:bodyPr/>
        <a:lstStyle/>
        <a:p>
          <a:r>
            <a:rPr lang="ru-RU" dirty="0"/>
            <a:t>вода</a:t>
          </a:r>
        </a:p>
      </dgm:t>
    </dgm:pt>
    <dgm:pt modelId="{C4A1E900-11E4-47B9-A27B-90558D3C4857}" type="parTrans" cxnId="{E98ACF83-7472-4B9A-90FE-C371402E4ECA}">
      <dgm:prSet/>
      <dgm:spPr/>
      <dgm:t>
        <a:bodyPr/>
        <a:lstStyle/>
        <a:p>
          <a:endParaRPr lang="ru-RU"/>
        </a:p>
      </dgm:t>
    </dgm:pt>
    <dgm:pt modelId="{D1C042BA-C921-436C-81B3-B38483E65B1E}" type="sibTrans" cxnId="{E98ACF83-7472-4B9A-90FE-C371402E4ECA}">
      <dgm:prSet/>
      <dgm:spPr/>
      <dgm:t>
        <a:bodyPr/>
        <a:lstStyle/>
        <a:p>
          <a:endParaRPr lang="ru-RU"/>
        </a:p>
      </dgm:t>
    </dgm:pt>
    <dgm:pt modelId="{F38088B3-80B0-4E67-8B46-D234E1CF04D3}">
      <dgm:prSet phldrT="[Текст]"/>
      <dgm:spPr/>
      <dgm:t>
        <a:bodyPr/>
        <a:lstStyle/>
        <a:p>
          <a:r>
            <a:rPr lang="ru-RU" dirty="0"/>
            <a:t>Оценка эмиссий и обработка данных</a:t>
          </a:r>
        </a:p>
      </dgm:t>
    </dgm:pt>
    <dgm:pt modelId="{5B2C6B84-612B-44A8-88EF-246B7EC7F802}" type="parTrans" cxnId="{32D89367-ACF0-4F34-BD81-D20497A780E4}">
      <dgm:prSet/>
      <dgm:spPr/>
      <dgm:t>
        <a:bodyPr/>
        <a:lstStyle/>
        <a:p>
          <a:endParaRPr lang="ru-RU"/>
        </a:p>
      </dgm:t>
    </dgm:pt>
    <dgm:pt modelId="{A3E6C7B5-F994-4902-BD17-9EA8CE5334C1}" type="sibTrans" cxnId="{32D89367-ACF0-4F34-BD81-D20497A780E4}">
      <dgm:prSet/>
      <dgm:spPr/>
      <dgm:t>
        <a:bodyPr/>
        <a:lstStyle/>
        <a:p>
          <a:endParaRPr lang="ru-RU"/>
        </a:p>
      </dgm:t>
    </dgm:pt>
    <dgm:pt modelId="{8AC9557E-3853-4AD3-B8C0-BA22A574D1AC}">
      <dgm:prSet phldrT="[Текст]"/>
      <dgm:spPr/>
      <dgm:t>
        <a:bodyPr/>
        <a:lstStyle/>
        <a:p>
          <a:r>
            <a:rPr lang="ru-RU" dirty="0"/>
            <a:t>Пользователи</a:t>
          </a:r>
        </a:p>
      </dgm:t>
    </dgm:pt>
    <dgm:pt modelId="{961FB0D3-C002-4D3B-925E-FCD95B52C466}" type="parTrans" cxnId="{C8A87713-E5D7-45CB-9F67-4EAACF5BAC5E}">
      <dgm:prSet/>
      <dgm:spPr/>
      <dgm:t>
        <a:bodyPr/>
        <a:lstStyle/>
        <a:p>
          <a:endParaRPr lang="ru-RU"/>
        </a:p>
      </dgm:t>
    </dgm:pt>
    <dgm:pt modelId="{66314F71-E90C-4E2C-B8B6-DAA111860E2B}" type="sibTrans" cxnId="{C8A87713-E5D7-45CB-9F67-4EAACF5BAC5E}">
      <dgm:prSet/>
      <dgm:spPr/>
      <dgm:t>
        <a:bodyPr/>
        <a:lstStyle/>
        <a:p>
          <a:endParaRPr lang="ru-RU"/>
        </a:p>
      </dgm:t>
    </dgm:pt>
    <dgm:pt modelId="{3E24BDB9-5A13-495A-BCD0-60075A75C0E6}">
      <dgm:prSet phldrT="[Текст]"/>
      <dgm:spPr/>
      <dgm:t>
        <a:bodyPr/>
        <a:lstStyle/>
        <a:p>
          <a:r>
            <a:rPr lang="ru-RU" dirty="0"/>
            <a:t>почва</a:t>
          </a:r>
        </a:p>
      </dgm:t>
    </dgm:pt>
    <dgm:pt modelId="{334FF8AC-A4C2-41DC-9A4B-0ACE7199DB86}" type="parTrans" cxnId="{EF8A61CE-726D-4BBC-9B79-CE0D6EB7F061}">
      <dgm:prSet/>
      <dgm:spPr/>
      <dgm:t>
        <a:bodyPr/>
        <a:lstStyle/>
        <a:p>
          <a:endParaRPr lang="ru-RU"/>
        </a:p>
      </dgm:t>
    </dgm:pt>
    <dgm:pt modelId="{CF84CD20-63B4-4B4E-A864-B6D32DBADCF7}" type="sibTrans" cxnId="{EF8A61CE-726D-4BBC-9B79-CE0D6EB7F061}">
      <dgm:prSet/>
      <dgm:spPr/>
      <dgm:t>
        <a:bodyPr/>
        <a:lstStyle/>
        <a:p>
          <a:endParaRPr lang="ru-RU"/>
        </a:p>
      </dgm:t>
    </dgm:pt>
    <dgm:pt modelId="{148CF1D1-36AC-4189-AF5A-F1371A0DB7A2}">
      <dgm:prSet phldrT="[Текст]"/>
      <dgm:spPr/>
      <dgm:t>
        <a:bodyPr/>
        <a:lstStyle/>
        <a:p>
          <a:r>
            <a:rPr lang="ru-RU" dirty="0"/>
            <a:t>отходы </a:t>
          </a:r>
        </a:p>
      </dgm:t>
    </dgm:pt>
    <dgm:pt modelId="{0A2ECFB8-B865-48B8-8C6F-B3145DAAB868}" type="parTrans" cxnId="{F500AED6-81CE-4DB1-B950-3E6CF684EFE5}">
      <dgm:prSet/>
      <dgm:spPr/>
      <dgm:t>
        <a:bodyPr/>
        <a:lstStyle/>
        <a:p>
          <a:endParaRPr lang="ru-RU"/>
        </a:p>
      </dgm:t>
    </dgm:pt>
    <dgm:pt modelId="{70C0F1F0-3610-4556-A8C5-2062F5F7943E}" type="sibTrans" cxnId="{F500AED6-81CE-4DB1-B950-3E6CF684EFE5}">
      <dgm:prSet/>
      <dgm:spPr/>
      <dgm:t>
        <a:bodyPr/>
        <a:lstStyle/>
        <a:p>
          <a:endParaRPr lang="ru-RU"/>
        </a:p>
      </dgm:t>
    </dgm:pt>
    <dgm:pt modelId="{1CEE8B2B-E68B-486F-8A4B-7B8D3C829D5F}" type="pres">
      <dgm:prSet presAssocID="{F5135A5D-9653-41AE-9B19-4789C76662BF}" presName="Name0" presStyleCnt="0">
        <dgm:presLayoutVars>
          <dgm:dir/>
          <dgm:resizeHandles val="exact"/>
        </dgm:presLayoutVars>
      </dgm:prSet>
      <dgm:spPr/>
    </dgm:pt>
    <dgm:pt modelId="{F477BC01-7A5B-49BB-BAE8-6E88AEE1F2FF}" type="pres">
      <dgm:prSet presAssocID="{CDDDB959-530B-4E4D-86D7-74B88231A7AC}" presName="composite" presStyleCnt="0"/>
      <dgm:spPr/>
    </dgm:pt>
    <dgm:pt modelId="{14164D8D-F8AC-465D-9ECD-AC903366818A}" type="pres">
      <dgm:prSet presAssocID="{CDDDB959-530B-4E4D-86D7-74B88231A7AC}" presName="imagSh" presStyleLbl="bgImgPlace1" presStyleIdx="0" presStyleCnt="3" custLinFactNeighborY="-3587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7ECED56-B510-4D92-AF50-A05ECDB5AD19}" type="pres">
      <dgm:prSet presAssocID="{CDDDB959-530B-4E4D-86D7-74B88231A7AC}" presName="txNode" presStyleLbl="node1" presStyleIdx="0" presStyleCnt="3">
        <dgm:presLayoutVars>
          <dgm:bulletEnabled val="1"/>
        </dgm:presLayoutVars>
      </dgm:prSet>
      <dgm:spPr/>
    </dgm:pt>
    <dgm:pt modelId="{41FAF646-1213-4709-BBD3-34E2104FE483}" type="pres">
      <dgm:prSet presAssocID="{5703A1EB-DFF8-4FF4-AD6E-20A8E525AA76}" presName="sibTrans" presStyleLbl="sibTrans2D1" presStyleIdx="0" presStyleCnt="2"/>
      <dgm:spPr/>
    </dgm:pt>
    <dgm:pt modelId="{3E9CB33C-C9D9-4E45-8EF3-43521D4F31D9}" type="pres">
      <dgm:prSet presAssocID="{5703A1EB-DFF8-4FF4-AD6E-20A8E525AA76}" presName="connTx" presStyleLbl="sibTrans2D1" presStyleIdx="0" presStyleCnt="2"/>
      <dgm:spPr/>
    </dgm:pt>
    <dgm:pt modelId="{5A5D6781-4CB3-4606-993A-64602DF8711B}" type="pres">
      <dgm:prSet presAssocID="{F38088B3-80B0-4E67-8B46-D234E1CF04D3}" presName="composite" presStyleCnt="0"/>
      <dgm:spPr/>
    </dgm:pt>
    <dgm:pt modelId="{59A04501-8D80-4A4C-928D-339427CBAEE2}" type="pres">
      <dgm:prSet presAssocID="{F38088B3-80B0-4E67-8B46-D234E1CF04D3}" presName="imagSh" presStyleLbl="bgImgPlace1" presStyleIdx="1" presStyleCnt="3" custLinFactNeighborY="-3587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A69C902-9B1A-485D-B5D0-DEE7864E8782}" type="pres">
      <dgm:prSet presAssocID="{F38088B3-80B0-4E67-8B46-D234E1CF04D3}" presName="txNode" presStyleLbl="node1" presStyleIdx="1" presStyleCnt="3">
        <dgm:presLayoutVars>
          <dgm:bulletEnabled val="1"/>
        </dgm:presLayoutVars>
      </dgm:prSet>
      <dgm:spPr/>
    </dgm:pt>
    <dgm:pt modelId="{44FF7675-42FC-421B-BF29-01EB0576C77A}" type="pres">
      <dgm:prSet presAssocID="{A3E6C7B5-F994-4902-BD17-9EA8CE5334C1}" presName="sibTrans" presStyleLbl="sibTrans2D1" presStyleIdx="1" presStyleCnt="2"/>
      <dgm:spPr/>
    </dgm:pt>
    <dgm:pt modelId="{09C8EB4C-779D-4642-AAC7-D46317D55CC3}" type="pres">
      <dgm:prSet presAssocID="{A3E6C7B5-F994-4902-BD17-9EA8CE5334C1}" presName="connTx" presStyleLbl="sibTrans2D1" presStyleIdx="1" presStyleCnt="2"/>
      <dgm:spPr/>
    </dgm:pt>
    <dgm:pt modelId="{89E37ABC-E5B7-4A6F-91D9-D7C8C32E158B}" type="pres">
      <dgm:prSet presAssocID="{8AC9557E-3853-4AD3-B8C0-BA22A574D1AC}" presName="composite" presStyleCnt="0"/>
      <dgm:spPr/>
    </dgm:pt>
    <dgm:pt modelId="{2C2AD314-B49D-4308-BFAB-F11E034CEBE5}" type="pres">
      <dgm:prSet presAssocID="{8AC9557E-3853-4AD3-B8C0-BA22A574D1AC}" presName="imagSh" presStyleLbl="bgImgPlace1" presStyleIdx="2" presStyleCnt="3" custLinFactNeighborY="-3960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9A51A88-40EF-4C6F-AACE-D5D16A52F865}" type="pres">
      <dgm:prSet presAssocID="{8AC9557E-3853-4AD3-B8C0-BA22A574D1AC}" presName="txNode" presStyleLbl="node1" presStyleIdx="2" presStyleCnt="3">
        <dgm:presLayoutVars>
          <dgm:bulletEnabled val="1"/>
        </dgm:presLayoutVars>
      </dgm:prSet>
      <dgm:spPr/>
    </dgm:pt>
  </dgm:ptLst>
  <dgm:cxnLst>
    <dgm:cxn modelId="{A0526C01-63F9-4F99-8581-73AD24FEC2E9}" type="presOf" srcId="{CDDDB959-530B-4E4D-86D7-74B88231A7AC}" destId="{07ECED56-B510-4D92-AF50-A05ECDB5AD19}" srcOrd="0" destOrd="0" presId="urn:microsoft.com/office/officeart/2005/8/layout/hProcess10"/>
    <dgm:cxn modelId="{67CFCB11-A5C1-47C6-9742-5045082C96C2}" type="presOf" srcId="{8AC9557E-3853-4AD3-B8C0-BA22A574D1AC}" destId="{B9A51A88-40EF-4C6F-AACE-D5D16A52F865}" srcOrd="0" destOrd="0" presId="urn:microsoft.com/office/officeart/2005/8/layout/hProcess10"/>
    <dgm:cxn modelId="{C8A87713-E5D7-45CB-9F67-4EAACF5BAC5E}" srcId="{F5135A5D-9653-41AE-9B19-4789C76662BF}" destId="{8AC9557E-3853-4AD3-B8C0-BA22A574D1AC}" srcOrd="2" destOrd="0" parTransId="{961FB0D3-C002-4D3B-925E-FCD95B52C466}" sibTransId="{66314F71-E90C-4E2C-B8B6-DAA111860E2B}"/>
    <dgm:cxn modelId="{D0116B26-1B34-4C30-AFB6-8723BC37C2C2}" type="presOf" srcId="{B6B54FDB-75D8-49D8-816E-8E763E7D7EA6}" destId="{07ECED56-B510-4D92-AF50-A05ECDB5AD19}" srcOrd="0" destOrd="1" presId="urn:microsoft.com/office/officeart/2005/8/layout/hProcess10"/>
    <dgm:cxn modelId="{448C7027-E5B2-46B6-9B75-F4A99B58552F}" type="presOf" srcId="{3E24BDB9-5A13-495A-BCD0-60075A75C0E6}" destId="{07ECED56-B510-4D92-AF50-A05ECDB5AD19}" srcOrd="0" destOrd="3" presId="urn:microsoft.com/office/officeart/2005/8/layout/hProcess10"/>
    <dgm:cxn modelId="{32D89367-ACF0-4F34-BD81-D20497A780E4}" srcId="{F5135A5D-9653-41AE-9B19-4789C76662BF}" destId="{F38088B3-80B0-4E67-8B46-D234E1CF04D3}" srcOrd="1" destOrd="0" parTransId="{5B2C6B84-612B-44A8-88EF-246B7EC7F802}" sibTransId="{A3E6C7B5-F994-4902-BD17-9EA8CE5334C1}"/>
    <dgm:cxn modelId="{E2A0006B-C4F4-42D0-A105-57812098C637}" type="presOf" srcId="{148CF1D1-36AC-4189-AF5A-F1371A0DB7A2}" destId="{07ECED56-B510-4D92-AF50-A05ECDB5AD19}" srcOrd="0" destOrd="4" presId="urn:microsoft.com/office/officeart/2005/8/layout/hProcess10"/>
    <dgm:cxn modelId="{C1422E4F-1CFE-4829-8F16-1ED398C872B2}" type="presOf" srcId="{A3E6C7B5-F994-4902-BD17-9EA8CE5334C1}" destId="{09C8EB4C-779D-4642-AAC7-D46317D55CC3}" srcOrd="1" destOrd="0" presId="urn:microsoft.com/office/officeart/2005/8/layout/hProcess10"/>
    <dgm:cxn modelId="{8E0BAA75-74AA-49B5-9BEC-CFDFBD4BB662}" type="presOf" srcId="{F5135A5D-9653-41AE-9B19-4789C76662BF}" destId="{1CEE8B2B-E68B-486F-8A4B-7B8D3C829D5F}" srcOrd="0" destOrd="0" presId="urn:microsoft.com/office/officeart/2005/8/layout/hProcess10"/>
    <dgm:cxn modelId="{7E0B327D-999F-4376-A679-903FCDDD02C5}" type="presOf" srcId="{5703A1EB-DFF8-4FF4-AD6E-20A8E525AA76}" destId="{3E9CB33C-C9D9-4E45-8EF3-43521D4F31D9}" srcOrd="1" destOrd="0" presId="urn:microsoft.com/office/officeart/2005/8/layout/hProcess10"/>
    <dgm:cxn modelId="{9CA86D7D-66F5-4C27-87E2-A2E8D7EAE07B}" type="presOf" srcId="{7EE65146-393E-4731-8D90-E1089F88205C}" destId="{07ECED56-B510-4D92-AF50-A05ECDB5AD19}" srcOrd="0" destOrd="2" presId="urn:microsoft.com/office/officeart/2005/8/layout/hProcess10"/>
    <dgm:cxn modelId="{E98ACF83-7472-4B9A-90FE-C371402E4ECA}" srcId="{CDDDB959-530B-4E4D-86D7-74B88231A7AC}" destId="{7EE65146-393E-4731-8D90-E1089F88205C}" srcOrd="1" destOrd="0" parTransId="{C4A1E900-11E4-47B9-A27B-90558D3C4857}" sibTransId="{D1C042BA-C921-436C-81B3-B38483E65B1E}"/>
    <dgm:cxn modelId="{51FA6B8F-FC68-4C74-A53A-E976B1C57E69}" type="presOf" srcId="{A3E6C7B5-F994-4902-BD17-9EA8CE5334C1}" destId="{44FF7675-42FC-421B-BF29-01EB0576C77A}" srcOrd="0" destOrd="0" presId="urn:microsoft.com/office/officeart/2005/8/layout/hProcess10"/>
    <dgm:cxn modelId="{40FF5DB5-84BB-40A8-A0A8-CF576FBBF94C}" srcId="{CDDDB959-530B-4E4D-86D7-74B88231A7AC}" destId="{B6B54FDB-75D8-49D8-816E-8E763E7D7EA6}" srcOrd="0" destOrd="0" parTransId="{AAF25899-B671-4FE9-A657-10700E03FFC6}" sibTransId="{CBE9A515-6E4D-4DDD-8D68-91B3B2F4A070}"/>
    <dgm:cxn modelId="{7B6B8EBE-32F5-444E-804D-1F0FAC524288}" type="presOf" srcId="{F38088B3-80B0-4E67-8B46-D234E1CF04D3}" destId="{3A69C902-9B1A-485D-B5D0-DEE7864E8782}" srcOrd="0" destOrd="0" presId="urn:microsoft.com/office/officeart/2005/8/layout/hProcess10"/>
    <dgm:cxn modelId="{EF8A61CE-726D-4BBC-9B79-CE0D6EB7F061}" srcId="{CDDDB959-530B-4E4D-86D7-74B88231A7AC}" destId="{3E24BDB9-5A13-495A-BCD0-60075A75C0E6}" srcOrd="2" destOrd="0" parTransId="{334FF8AC-A4C2-41DC-9A4B-0ACE7199DB86}" sibTransId="{CF84CD20-63B4-4B4E-A864-B6D32DBADCF7}"/>
    <dgm:cxn modelId="{F500AED6-81CE-4DB1-B950-3E6CF684EFE5}" srcId="{CDDDB959-530B-4E4D-86D7-74B88231A7AC}" destId="{148CF1D1-36AC-4189-AF5A-F1371A0DB7A2}" srcOrd="3" destOrd="0" parTransId="{0A2ECFB8-B865-48B8-8C6F-B3145DAAB868}" sibTransId="{70C0F1F0-3610-4556-A8C5-2062F5F7943E}"/>
    <dgm:cxn modelId="{B4D31EEE-2AAA-4D3F-877D-C70E919272F3}" srcId="{F5135A5D-9653-41AE-9B19-4789C76662BF}" destId="{CDDDB959-530B-4E4D-86D7-74B88231A7AC}" srcOrd="0" destOrd="0" parTransId="{487B0235-29E4-4B3C-AE24-BB98B5CAE559}" sibTransId="{5703A1EB-DFF8-4FF4-AD6E-20A8E525AA76}"/>
    <dgm:cxn modelId="{A21606F8-79CC-4FFA-8A25-38DD7F9F466A}" type="presOf" srcId="{5703A1EB-DFF8-4FF4-AD6E-20A8E525AA76}" destId="{41FAF646-1213-4709-BBD3-34E2104FE483}" srcOrd="0" destOrd="0" presId="urn:microsoft.com/office/officeart/2005/8/layout/hProcess10"/>
    <dgm:cxn modelId="{2941F00B-FBC5-491D-900B-9F741A94F03C}" type="presParOf" srcId="{1CEE8B2B-E68B-486F-8A4B-7B8D3C829D5F}" destId="{F477BC01-7A5B-49BB-BAE8-6E88AEE1F2FF}" srcOrd="0" destOrd="0" presId="urn:microsoft.com/office/officeart/2005/8/layout/hProcess10"/>
    <dgm:cxn modelId="{210E52DA-80C0-480D-B1D7-BD9E4604D273}" type="presParOf" srcId="{F477BC01-7A5B-49BB-BAE8-6E88AEE1F2FF}" destId="{14164D8D-F8AC-465D-9ECD-AC903366818A}" srcOrd="0" destOrd="0" presId="urn:microsoft.com/office/officeart/2005/8/layout/hProcess10"/>
    <dgm:cxn modelId="{856EAFB7-9DDB-4BF0-8EE2-E8FCD074B22E}" type="presParOf" srcId="{F477BC01-7A5B-49BB-BAE8-6E88AEE1F2FF}" destId="{07ECED56-B510-4D92-AF50-A05ECDB5AD19}" srcOrd="1" destOrd="0" presId="urn:microsoft.com/office/officeart/2005/8/layout/hProcess10"/>
    <dgm:cxn modelId="{BF7EB5C2-B0C3-4B32-91A6-C97237E573BD}" type="presParOf" srcId="{1CEE8B2B-E68B-486F-8A4B-7B8D3C829D5F}" destId="{41FAF646-1213-4709-BBD3-34E2104FE483}" srcOrd="1" destOrd="0" presId="urn:microsoft.com/office/officeart/2005/8/layout/hProcess10"/>
    <dgm:cxn modelId="{5B5F286D-A3AB-4D2D-8D2D-3E046ED0E785}" type="presParOf" srcId="{41FAF646-1213-4709-BBD3-34E2104FE483}" destId="{3E9CB33C-C9D9-4E45-8EF3-43521D4F31D9}" srcOrd="0" destOrd="0" presId="urn:microsoft.com/office/officeart/2005/8/layout/hProcess10"/>
    <dgm:cxn modelId="{E2880CFE-0A77-486F-8E7F-1889485F4325}" type="presParOf" srcId="{1CEE8B2B-E68B-486F-8A4B-7B8D3C829D5F}" destId="{5A5D6781-4CB3-4606-993A-64602DF8711B}" srcOrd="2" destOrd="0" presId="urn:microsoft.com/office/officeart/2005/8/layout/hProcess10"/>
    <dgm:cxn modelId="{928DAE6E-5DBB-43AB-AFAB-58988196F614}" type="presParOf" srcId="{5A5D6781-4CB3-4606-993A-64602DF8711B}" destId="{59A04501-8D80-4A4C-928D-339427CBAEE2}" srcOrd="0" destOrd="0" presId="urn:microsoft.com/office/officeart/2005/8/layout/hProcess10"/>
    <dgm:cxn modelId="{C0315E86-A102-4BCD-91E1-07700B5F2985}" type="presParOf" srcId="{5A5D6781-4CB3-4606-993A-64602DF8711B}" destId="{3A69C902-9B1A-485D-B5D0-DEE7864E8782}" srcOrd="1" destOrd="0" presId="urn:microsoft.com/office/officeart/2005/8/layout/hProcess10"/>
    <dgm:cxn modelId="{1841D03E-85E4-4EF8-BAD0-9E495EBCD0AE}" type="presParOf" srcId="{1CEE8B2B-E68B-486F-8A4B-7B8D3C829D5F}" destId="{44FF7675-42FC-421B-BF29-01EB0576C77A}" srcOrd="3" destOrd="0" presId="urn:microsoft.com/office/officeart/2005/8/layout/hProcess10"/>
    <dgm:cxn modelId="{1694765B-D0BD-4A8C-9E8B-F194761144D9}" type="presParOf" srcId="{44FF7675-42FC-421B-BF29-01EB0576C77A}" destId="{09C8EB4C-779D-4642-AAC7-D46317D55CC3}" srcOrd="0" destOrd="0" presId="urn:microsoft.com/office/officeart/2005/8/layout/hProcess10"/>
    <dgm:cxn modelId="{719D6B37-6B04-4F6B-9A0F-D8AFA3E5BB65}" type="presParOf" srcId="{1CEE8B2B-E68B-486F-8A4B-7B8D3C829D5F}" destId="{89E37ABC-E5B7-4A6F-91D9-D7C8C32E158B}" srcOrd="4" destOrd="0" presId="urn:microsoft.com/office/officeart/2005/8/layout/hProcess10"/>
    <dgm:cxn modelId="{9F77CA93-D9C4-4B9B-AF8A-45E3CBD1E332}" type="presParOf" srcId="{89E37ABC-E5B7-4A6F-91D9-D7C8C32E158B}" destId="{2C2AD314-B49D-4308-BFAB-F11E034CEBE5}" srcOrd="0" destOrd="0" presId="urn:microsoft.com/office/officeart/2005/8/layout/hProcess10"/>
    <dgm:cxn modelId="{0E64CDCB-C735-4258-BA02-48078FC55C75}" type="presParOf" srcId="{89E37ABC-E5B7-4A6F-91D9-D7C8C32E158B}" destId="{B9A51A88-40EF-4C6F-AACE-D5D16A52F865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167A9D-6C0E-4B61-B4A4-2003DBF3C1B4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0823AA-E87B-4AB0-98E3-847AB2335659}">
      <dgm:prSet custT="1"/>
      <dgm:spPr/>
      <dgm:t>
        <a:bodyPr/>
        <a:lstStyle/>
        <a:p>
          <a:pPr rtl="0"/>
          <a:r>
            <a:rPr lang="ru-RU" sz="1400" dirty="0"/>
            <a:t>Измерения </a:t>
          </a:r>
        </a:p>
      </dgm:t>
    </dgm:pt>
    <dgm:pt modelId="{E73A5D4D-B686-4E6E-8831-D0BA40FF4953}" type="parTrans" cxnId="{D724C403-8956-48CB-A287-DF3249F8AD24}">
      <dgm:prSet/>
      <dgm:spPr/>
      <dgm:t>
        <a:bodyPr/>
        <a:lstStyle/>
        <a:p>
          <a:endParaRPr lang="ru-RU" sz="2000"/>
        </a:p>
      </dgm:t>
    </dgm:pt>
    <dgm:pt modelId="{884DBD17-83C8-443F-A44A-496E41CBAA9B}" type="sibTrans" cxnId="{D724C403-8956-48CB-A287-DF3249F8AD24}">
      <dgm:prSet/>
      <dgm:spPr/>
      <dgm:t>
        <a:bodyPr/>
        <a:lstStyle/>
        <a:p>
          <a:endParaRPr lang="ru-RU" sz="2000"/>
        </a:p>
      </dgm:t>
    </dgm:pt>
    <dgm:pt modelId="{68688362-D50F-4F7F-844C-EFB40FE654F2}">
      <dgm:prSet custT="1"/>
      <dgm:spPr/>
      <dgm:t>
        <a:bodyPr/>
        <a:lstStyle/>
        <a:p>
          <a:pPr rtl="0"/>
          <a:r>
            <a:rPr lang="ru-RU" sz="1400" dirty="0"/>
            <a:t>с использованием стандартизированных или общепринятых методов (зачастую для преобразования результатов измерений в данные о годовых выбросах необходимы дополнительные расчеты)</a:t>
          </a:r>
        </a:p>
      </dgm:t>
    </dgm:pt>
    <dgm:pt modelId="{1C497FCB-5C9C-408A-AEE6-BA6A3F4ECF05}" type="parTrans" cxnId="{23ACE5CF-52F6-4828-80E2-82D91C948D38}">
      <dgm:prSet/>
      <dgm:spPr/>
      <dgm:t>
        <a:bodyPr/>
        <a:lstStyle/>
        <a:p>
          <a:endParaRPr lang="ru-RU" sz="2000"/>
        </a:p>
      </dgm:t>
    </dgm:pt>
    <dgm:pt modelId="{20D1C00C-6421-478E-9E3E-5AD703BFC7DF}" type="sibTrans" cxnId="{23ACE5CF-52F6-4828-80E2-82D91C948D38}">
      <dgm:prSet/>
      <dgm:spPr/>
      <dgm:t>
        <a:bodyPr/>
        <a:lstStyle/>
        <a:p>
          <a:endParaRPr lang="ru-RU" sz="2000"/>
        </a:p>
      </dgm:t>
    </dgm:pt>
    <dgm:pt modelId="{2BC9FBB0-D1A8-4270-B154-63BFB67360CA}">
      <dgm:prSet custT="1"/>
      <dgm:spPr/>
      <dgm:t>
        <a:bodyPr/>
        <a:lstStyle/>
        <a:p>
          <a:pPr rtl="0"/>
          <a:r>
            <a:rPr lang="ru-RU" sz="1400" dirty="0"/>
            <a:t>Расчеты</a:t>
          </a:r>
        </a:p>
      </dgm:t>
    </dgm:pt>
    <dgm:pt modelId="{2EF20E92-4C59-4014-90FF-0569E96DEC72}" type="parTrans" cxnId="{41630E8F-57A2-4744-9FAE-F33DE17CD206}">
      <dgm:prSet/>
      <dgm:spPr/>
      <dgm:t>
        <a:bodyPr/>
        <a:lstStyle/>
        <a:p>
          <a:endParaRPr lang="ru-RU" sz="2000"/>
        </a:p>
      </dgm:t>
    </dgm:pt>
    <dgm:pt modelId="{B7B1E2A6-9F35-416C-8EA7-9AC18575C004}" type="sibTrans" cxnId="{41630E8F-57A2-4744-9FAE-F33DE17CD206}">
      <dgm:prSet/>
      <dgm:spPr/>
      <dgm:t>
        <a:bodyPr/>
        <a:lstStyle/>
        <a:p>
          <a:endParaRPr lang="ru-RU" sz="2000"/>
        </a:p>
      </dgm:t>
    </dgm:pt>
    <dgm:pt modelId="{58E37D50-CF06-4E0C-897F-F5E988541BC9}">
      <dgm:prSet custT="1"/>
      <dgm:spPr/>
      <dgm:t>
        <a:bodyPr/>
        <a:lstStyle/>
        <a:p>
          <a:pPr rtl="0"/>
          <a:r>
            <a:rPr lang="ru-RU" sz="1400" dirty="0"/>
            <a:t>с использованием согласованных на национальном или международном уровне методов оценки и коэффициентов выбросов, которые являются репрезентативными для отдельных секторов промышленности</a:t>
          </a:r>
        </a:p>
      </dgm:t>
    </dgm:pt>
    <dgm:pt modelId="{0DAA4472-9CFE-4E60-AA9C-AD6DAD931B78}" type="parTrans" cxnId="{7EA71D2F-7F3B-4B56-B8F9-9E64174BDFD5}">
      <dgm:prSet/>
      <dgm:spPr/>
      <dgm:t>
        <a:bodyPr/>
        <a:lstStyle/>
        <a:p>
          <a:endParaRPr lang="ru-RU" sz="2000"/>
        </a:p>
      </dgm:t>
    </dgm:pt>
    <dgm:pt modelId="{8F3152E5-6AF4-40E7-BB47-31E42D77C60B}" type="sibTrans" cxnId="{7EA71D2F-7F3B-4B56-B8F9-9E64174BDFD5}">
      <dgm:prSet/>
      <dgm:spPr/>
      <dgm:t>
        <a:bodyPr/>
        <a:lstStyle/>
        <a:p>
          <a:endParaRPr lang="ru-RU" sz="2000"/>
        </a:p>
      </dgm:t>
    </dgm:pt>
    <dgm:pt modelId="{F9BE3812-9216-47FF-BCDF-65FE9D9F18E4}">
      <dgm:prSet custT="1"/>
      <dgm:spPr/>
      <dgm:t>
        <a:bodyPr/>
        <a:lstStyle/>
        <a:p>
          <a:pPr rtl="0"/>
          <a:r>
            <a:rPr lang="ru-RU" sz="1400" dirty="0"/>
            <a:t>Оценки (</a:t>
          </a:r>
          <a:r>
            <a:rPr lang="ru-RU" sz="1400" dirty="0" err="1"/>
            <a:t>нестандартизованные</a:t>
          </a:r>
          <a:r>
            <a:rPr lang="ru-RU" sz="1400" dirty="0"/>
            <a:t>)</a:t>
          </a:r>
        </a:p>
      </dgm:t>
    </dgm:pt>
    <dgm:pt modelId="{FAE4B371-B82F-4802-A8D7-2189BF379FE9}" type="parTrans" cxnId="{51FF5B94-7CE6-4F2B-87C5-A5DEF8564E81}">
      <dgm:prSet/>
      <dgm:spPr/>
      <dgm:t>
        <a:bodyPr/>
        <a:lstStyle/>
        <a:p>
          <a:endParaRPr lang="ru-RU" sz="2000"/>
        </a:p>
      </dgm:t>
    </dgm:pt>
    <dgm:pt modelId="{9A3F5BDB-2B14-458A-B92C-537D8BA0608F}" type="sibTrans" cxnId="{51FF5B94-7CE6-4F2B-87C5-A5DEF8564E81}">
      <dgm:prSet/>
      <dgm:spPr/>
      <dgm:t>
        <a:bodyPr/>
        <a:lstStyle/>
        <a:p>
          <a:endParaRPr lang="ru-RU" sz="2000"/>
        </a:p>
      </dgm:t>
    </dgm:pt>
    <dgm:pt modelId="{047FACF1-F329-46BD-8C97-C1731BD01B2E}">
      <dgm:prSet custT="1"/>
      <dgm:spPr/>
      <dgm:t>
        <a:bodyPr/>
        <a:lstStyle/>
        <a:p>
          <a:pPr rtl="0"/>
          <a:r>
            <a:rPr lang="ru-RU" sz="1400" dirty="0"/>
            <a:t>опирающиеся на оптимальные предположения или прогнозы экспертов</a:t>
          </a:r>
        </a:p>
      </dgm:t>
    </dgm:pt>
    <dgm:pt modelId="{E19619F0-A108-4B8F-AC1E-DF09449FBE49}" type="parTrans" cxnId="{28CAB26E-B54C-49D5-B804-FA4F3C1180C1}">
      <dgm:prSet/>
      <dgm:spPr/>
      <dgm:t>
        <a:bodyPr/>
        <a:lstStyle/>
        <a:p>
          <a:endParaRPr lang="ru-RU" sz="2000"/>
        </a:p>
      </dgm:t>
    </dgm:pt>
    <dgm:pt modelId="{0574E129-21D2-4F8A-8E14-4541B0B33B1C}" type="sibTrans" cxnId="{28CAB26E-B54C-49D5-B804-FA4F3C1180C1}">
      <dgm:prSet/>
      <dgm:spPr/>
      <dgm:t>
        <a:bodyPr/>
        <a:lstStyle/>
        <a:p>
          <a:endParaRPr lang="ru-RU" sz="2000"/>
        </a:p>
      </dgm:t>
    </dgm:pt>
    <dgm:pt modelId="{FAF791B5-508A-4E2A-9CBA-C334994B360D}" type="pres">
      <dgm:prSet presAssocID="{32167A9D-6C0E-4B61-B4A4-2003DBF3C1B4}" presName="diagram" presStyleCnt="0">
        <dgm:presLayoutVars>
          <dgm:dir/>
          <dgm:animLvl val="lvl"/>
          <dgm:resizeHandles val="exact"/>
        </dgm:presLayoutVars>
      </dgm:prSet>
      <dgm:spPr/>
    </dgm:pt>
    <dgm:pt modelId="{2F79BEC7-79F9-4031-9707-77A380102888}" type="pres">
      <dgm:prSet presAssocID="{D20823AA-E87B-4AB0-98E3-847AB2335659}" presName="compNode" presStyleCnt="0"/>
      <dgm:spPr/>
    </dgm:pt>
    <dgm:pt modelId="{7965898D-DEC1-41D6-8F5F-E5592EF1443E}" type="pres">
      <dgm:prSet presAssocID="{D20823AA-E87B-4AB0-98E3-847AB2335659}" presName="childRect" presStyleLbl="bgAcc1" presStyleIdx="0" presStyleCnt="3" custScaleY="147017">
        <dgm:presLayoutVars>
          <dgm:bulletEnabled val="1"/>
        </dgm:presLayoutVars>
      </dgm:prSet>
      <dgm:spPr/>
    </dgm:pt>
    <dgm:pt modelId="{11D42A47-C64A-45DC-98C6-B12CF0FE8FB1}" type="pres">
      <dgm:prSet presAssocID="{D20823AA-E87B-4AB0-98E3-847AB233565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755969C-76AC-49C4-8703-0E40E9E2EB5D}" type="pres">
      <dgm:prSet presAssocID="{D20823AA-E87B-4AB0-98E3-847AB2335659}" presName="parentRect" presStyleLbl="alignNode1" presStyleIdx="0" presStyleCnt="3"/>
      <dgm:spPr/>
    </dgm:pt>
    <dgm:pt modelId="{DEA9E438-4A8C-48F2-879A-3C02EA30C969}" type="pres">
      <dgm:prSet presAssocID="{D20823AA-E87B-4AB0-98E3-847AB2335659}" presName="adorn" presStyleLbl="fgAccFollowNod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37C94A3-E972-4CC2-8BD6-217394FC089A}" type="pres">
      <dgm:prSet presAssocID="{884DBD17-83C8-443F-A44A-496E41CBAA9B}" presName="sibTrans" presStyleLbl="sibTrans2D1" presStyleIdx="0" presStyleCnt="0"/>
      <dgm:spPr/>
    </dgm:pt>
    <dgm:pt modelId="{68C1E957-36DD-4458-9A3A-7AAE6B526642}" type="pres">
      <dgm:prSet presAssocID="{2BC9FBB0-D1A8-4270-B154-63BFB67360CA}" presName="compNode" presStyleCnt="0"/>
      <dgm:spPr/>
    </dgm:pt>
    <dgm:pt modelId="{5E3F8A28-413D-416C-B197-C5D1541560F9}" type="pres">
      <dgm:prSet presAssocID="{2BC9FBB0-D1A8-4270-B154-63BFB67360CA}" presName="childRect" presStyleLbl="bgAcc1" presStyleIdx="1" presStyleCnt="3" custScaleY="147017">
        <dgm:presLayoutVars>
          <dgm:bulletEnabled val="1"/>
        </dgm:presLayoutVars>
      </dgm:prSet>
      <dgm:spPr/>
    </dgm:pt>
    <dgm:pt modelId="{2D11E26C-8F1D-411D-BC03-A6F4B462FAC7}" type="pres">
      <dgm:prSet presAssocID="{2BC9FBB0-D1A8-4270-B154-63BFB67360C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7D29679-BE59-4203-88B5-C70C236634A6}" type="pres">
      <dgm:prSet presAssocID="{2BC9FBB0-D1A8-4270-B154-63BFB67360CA}" presName="parentRect" presStyleLbl="alignNode1" presStyleIdx="1" presStyleCnt="3"/>
      <dgm:spPr/>
    </dgm:pt>
    <dgm:pt modelId="{B3BEE94C-5B23-456B-B689-CFAA7FF9EC75}" type="pres">
      <dgm:prSet presAssocID="{2BC9FBB0-D1A8-4270-B154-63BFB67360CA}" presName="adorn" presStyleLbl="fgAccFollowNod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C46C5F4-E372-42BF-8A9B-91F40A026377}" type="pres">
      <dgm:prSet presAssocID="{B7B1E2A6-9F35-416C-8EA7-9AC18575C004}" presName="sibTrans" presStyleLbl="sibTrans2D1" presStyleIdx="0" presStyleCnt="0"/>
      <dgm:spPr/>
    </dgm:pt>
    <dgm:pt modelId="{298DB183-D928-4004-8F71-AB94F068D70F}" type="pres">
      <dgm:prSet presAssocID="{F9BE3812-9216-47FF-BCDF-65FE9D9F18E4}" presName="compNode" presStyleCnt="0"/>
      <dgm:spPr/>
    </dgm:pt>
    <dgm:pt modelId="{364DA2EC-F6E9-41B0-8596-5C7F5B8E2F30}" type="pres">
      <dgm:prSet presAssocID="{F9BE3812-9216-47FF-BCDF-65FE9D9F18E4}" presName="childRect" presStyleLbl="bgAcc1" presStyleIdx="2" presStyleCnt="3" custScaleY="147017">
        <dgm:presLayoutVars>
          <dgm:bulletEnabled val="1"/>
        </dgm:presLayoutVars>
      </dgm:prSet>
      <dgm:spPr/>
    </dgm:pt>
    <dgm:pt modelId="{0BFD1043-F718-4061-A61C-46BD2412DCF1}" type="pres">
      <dgm:prSet presAssocID="{F9BE3812-9216-47FF-BCDF-65FE9D9F18E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C1EE377-1297-4CC6-AAA1-CC011A3BF8C6}" type="pres">
      <dgm:prSet presAssocID="{F9BE3812-9216-47FF-BCDF-65FE9D9F18E4}" presName="parentRect" presStyleLbl="alignNode1" presStyleIdx="2" presStyleCnt="3"/>
      <dgm:spPr/>
    </dgm:pt>
    <dgm:pt modelId="{215D99BD-BF48-4E85-9445-1A296DE4FE61}" type="pres">
      <dgm:prSet presAssocID="{F9BE3812-9216-47FF-BCDF-65FE9D9F18E4}" presName="adorn" presStyleLbl="fgAccFollowNod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724C403-8956-48CB-A287-DF3249F8AD24}" srcId="{32167A9D-6C0E-4B61-B4A4-2003DBF3C1B4}" destId="{D20823AA-E87B-4AB0-98E3-847AB2335659}" srcOrd="0" destOrd="0" parTransId="{E73A5D4D-B686-4E6E-8831-D0BA40FF4953}" sibTransId="{884DBD17-83C8-443F-A44A-496E41CBAA9B}"/>
    <dgm:cxn modelId="{FC989904-BA32-4D4F-AF47-19A8262B6DAC}" type="presOf" srcId="{F9BE3812-9216-47FF-BCDF-65FE9D9F18E4}" destId="{FC1EE377-1297-4CC6-AAA1-CC011A3BF8C6}" srcOrd="1" destOrd="0" presId="urn:microsoft.com/office/officeart/2005/8/layout/bList2#1"/>
    <dgm:cxn modelId="{3E66311A-5E0A-48FD-A422-301D4D3E2BCC}" type="presOf" srcId="{2BC9FBB0-D1A8-4270-B154-63BFB67360CA}" destId="{2D11E26C-8F1D-411D-BC03-A6F4B462FAC7}" srcOrd="0" destOrd="0" presId="urn:microsoft.com/office/officeart/2005/8/layout/bList2#1"/>
    <dgm:cxn modelId="{B6F1EC1A-5691-4A3A-A547-574E639E13BC}" type="presOf" srcId="{2BC9FBB0-D1A8-4270-B154-63BFB67360CA}" destId="{77D29679-BE59-4203-88B5-C70C236634A6}" srcOrd="1" destOrd="0" presId="urn:microsoft.com/office/officeart/2005/8/layout/bList2#1"/>
    <dgm:cxn modelId="{7EA71D2F-7F3B-4B56-B8F9-9E64174BDFD5}" srcId="{2BC9FBB0-D1A8-4270-B154-63BFB67360CA}" destId="{58E37D50-CF06-4E0C-897F-F5E988541BC9}" srcOrd="0" destOrd="0" parTransId="{0DAA4472-9CFE-4E60-AA9C-AD6DAD931B78}" sibTransId="{8F3152E5-6AF4-40E7-BB47-31E42D77C60B}"/>
    <dgm:cxn modelId="{40D87060-8583-47E3-AD59-404A9805CD15}" type="presOf" srcId="{68688362-D50F-4F7F-844C-EFB40FE654F2}" destId="{7965898D-DEC1-41D6-8F5F-E5592EF1443E}" srcOrd="0" destOrd="0" presId="urn:microsoft.com/office/officeart/2005/8/layout/bList2#1"/>
    <dgm:cxn modelId="{189C9742-F20D-43B6-B40F-85C25CEA7185}" type="presOf" srcId="{58E37D50-CF06-4E0C-897F-F5E988541BC9}" destId="{5E3F8A28-413D-416C-B197-C5D1541560F9}" srcOrd="0" destOrd="0" presId="urn:microsoft.com/office/officeart/2005/8/layout/bList2#1"/>
    <dgm:cxn modelId="{0D336F66-991F-4B43-AB99-BF6A41F44561}" type="presOf" srcId="{F9BE3812-9216-47FF-BCDF-65FE9D9F18E4}" destId="{0BFD1043-F718-4061-A61C-46BD2412DCF1}" srcOrd="0" destOrd="0" presId="urn:microsoft.com/office/officeart/2005/8/layout/bList2#1"/>
    <dgm:cxn modelId="{789B6E4A-76AE-4AF9-B9B3-83DAAF206C45}" type="presOf" srcId="{D20823AA-E87B-4AB0-98E3-847AB2335659}" destId="{11D42A47-C64A-45DC-98C6-B12CF0FE8FB1}" srcOrd="0" destOrd="0" presId="urn:microsoft.com/office/officeart/2005/8/layout/bList2#1"/>
    <dgm:cxn modelId="{28CAB26E-B54C-49D5-B804-FA4F3C1180C1}" srcId="{F9BE3812-9216-47FF-BCDF-65FE9D9F18E4}" destId="{047FACF1-F329-46BD-8C97-C1731BD01B2E}" srcOrd="0" destOrd="0" parTransId="{E19619F0-A108-4B8F-AC1E-DF09449FBE49}" sibTransId="{0574E129-21D2-4F8A-8E14-4541B0B33B1C}"/>
    <dgm:cxn modelId="{41630E8F-57A2-4744-9FAE-F33DE17CD206}" srcId="{32167A9D-6C0E-4B61-B4A4-2003DBF3C1B4}" destId="{2BC9FBB0-D1A8-4270-B154-63BFB67360CA}" srcOrd="1" destOrd="0" parTransId="{2EF20E92-4C59-4014-90FF-0569E96DEC72}" sibTransId="{B7B1E2A6-9F35-416C-8EA7-9AC18575C004}"/>
    <dgm:cxn modelId="{51FF5B94-7CE6-4F2B-87C5-A5DEF8564E81}" srcId="{32167A9D-6C0E-4B61-B4A4-2003DBF3C1B4}" destId="{F9BE3812-9216-47FF-BCDF-65FE9D9F18E4}" srcOrd="2" destOrd="0" parTransId="{FAE4B371-B82F-4802-A8D7-2189BF379FE9}" sibTransId="{9A3F5BDB-2B14-458A-B92C-537D8BA0608F}"/>
    <dgm:cxn modelId="{2C64F4A1-227F-4209-B2DE-6B6BA52DFA90}" type="presOf" srcId="{047FACF1-F329-46BD-8C97-C1731BD01B2E}" destId="{364DA2EC-F6E9-41B0-8596-5C7F5B8E2F30}" srcOrd="0" destOrd="0" presId="urn:microsoft.com/office/officeart/2005/8/layout/bList2#1"/>
    <dgm:cxn modelId="{378E98A5-A68C-470A-910D-9170D355C048}" type="presOf" srcId="{D20823AA-E87B-4AB0-98E3-847AB2335659}" destId="{4755969C-76AC-49C4-8703-0E40E9E2EB5D}" srcOrd="1" destOrd="0" presId="urn:microsoft.com/office/officeart/2005/8/layout/bList2#1"/>
    <dgm:cxn modelId="{110494AF-A25F-42AE-B3B1-AE05B439F563}" type="presOf" srcId="{884DBD17-83C8-443F-A44A-496E41CBAA9B}" destId="{437C94A3-E972-4CC2-8BD6-217394FC089A}" srcOrd="0" destOrd="0" presId="urn:microsoft.com/office/officeart/2005/8/layout/bList2#1"/>
    <dgm:cxn modelId="{23ACE5CF-52F6-4828-80E2-82D91C948D38}" srcId="{D20823AA-E87B-4AB0-98E3-847AB2335659}" destId="{68688362-D50F-4F7F-844C-EFB40FE654F2}" srcOrd="0" destOrd="0" parTransId="{1C497FCB-5C9C-408A-AEE6-BA6A3F4ECF05}" sibTransId="{20D1C00C-6421-478E-9E3E-5AD703BFC7DF}"/>
    <dgm:cxn modelId="{E5AB50DC-D305-4BBB-8932-28688AAFE132}" type="presOf" srcId="{32167A9D-6C0E-4B61-B4A4-2003DBF3C1B4}" destId="{FAF791B5-508A-4E2A-9CBA-C334994B360D}" srcOrd="0" destOrd="0" presId="urn:microsoft.com/office/officeart/2005/8/layout/bList2#1"/>
    <dgm:cxn modelId="{FC0C84E7-E396-455B-9942-E3BE96EC3D98}" type="presOf" srcId="{B7B1E2A6-9F35-416C-8EA7-9AC18575C004}" destId="{DC46C5F4-E372-42BF-8A9B-91F40A026377}" srcOrd="0" destOrd="0" presId="urn:microsoft.com/office/officeart/2005/8/layout/bList2#1"/>
    <dgm:cxn modelId="{9033B3BE-1F45-4168-969F-7B4D67675847}" type="presParOf" srcId="{FAF791B5-508A-4E2A-9CBA-C334994B360D}" destId="{2F79BEC7-79F9-4031-9707-77A380102888}" srcOrd="0" destOrd="0" presId="urn:microsoft.com/office/officeart/2005/8/layout/bList2#1"/>
    <dgm:cxn modelId="{9BC23919-0BE8-4CE8-91B3-A6FCB3459747}" type="presParOf" srcId="{2F79BEC7-79F9-4031-9707-77A380102888}" destId="{7965898D-DEC1-41D6-8F5F-E5592EF1443E}" srcOrd="0" destOrd="0" presId="urn:microsoft.com/office/officeart/2005/8/layout/bList2#1"/>
    <dgm:cxn modelId="{96754C72-4CCA-431D-AC84-309D3153C397}" type="presParOf" srcId="{2F79BEC7-79F9-4031-9707-77A380102888}" destId="{11D42A47-C64A-45DC-98C6-B12CF0FE8FB1}" srcOrd="1" destOrd="0" presId="urn:microsoft.com/office/officeart/2005/8/layout/bList2#1"/>
    <dgm:cxn modelId="{AE8A15EC-EE37-4D80-9637-3BBC500A516A}" type="presParOf" srcId="{2F79BEC7-79F9-4031-9707-77A380102888}" destId="{4755969C-76AC-49C4-8703-0E40E9E2EB5D}" srcOrd="2" destOrd="0" presId="urn:microsoft.com/office/officeart/2005/8/layout/bList2#1"/>
    <dgm:cxn modelId="{B3AED50A-CDA4-497D-B9F2-B0AFA81FD695}" type="presParOf" srcId="{2F79BEC7-79F9-4031-9707-77A380102888}" destId="{DEA9E438-4A8C-48F2-879A-3C02EA30C969}" srcOrd="3" destOrd="0" presId="urn:microsoft.com/office/officeart/2005/8/layout/bList2#1"/>
    <dgm:cxn modelId="{7453F211-15B9-419A-94D6-5DA20D85FFFD}" type="presParOf" srcId="{FAF791B5-508A-4E2A-9CBA-C334994B360D}" destId="{437C94A3-E972-4CC2-8BD6-217394FC089A}" srcOrd="1" destOrd="0" presId="urn:microsoft.com/office/officeart/2005/8/layout/bList2#1"/>
    <dgm:cxn modelId="{34668F73-C6BB-4ABD-A01B-147ABB599DDD}" type="presParOf" srcId="{FAF791B5-508A-4E2A-9CBA-C334994B360D}" destId="{68C1E957-36DD-4458-9A3A-7AAE6B526642}" srcOrd="2" destOrd="0" presId="urn:microsoft.com/office/officeart/2005/8/layout/bList2#1"/>
    <dgm:cxn modelId="{FE3710AA-2852-4790-8612-4D67F49433FD}" type="presParOf" srcId="{68C1E957-36DD-4458-9A3A-7AAE6B526642}" destId="{5E3F8A28-413D-416C-B197-C5D1541560F9}" srcOrd="0" destOrd="0" presId="urn:microsoft.com/office/officeart/2005/8/layout/bList2#1"/>
    <dgm:cxn modelId="{D7E9AB30-17D9-4A0E-9D7D-81D6D155AB2F}" type="presParOf" srcId="{68C1E957-36DD-4458-9A3A-7AAE6B526642}" destId="{2D11E26C-8F1D-411D-BC03-A6F4B462FAC7}" srcOrd="1" destOrd="0" presId="urn:microsoft.com/office/officeart/2005/8/layout/bList2#1"/>
    <dgm:cxn modelId="{C58308D9-8EAC-4601-8559-8113BCBB1C74}" type="presParOf" srcId="{68C1E957-36DD-4458-9A3A-7AAE6B526642}" destId="{77D29679-BE59-4203-88B5-C70C236634A6}" srcOrd="2" destOrd="0" presId="urn:microsoft.com/office/officeart/2005/8/layout/bList2#1"/>
    <dgm:cxn modelId="{7099B400-9B49-494C-B340-8D659AC0039D}" type="presParOf" srcId="{68C1E957-36DD-4458-9A3A-7AAE6B526642}" destId="{B3BEE94C-5B23-456B-B689-CFAA7FF9EC75}" srcOrd="3" destOrd="0" presId="urn:microsoft.com/office/officeart/2005/8/layout/bList2#1"/>
    <dgm:cxn modelId="{6B74F728-BE94-4715-BC03-382E2BD8770F}" type="presParOf" srcId="{FAF791B5-508A-4E2A-9CBA-C334994B360D}" destId="{DC46C5F4-E372-42BF-8A9B-91F40A026377}" srcOrd="3" destOrd="0" presId="urn:microsoft.com/office/officeart/2005/8/layout/bList2#1"/>
    <dgm:cxn modelId="{73C24CFB-25C4-4A31-A4AB-34434DC30C5D}" type="presParOf" srcId="{FAF791B5-508A-4E2A-9CBA-C334994B360D}" destId="{298DB183-D928-4004-8F71-AB94F068D70F}" srcOrd="4" destOrd="0" presId="urn:microsoft.com/office/officeart/2005/8/layout/bList2#1"/>
    <dgm:cxn modelId="{07EBF549-A0DD-42EE-A98E-829F986A86CB}" type="presParOf" srcId="{298DB183-D928-4004-8F71-AB94F068D70F}" destId="{364DA2EC-F6E9-41B0-8596-5C7F5B8E2F30}" srcOrd="0" destOrd="0" presId="urn:microsoft.com/office/officeart/2005/8/layout/bList2#1"/>
    <dgm:cxn modelId="{4FA84957-6166-49AC-8FBF-2B6B8EB90016}" type="presParOf" srcId="{298DB183-D928-4004-8F71-AB94F068D70F}" destId="{0BFD1043-F718-4061-A61C-46BD2412DCF1}" srcOrd="1" destOrd="0" presId="urn:microsoft.com/office/officeart/2005/8/layout/bList2#1"/>
    <dgm:cxn modelId="{CE9E92F7-74C1-452D-BF5E-F619622F39EB}" type="presParOf" srcId="{298DB183-D928-4004-8F71-AB94F068D70F}" destId="{FC1EE377-1297-4CC6-AAA1-CC011A3BF8C6}" srcOrd="2" destOrd="0" presId="urn:microsoft.com/office/officeart/2005/8/layout/bList2#1"/>
    <dgm:cxn modelId="{448A619E-11C3-4230-840F-D13CFBA53A11}" type="presParOf" srcId="{298DB183-D928-4004-8F71-AB94F068D70F}" destId="{215D99BD-BF48-4E85-9445-1A296DE4FE61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64D8D-F8AC-465D-9ECD-AC903366818A}">
      <dsp:nvSpPr>
        <dsp:cNvPr id="0" name=""/>
        <dsp:cNvSpPr/>
      </dsp:nvSpPr>
      <dsp:spPr>
        <a:xfrm>
          <a:off x="4093" y="28605"/>
          <a:ext cx="1928330" cy="19283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CED56-B510-4D92-AF50-A05ECDB5AD19}">
      <dsp:nvSpPr>
        <dsp:cNvPr id="0" name=""/>
        <dsp:cNvSpPr/>
      </dsp:nvSpPr>
      <dsp:spPr>
        <a:xfrm>
          <a:off x="318007" y="1877315"/>
          <a:ext cx="1928330" cy="19283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Эмиссии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воздух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вода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почва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отходы </a:t>
          </a:r>
        </a:p>
      </dsp:txBody>
      <dsp:txXfrm>
        <a:off x="374486" y="1933794"/>
        <a:ext cx="1815372" cy="1815372"/>
      </dsp:txXfrm>
    </dsp:sp>
    <dsp:sp modelId="{41FAF646-1213-4709-BBD3-34E2104FE483}">
      <dsp:nvSpPr>
        <dsp:cNvPr id="0" name=""/>
        <dsp:cNvSpPr/>
      </dsp:nvSpPr>
      <dsp:spPr>
        <a:xfrm>
          <a:off x="2303862" y="761095"/>
          <a:ext cx="371439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2303862" y="853765"/>
        <a:ext cx="260007" cy="278010"/>
      </dsp:txXfrm>
    </dsp:sp>
    <dsp:sp modelId="{59A04501-8D80-4A4C-928D-339427CBAEE2}">
      <dsp:nvSpPr>
        <dsp:cNvPr id="0" name=""/>
        <dsp:cNvSpPr/>
      </dsp:nvSpPr>
      <dsp:spPr>
        <a:xfrm>
          <a:off x="2993677" y="28605"/>
          <a:ext cx="1928330" cy="19283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9C902-9B1A-485D-B5D0-DEE7864E8782}">
      <dsp:nvSpPr>
        <dsp:cNvPr id="0" name=""/>
        <dsp:cNvSpPr/>
      </dsp:nvSpPr>
      <dsp:spPr>
        <a:xfrm>
          <a:off x="3307591" y="1877315"/>
          <a:ext cx="1928330" cy="19283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Оценка эмиссий и обработка данных</a:t>
          </a:r>
        </a:p>
      </dsp:txBody>
      <dsp:txXfrm>
        <a:off x="3364070" y="1933794"/>
        <a:ext cx="1815372" cy="1815372"/>
      </dsp:txXfrm>
    </dsp:sp>
    <dsp:sp modelId="{44FF7675-42FC-421B-BF29-01EB0576C77A}">
      <dsp:nvSpPr>
        <dsp:cNvPr id="0" name=""/>
        <dsp:cNvSpPr/>
      </dsp:nvSpPr>
      <dsp:spPr>
        <a:xfrm rot="21567107">
          <a:off x="5293438" y="746538"/>
          <a:ext cx="37145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5293441" y="839741"/>
        <a:ext cx="260019" cy="278010"/>
      </dsp:txXfrm>
    </dsp:sp>
    <dsp:sp modelId="{2C2AD314-B49D-4308-BFAB-F11E034CEBE5}">
      <dsp:nvSpPr>
        <dsp:cNvPr id="0" name=""/>
        <dsp:cNvSpPr/>
      </dsp:nvSpPr>
      <dsp:spPr>
        <a:xfrm>
          <a:off x="5983262" y="0"/>
          <a:ext cx="1928330" cy="19283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A51A88-40EF-4C6F-AACE-D5D16A52F865}">
      <dsp:nvSpPr>
        <dsp:cNvPr id="0" name=""/>
        <dsp:cNvSpPr/>
      </dsp:nvSpPr>
      <dsp:spPr>
        <a:xfrm>
          <a:off x="6297176" y="1877315"/>
          <a:ext cx="1928330" cy="19283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Пользователи</a:t>
          </a:r>
        </a:p>
      </dsp:txBody>
      <dsp:txXfrm>
        <a:off x="6353655" y="1933794"/>
        <a:ext cx="1815372" cy="1815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5898D-DEC1-41D6-8F5F-E5592EF1443E}">
      <dsp:nvSpPr>
        <dsp:cNvPr id="0" name=""/>
        <dsp:cNvSpPr/>
      </dsp:nvSpPr>
      <dsp:spPr>
        <a:xfrm>
          <a:off x="5562" y="673861"/>
          <a:ext cx="2402387" cy="263650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с использованием стандартизированных или общепринятых методов (зачастую для преобразования результатов измерений в данные о годовых выбросах необходимы дополнительные расчеты)</a:t>
          </a:r>
        </a:p>
      </dsp:txBody>
      <dsp:txXfrm>
        <a:off x="61853" y="730152"/>
        <a:ext cx="2289805" cy="2580211"/>
      </dsp:txXfrm>
    </dsp:sp>
    <dsp:sp modelId="{4755969C-76AC-49C4-8703-0E40E9E2EB5D}">
      <dsp:nvSpPr>
        <dsp:cNvPr id="0" name=""/>
        <dsp:cNvSpPr/>
      </dsp:nvSpPr>
      <dsp:spPr>
        <a:xfrm>
          <a:off x="5562" y="2888778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Измерения </a:t>
          </a:r>
        </a:p>
      </dsp:txBody>
      <dsp:txXfrm>
        <a:off x="5562" y="2888778"/>
        <a:ext cx="1691822" cy="771132"/>
      </dsp:txXfrm>
    </dsp:sp>
    <dsp:sp modelId="{DEA9E438-4A8C-48F2-879A-3C02EA30C969}">
      <dsp:nvSpPr>
        <dsp:cNvPr id="0" name=""/>
        <dsp:cNvSpPr/>
      </dsp:nvSpPr>
      <dsp:spPr>
        <a:xfrm>
          <a:off x="1765343" y="3011265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F8A28-413D-416C-B197-C5D1541560F9}">
      <dsp:nvSpPr>
        <dsp:cNvPr id="0" name=""/>
        <dsp:cNvSpPr/>
      </dsp:nvSpPr>
      <dsp:spPr>
        <a:xfrm>
          <a:off x="2814491" y="673861"/>
          <a:ext cx="2402387" cy="263650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с использованием согласованных на национальном или международном уровне методов оценки и коэффициентов выбросов, которые являются репрезентативными для отдельных секторов промышленности</a:t>
          </a:r>
        </a:p>
      </dsp:txBody>
      <dsp:txXfrm>
        <a:off x="2870782" y="730152"/>
        <a:ext cx="2289805" cy="2580211"/>
      </dsp:txXfrm>
    </dsp:sp>
    <dsp:sp modelId="{77D29679-BE59-4203-88B5-C70C236634A6}">
      <dsp:nvSpPr>
        <dsp:cNvPr id="0" name=""/>
        <dsp:cNvSpPr/>
      </dsp:nvSpPr>
      <dsp:spPr>
        <a:xfrm>
          <a:off x="2814491" y="2888778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Расчеты</a:t>
          </a:r>
        </a:p>
      </dsp:txBody>
      <dsp:txXfrm>
        <a:off x="2814491" y="2888778"/>
        <a:ext cx="1691822" cy="771132"/>
      </dsp:txXfrm>
    </dsp:sp>
    <dsp:sp modelId="{B3BEE94C-5B23-456B-B689-CFAA7FF9EC75}">
      <dsp:nvSpPr>
        <dsp:cNvPr id="0" name=""/>
        <dsp:cNvSpPr/>
      </dsp:nvSpPr>
      <dsp:spPr>
        <a:xfrm>
          <a:off x="4574273" y="3011265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DA2EC-F6E9-41B0-8596-5C7F5B8E2F30}">
      <dsp:nvSpPr>
        <dsp:cNvPr id="0" name=""/>
        <dsp:cNvSpPr/>
      </dsp:nvSpPr>
      <dsp:spPr>
        <a:xfrm>
          <a:off x="5623420" y="673861"/>
          <a:ext cx="2402387" cy="263650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опирающиеся на оптимальные предположения или прогнозы экспертов</a:t>
          </a:r>
        </a:p>
      </dsp:txBody>
      <dsp:txXfrm>
        <a:off x="5679711" y="730152"/>
        <a:ext cx="2289805" cy="2580211"/>
      </dsp:txXfrm>
    </dsp:sp>
    <dsp:sp modelId="{FC1EE377-1297-4CC6-AAA1-CC011A3BF8C6}">
      <dsp:nvSpPr>
        <dsp:cNvPr id="0" name=""/>
        <dsp:cNvSpPr/>
      </dsp:nvSpPr>
      <dsp:spPr>
        <a:xfrm>
          <a:off x="5623420" y="2888778"/>
          <a:ext cx="2402387" cy="771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Оценки (</a:t>
          </a:r>
          <a:r>
            <a:rPr lang="ru-RU" sz="1400" kern="1200" dirty="0" err="1"/>
            <a:t>нестандартизованные</a:t>
          </a:r>
          <a:r>
            <a:rPr lang="ru-RU" sz="1400" kern="1200" dirty="0"/>
            <a:t>)</a:t>
          </a:r>
        </a:p>
      </dsp:txBody>
      <dsp:txXfrm>
        <a:off x="5623420" y="2888778"/>
        <a:ext cx="1691822" cy="771132"/>
      </dsp:txXfrm>
    </dsp:sp>
    <dsp:sp modelId="{215D99BD-BF48-4E85-9445-1A296DE4FE61}">
      <dsp:nvSpPr>
        <dsp:cNvPr id="0" name=""/>
        <dsp:cNvSpPr/>
      </dsp:nvSpPr>
      <dsp:spPr>
        <a:xfrm>
          <a:off x="7383202" y="3011265"/>
          <a:ext cx="840835" cy="84083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9BCAA-D2C6-41C0-8930-D4FC0EB9B0A1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FAE64-864C-4C67-BE7B-78B51AFAFF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2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s://www.youtube.com/watch?v=JR4pFEDiArg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veramustafina1@gmail.com" TargetMode="External"/><Relationship Id="rId7" Type="http://schemas.openxmlformats.org/officeDocument/2006/relationships/hyperlink" Target="http://www.instagram.com/csd.center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witter.com/csd" TargetMode="External"/><Relationship Id="rId5" Type="http://schemas.openxmlformats.org/officeDocument/2006/relationships/hyperlink" Target="http://www.facebook.com/csd.center" TargetMode="External"/><Relationship Id="rId4" Type="http://schemas.openxmlformats.org/officeDocument/2006/relationships/hyperlink" Target="mailto:csd.yuliy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57450" y="2361654"/>
            <a:ext cx="7676866" cy="156966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Совершенствование методик оценки эмиссий СОЗ и тяжелых металлов для отчетности по РВПЗ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90517" y="4664975"/>
            <a:ext cx="7768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Центр «Содействие устойчивому развитию»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12 марта 2019 г., Астана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DDA7FDAE-377F-4438-A65F-26B7EB24F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76672"/>
            <a:ext cx="759275" cy="759275"/>
          </a:xfrm>
          <a:prstGeom prst="rect">
            <a:avLst/>
          </a:prstGeom>
          <a:noFill/>
        </p:spPr>
      </p:pic>
      <p:pic>
        <p:nvPicPr>
          <p:cNvPr id="8" name="Рисунок 9" descr="Картинки по запросу United Nations Institute for Training and Research лого">
            <a:extLst>
              <a:ext uri="{FF2B5EF4-FFF2-40B4-BE49-F238E27FC236}">
                <a16:creationId xmlns:a16="http://schemas.microsoft.com/office/drawing/2014/main" id="{9B064F21-B6B1-43EC-969B-E57FD29F4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76672"/>
            <a:ext cx="1436220" cy="686093"/>
          </a:xfrm>
          <a:prstGeom prst="rect">
            <a:avLst/>
          </a:prstGeom>
          <a:noFill/>
        </p:spPr>
      </p:pic>
      <p:pic>
        <p:nvPicPr>
          <p:cNvPr id="11" name="Picture 2" descr="GEF-notag-lowres_0">
            <a:extLst>
              <a:ext uri="{FF2B5EF4-FFF2-40B4-BE49-F238E27FC236}">
                <a16:creationId xmlns:a16="http://schemas.microsoft.com/office/drawing/2014/main" id="{64CDBB1B-3334-45D1-995F-52964418E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04664"/>
            <a:ext cx="686093" cy="795867"/>
          </a:xfrm>
          <a:prstGeom prst="rect">
            <a:avLst/>
          </a:prstGeom>
          <a:noFill/>
        </p:spPr>
      </p:pic>
      <p:pic>
        <p:nvPicPr>
          <p:cNvPr id="12" name="Picture 1" descr="Description: cid:image003.png@01CC4C5C.E3D04080">
            <a:extLst>
              <a:ext uri="{FF2B5EF4-FFF2-40B4-BE49-F238E27FC236}">
                <a16:creationId xmlns:a16="http://schemas.microsoft.com/office/drawing/2014/main" id="{4B826264-68BE-4455-8A24-E4F1900A6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5456" y="404664"/>
            <a:ext cx="676944" cy="942234"/>
          </a:xfrm>
          <a:prstGeom prst="rect">
            <a:avLst/>
          </a:prstGeom>
          <a:noFill/>
        </p:spPr>
      </p:pic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0FEAB752-E7AE-4AB6-A38E-0E4D511E9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202251"/>
              </p:ext>
            </p:extLst>
          </p:nvPr>
        </p:nvGraphicFramePr>
        <p:xfrm>
          <a:off x="251520" y="355145"/>
          <a:ext cx="676945" cy="841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7" imgW="2319480" imgH="2834640" progId="">
                  <p:embed/>
                </p:oleObj>
              </mc:Choice>
              <mc:Fallback>
                <p:oleObj r:id="rId7" imgW="2319480" imgH="2834640" progId="">
                  <p:embed/>
                  <p:pic>
                    <p:nvPicPr>
                      <p:cNvPr id="11" name="Object 6">
                        <a:extLst>
                          <a:ext uri="{FF2B5EF4-FFF2-40B4-BE49-F238E27FC236}">
                            <a16:creationId xmlns:a16="http://schemas.microsoft.com/office/drawing/2014/main" id="{5C0FFCA5-3F16-4A30-9DA7-AA530D902D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55145"/>
                        <a:ext cx="676945" cy="84160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4" descr="Gerb1">
            <a:extLst>
              <a:ext uri="{FF2B5EF4-FFF2-40B4-BE49-F238E27FC236}">
                <a16:creationId xmlns:a16="http://schemas.microsoft.com/office/drawing/2014/main" id="{A9910C60-D158-4181-B1BF-9636F269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450842"/>
            <a:ext cx="795867" cy="722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0F8D0-BE65-4D97-96BA-D554055F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РВПЗ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0DBE5AB-82F0-466F-ACCC-C65EF32902FA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690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оценки эмиссий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950716"/>
              </p:ext>
            </p:extLst>
          </p:nvPr>
        </p:nvGraphicFramePr>
        <p:xfrm>
          <a:off x="457200" y="126876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BAE4404-5FB7-407F-B1D2-87B748A1DF66}"/>
              </a:ext>
            </a:extLst>
          </p:cNvPr>
          <p:cNvSpPr txBox="1"/>
          <p:nvPr/>
        </p:nvSpPr>
        <p:spPr>
          <a:xfrm>
            <a:off x="323528" y="573325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Видео-ролик ЮНИТАР о методах оценки: </a:t>
            </a:r>
            <a:r>
              <a:rPr lang="ru-RU" u="sng" dirty="0">
                <a:hlinkClick r:id="rId7"/>
              </a:rPr>
              <a:t>https://www.youtube.com/watch?v=JR4pFEDiArg#action=share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8281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A6933-9012-4BF0-B6DB-05D196CBF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209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методов оценки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8" t="37587" r="52416" b="41579"/>
          <a:stretch/>
        </p:blipFill>
        <p:spPr bwMode="auto">
          <a:xfrm>
            <a:off x="836624" y="1921851"/>
            <a:ext cx="1086371" cy="122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1" t="37326" r="37775" b="43143"/>
          <a:stretch/>
        </p:blipFill>
        <p:spPr bwMode="auto">
          <a:xfrm>
            <a:off x="7041922" y="4420724"/>
            <a:ext cx="1075795" cy="104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87512" y="1572658"/>
            <a:ext cx="6156896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ониторинг - непосредственное измерение эмиссий загрязняющих веществ </a:t>
            </a:r>
          </a:p>
          <a:p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Точность данных</a:t>
            </a:r>
          </a:p>
          <a:p>
            <a:pPr marL="342900" indent="-342900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  Дороговизна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  Невозможность и непрактичность мониторинга 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 эмиссий каждого загрязнителя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3279" y="3651989"/>
            <a:ext cx="6156895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атериальный баланс – опирается на Закон сохранения массы, который гласит: Масса веществ, вступающих в реакцию, равна массе веществ, образующихся в результате реакции</a:t>
            </a:r>
          </a:p>
          <a:p>
            <a:pPr marL="342900" indent="-342900"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+ Гибкость метода </a:t>
            </a:r>
          </a:p>
          <a:p>
            <a:pPr marL="342900" indent="-342900"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+ Возможность приблизительной оценки эмиссий всех</a:t>
            </a:r>
          </a:p>
          <a:p>
            <a:pPr marL="342900" indent="-342900"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 загрязняющих веществ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-  Оценка эмиссий напрямую зависит от точности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вычислений количества веществ на  входе/выходе</a:t>
            </a:r>
          </a:p>
        </p:txBody>
      </p:sp>
    </p:spTree>
    <p:extLst>
      <p:ext uri="{BB962C8B-B14F-4D97-AF65-F5344CB8AC3E}">
        <p14:creationId xmlns:p14="http://schemas.microsoft.com/office/powerpoint/2010/main" val="525798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A6933-9012-4BF0-B6DB-05D196CB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Характеристики методов оценки (2)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3" t="62326" r="51684" b="16840"/>
          <a:stretch/>
        </p:blipFill>
        <p:spPr bwMode="auto">
          <a:xfrm>
            <a:off x="706292" y="2021683"/>
            <a:ext cx="1058607" cy="1058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5" t="50000" r="38507" b="31163"/>
          <a:stretch/>
        </p:blipFill>
        <p:spPr bwMode="auto">
          <a:xfrm>
            <a:off x="7231030" y="4365104"/>
            <a:ext cx="842944" cy="83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07492" y="1556792"/>
            <a:ext cx="6336916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</a:t>
            </a:r>
            <a:r>
              <a:rPr lang="ru-RU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актор эмиссии – метод, основанный на простых расчетах: для оценки выбросов загрязнителей необходимо умножить фактор эмиссии на один из показателей производств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ru-RU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 примеру</a:t>
            </a:r>
            <a:r>
              <a: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производительность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Быстрый и легкий метод</a:t>
            </a: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Достаточно точный метод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Не для всех процессов и веществ рассчитан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 </a:t>
            </a:r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эмиссии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5801" y="3690422"/>
            <a:ext cx="6328332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кспертные оценки</a:t>
            </a:r>
            <a:r>
              <a:rPr lang="ru-RU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метод основан на применении в оценке эмиссий опыта оценщика и его знаний особенностей работы предприятия</a:t>
            </a:r>
          </a:p>
          <a:p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Практичность метода</a:t>
            </a:r>
          </a:p>
          <a:p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Дешевизна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Быстрота</a:t>
            </a:r>
          </a:p>
          <a:p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отенциальные ошибки</a:t>
            </a:r>
          </a:p>
          <a:p>
            <a:r>
              <a:rPr lang="ru-RU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Противоречивость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798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7DC80-C40D-48DA-99D0-65B2911D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Стойкие органические загрязнители и тяжелые металлы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262DBE-C56C-4F17-9E32-6597B55E6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solidFill>
                  <a:schemeClr val="tx2"/>
                </a:solidFill>
              </a:rPr>
              <a:t>Стойкие органические загрязнители (СОЗ)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dirty="0"/>
              <a:t>– наиболее опасные органические соединения, регулируемые Стокгольмской Конвенцией о стойких органических загрязнителях. </a:t>
            </a:r>
          </a:p>
          <a:p>
            <a:pPr lvl="1" algn="just"/>
            <a:r>
              <a:rPr lang="ru-RU" dirty="0"/>
              <a:t>СОЗ способны накапливаться в атмосферном воздухе, сточных водах и почве, а также могут переноситься на дальние расстояния. </a:t>
            </a:r>
            <a:r>
              <a:rPr lang="ru-RU" b="1" dirty="0">
                <a:solidFill>
                  <a:schemeClr val="tx2"/>
                </a:solidFill>
              </a:rPr>
              <a:t>В настоящее время в Конвенцию включено 28 СОЗ. </a:t>
            </a:r>
            <a:r>
              <a:rPr lang="ru-RU" dirty="0"/>
              <a:t>Однако список регулярно обновляется и дополняется. </a:t>
            </a:r>
          </a:p>
          <a:p>
            <a:pPr algn="just"/>
            <a:r>
              <a:rPr lang="ru-RU" b="1" dirty="0">
                <a:solidFill>
                  <a:schemeClr val="tx2"/>
                </a:solidFill>
              </a:rPr>
              <a:t>Тяжелые металлы (ТМ) </a:t>
            </a:r>
            <a:r>
              <a:rPr lang="ru-RU" dirty="0"/>
              <a:t>- химические элементы со свойствами металлов (в том числе и полуметаллы) и значительным атомным весом либо плотностью, в том числе обладающие высокой токсичностью.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36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17C25-A207-4549-9270-AF326066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Непреднамеренно образующиеся СОЗ (НО СОЗ)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6A2527-D0A7-47CB-AC0F-DDC0FEFCE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НО СОЗ – это СОЗ, образующиеся при осуществлении термических процессов</a:t>
            </a:r>
            <a:r>
              <a:rPr lang="ru-RU" b="1" dirty="0"/>
              <a:t> </a:t>
            </a:r>
            <a:r>
              <a:rPr lang="ru-RU" dirty="0"/>
              <a:t>в присутствии органического вещества и хлора в результате неполного сгорания или прохождения химических реакций и включенные в Приложение С Стокгольмской Конвенции о стойких органических загрязнителях. </a:t>
            </a:r>
          </a:p>
          <a:p>
            <a:r>
              <a:rPr lang="ru-RU" dirty="0"/>
              <a:t>К НО СОЗ относятся:</a:t>
            </a:r>
          </a:p>
          <a:p>
            <a:pPr lvl="1"/>
            <a:r>
              <a:rPr lang="ru-RU" dirty="0"/>
              <a:t>полихлорированные </a:t>
            </a:r>
            <a:r>
              <a:rPr lang="ru-RU" dirty="0" err="1"/>
              <a:t>дибензо</a:t>
            </a:r>
            <a:r>
              <a:rPr lang="ru-RU" dirty="0"/>
              <a:t>-п-диоксины (ПХДД)</a:t>
            </a:r>
          </a:p>
          <a:p>
            <a:pPr lvl="1"/>
            <a:r>
              <a:rPr lang="ru-RU" dirty="0"/>
              <a:t>полихлорированные </a:t>
            </a:r>
            <a:r>
              <a:rPr lang="ru-RU" dirty="0" err="1"/>
              <a:t>дибензофураны</a:t>
            </a:r>
            <a:r>
              <a:rPr lang="ru-RU" dirty="0"/>
              <a:t> (ПХДФ)</a:t>
            </a:r>
          </a:p>
          <a:p>
            <a:pPr lvl="1"/>
            <a:r>
              <a:rPr lang="ru-RU" dirty="0" err="1"/>
              <a:t>гексахлорбензол</a:t>
            </a:r>
            <a:r>
              <a:rPr lang="ru-RU" dirty="0"/>
              <a:t> (ГХБ)</a:t>
            </a:r>
          </a:p>
          <a:p>
            <a:pPr lvl="1"/>
            <a:r>
              <a:rPr lang="ru-RU" dirty="0" err="1"/>
              <a:t>пентахлорбензол</a:t>
            </a:r>
            <a:r>
              <a:rPr lang="ru-RU" dirty="0"/>
              <a:t> (ПХБ)</a:t>
            </a:r>
          </a:p>
          <a:p>
            <a:pPr lvl="1"/>
            <a:r>
              <a:rPr lang="ru-RU" dirty="0"/>
              <a:t>полихлорированные дифенилы (ПХД) </a:t>
            </a:r>
          </a:p>
          <a:p>
            <a:pPr lvl="1"/>
            <a:r>
              <a:rPr lang="ru-RU" dirty="0" err="1"/>
              <a:t>гексахлорбутадиен</a:t>
            </a:r>
            <a:endParaRPr lang="ru-RU" dirty="0"/>
          </a:p>
          <a:p>
            <a:pPr lvl="1"/>
            <a:r>
              <a:rPr lang="ru-RU" dirty="0"/>
              <a:t>полихлорированные нафталины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BA7B2-9C35-4A5D-928C-C7CE2C640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 и ТМ в перечне веществ для отчетности по РВПЗ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2F4E25-FC30-43DE-8DC0-FE09EA9657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СОЗ:</a:t>
            </a:r>
          </a:p>
          <a:p>
            <a:pPr lvl="1"/>
            <a:r>
              <a:rPr lang="ru-RU" dirty="0" err="1"/>
              <a:t>альдрин</a:t>
            </a:r>
            <a:endParaRPr lang="ru-RU" dirty="0"/>
          </a:p>
          <a:p>
            <a:pPr lvl="1"/>
            <a:r>
              <a:rPr lang="ru-RU" dirty="0" err="1"/>
              <a:t>Линдан</a:t>
            </a:r>
            <a:endParaRPr lang="ru-RU" dirty="0"/>
          </a:p>
          <a:p>
            <a:pPr lvl="1"/>
            <a:r>
              <a:rPr lang="ru-RU" dirty="0" err="1"/>
              <a:t>Гексахлорбензол</a:t>
            </a:r>
            <a:endParaRPr lang="ru-RU" dirty="0"/>
          </a:p>
          <a:p>
            <a:pPr lvl="1"/>
            <a:r>
              <a:rPr lang="ru-RU" dirty="0"/>
              <a:t>ДДТ</a:t>
            </a:r>
          </a:p>
          <a:p>
            <a:pPr lvl="1"/>
            <a:r>
              <a:rPr lang="ru-RU" dirty="0"/>
              <a:t>ПХДД+ПХДФ</a:t>
            </a:r>
          </a:p>
          <a:p>
            <a:pPr lvl="1"/>
            <a:r>
              <a:rPr lang="ru-RU" dirty="0" err="1"/>
              <a:t>Бромированные</a:t>
            </a:r>
            <a:r>
              <a:rPr lang="ru-RU" dirty="0"/>
              <a:t> </a:t>
            </a:r>
            <a:r>
              <a:rPr lang="ru-RU" dirty="0" err="1"/>
              <a:t>дифениловые</a:t>
            </a:r>
            <a:r>
              <a:rPr lang="ru-RU" dirty="0"/>
              <a:t> эфиры и др.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7F0F855-9E64-4A08-A736-83563AB7E4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ТМ:</a:t>
            </a:r>
          </a:p>
          <a:p>
            <a:pPr lvl="1"/>
            <a:r>
              <a:rPr lang="ru-RU" dirty="0"/>
              <a:t>Кадмий</a:t>
            </a:r>
          </a:p>
          <a:p>
            <a:pPr lvl="1"/>
            <a:r>
              <a:rPr lang="ru-RU" dirty="0"/>
              <a:t>Ртуть</a:t>
            </a:r>
          </a:p>
          <a:p>
            <a:pPr lvl="1"/>
            <a:r>
              <a:rPr lang="ru-RU" dirty="0"/>
              <a:t>Никель</a:t>
            </a:r>
          </a:p>
          <a:p>
            <a:pPr lvl="1"/>
            <a:r>
              <a:rPr lang="ru-RU" dirty="0"/>
              <a:t>Медь</a:t>
            </a:r>
          </a:p>
          <a:p>
            <a:pPr lvl="1"/>
            <a:r>
              <a:rPr lang="ru-RU" dirty="0"/>
              <a:t>Свинец и др.</a:t>
            </a:r>
          </a:p>
        </p:txBody>
      </p:sp>
    </p:spTree>
    <p:extLst>
      <p:ext uri="{BB962C8B-B14F-4D97-AF65-F5344CB8AC3E}">
        <p14:creationId xmlns:p14="http://schemas.microsoft.com/office/powerpoint/2010/main" val="198174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8CFD4C9-C4E3-4D22-996B-33336CFC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6839475" cy="1143000"/>
          </a:xfrm>
        </p:spPr>
        <p:txBody>
          <a:bodyPr>
            <a:no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методики расчета выбросов СОЗ  промышленными предприятиями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151210-AECD-47A3-B00E-DC38E008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Проект разработан при поддержке Офиса программ ОБСЕ в Астане, Министерства энергетики и РГП «ИАЦ»</a:t>
            </a:r>
          </a:p>
          <a:p>
            <a:r>
              <a:rPr lang="ru-RU" dirty="0"/>
              <a:t>Методика разработана с целью оценки суммарных эмиссий НО СОЗ и эмиссий НО СОЗ в конкретные среды (воздух, вода, почва, отходы) в рамках предоставления отчетности по Стокгольмской Конвенции о стойких органических загрязнителях, отчетности для ГРВПЗ и других видов отчетности.</a:t>
            </a:r>
          </a:p>
          <a:p>
            <a:r>
              <a:rPr lang="ru-RU" dirty="0"/>
              <a:t>Методика подготовлена на основе Методического руководства по выявлению и количественной оценке выбросов диоксинов и фуранов и других НО СОЗ (версия 2013 года) и основана на выявлении возможных источников эмиссий НО СОЗ и расчете величины эмиссий НО СОЗ с применением коэффициентов факторов эмиссии.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C:\Users\Userrr\Desktop\Osce-logo-_russian.jpg">
            <a:extLst>
              <a:ext uri="{FF2B5EF4-FFF2-40B4-BE49-F238E27FC236}">
                <a16:creationId xmlns:a16="http://schemas.microsoft.com/office/drawing/2014/main" id="{C28B992F-5300-4C3B-92F0-462CF184609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7442"/>
            <a:ext cx="1441445" cy="434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0974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1. Выбор основной категории источников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600"/>
              </a:spcBef>
            </a:pPr>
            <a:r>
              <a:rPr lang="ru-RU" sz="2800" dirty="0"/>
              <a:t>Первым этапом в оценке источников ПХДД/ПХДФ является выявление </a:t>
            </a:r>
            <a:r>
              <a:rPr lang="ru-RU" sz="2800" b="1" dirty="0">
                <a:solidFill>
                  <a:schemeClr val="tx2"/>
                </a:solidFill>
              </a:rPr>
              <a:t>основных категорий источников и основных путей выбросов для каждой категории. </a:t>
            </a:r>
          </a:p>
          <a:p>
            <a:pPr algn="just">
              <a:spcBef>
                <a:spcPts val="600"/>
              </a:spcBef>
            </a:pP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2800" dirty="0"/>
              <a:t>Основные категории источников ПХДД/ПХДФ достаточно широки для того, чтобы охватить отрасли и виды деятельности, которые, могут привести к выбросам НО СОЗ. Поэтому </a:t>
            </a:r>
            <a:r>
              <a:rPr lang="ru-RU" sz="2800" b="1" dirty="0">
                <a:solidFill>
                  <a:schemeClr val="tx2"/>
                </a:solidFill>
              </a:rPr>
              <a:t>выделяются подкатегории.</a:t>
            </a:r>
          </a:p>
          <a:p>
            <a:pPr algn="just">
              <a:spcBef>
                <a:spcPts val="600"/>
              </a:spcBef>
            </a:pP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2800" b="1" dirty="0">
                <a:solidFill>
                  <a:schemeClr val="tx2"/>
                </a:solidFill>
              </a:rPr>
              <a:t>Десять основных категорий источников </a:t>
            </a:r>
            <a:r>
              <a:rPr lang="ru-RU" sz="2800" dirty="0"/>
              <a:t>выделены таким образом, чтобы каждая из них имела сходные характеристики и легко поддавалась обработке. </a:t>
            </a:r>
            <a:endParaRPr lang="ru-RU" sz="2800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Матрица оценки: основные категории источников</a:t>
            </a: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404734" y="1166037"/>
          <a:ext cx="8394491" cy="5209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5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4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93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3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Основные категории</a:t>
                      </a:r>
                      <a:r>
                        <a:rPr lang="ru-RU" sz="1200" baseline="0" dirty="0"/>
                        <a:t> источников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Воздух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Вода 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Почва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Продукция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Отходы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Высокотемпературное сжигание отходов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черных и цветных металлов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электроэнергии и тепловой энергии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</a:t>
                      </a:r>
                      <a:r>
                        <a:rPr lang="ru-RU" sz="1500" baseline="0" dirty="0"/>
                        <a:t> продукции из минерального сырья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Транспорт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Неконтролируемые</a:t>
                      </a:r>
                      <a:r>
                        <a:rPr lang="ru-RU" sz="1500" baseline="0" dirty="0"/>
                        <a:t> процессы сжигания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и применение химических веществ</a:t>
                      </a:r>
                      <a:r>
                        <a:rPr lang="ru-RU" sz="1500" baseline="0" dirty="0"/>
                        <a:t> и потребительских товаров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Разное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Удаление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Выявление потенциальных "горячих точек"</a:t>
                      </a: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Вероятно, проводится только регистрация с последующей оценкой с учетом специфики</a:t>
                      </a:r>
                      <a:r>
                        <a:rPr lang="ru-RU" sz="1200" baseline="0" dirty="0"/>
                        <a:t> </a:t>
                      </a:r>
                      <a:r>
                        <a:rPr lang="ru-RU" sz="1200" dirty="0"/>
                        <a:t>конкретного места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2. Определение подкатегорий</a:t>
            </a: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417095" y="1120144"/>
          <a:ext cx="8341894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0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9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3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81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8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02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Подкатегории основной категории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Воздух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Вода 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Почва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Продукция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/>
                        <a:t>Отходы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1" dirty="0"/>
                        <a:t>Производство черных и цветных металлов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kk-KZ" sz="1000" dirty="0"/>
                        <a:t>А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Агломерация железной руды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B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кокса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Х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C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/>
                        <a:t>Производство чугуна и стали, литейное производство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D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меди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E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алюминия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F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свинца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G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цинка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H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латуни и бронзы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I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Производство магния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Х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Х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J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Термическое производство</a:t>
                      </a:r>
                      <a:r>
                        <a:rPr lang="ru-RU" sz="1500" baseline="0" dirty="0"/>
                        <a:t> </a:t>
                      </a:r>
                      <a:r>
                        <a:rPr lang="ru-RU" sz="1500" dirty="0"/>
                        <a:t>во цветных металлов (например, </a:t>
                      </a:r>
                      <a:r>
                        <a:rPr lang="en-US" sz="1500" dirty="0"/>
                        <a:t>Ni)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K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Измельчители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L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/>
                        <a:t>Термическая регенерация металлов из проводов и рециклинг электронных отходов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Х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Х</a:t>
                      </a:r>
                      <a:endParaRPr lang="ru-RU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Х</a:t>
                      </a:r>
                      <a:endParaRPr lang="ru-RU" sz="11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3. Сбор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764704"/>
            <a:ext cx="8003232" cy="2664296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ru-RU" sz="2200" dirty="0"/>
              <a:t> Объем производства (например, тонны сожженных отходов, тонны произведенной меди), а также информация о процессе.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</a:rPr>
              <a:t> В пределах одной подкатегории, при производстве одного и того же продукта, эмиссии ПХДД/ПХДФ могут значительно колебаться в зависимости от технологии, характера процесса и др., а во многих случаях возможна лишь приблизительная оценка (с учетом разного фактора эмиссии). 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91680" y="3284984"/>
          <a:ext cx="5544616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Сжигание медицинских</a:t>
                      </a:r>
                      <a:r>
                        <a:rPr lang="ru-RU" baseline="0" dirty="0"/>
                        <a:t> отходов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Низкотехнологичное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сжигание, без системы контроля загрязнения воздуха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Контролируемое сжигание, минимальная система контроля загрязнения воздуха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Контролируемое сжигание, хорошая система контроля загрязнения воздуха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Высокотехнологичное сжигание, сложная система контроля загрязнения воздуха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4. Расчет выбросов НО СОЗ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/>
              <a:t>Основной целью расчета является оценка среднегодовых эмиссий в каждую переносящую среду (воздух, воду и почву, продукцию и отходы) для каждого выявленного процесса.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i="1" dirty="0">
                <a:solidFill>
                  <a:schemeClr val="tx2"/>
                </a:solidFill>
              </a:rPr>
              <a:t>Интенсивность источника (выбросы ПХДД/ПХДФ в год) =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i="1" dirty="0">
                <a:solidFill>
                  <a:schemeClr val="tx2"/>
                </a:solidFill>
              </a:rPr>
              <a:t>Фактор эмиссии * Производительность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/>
              <a:t>Где,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Интенсивность источника – </a:t>
            </a:r>
            <a:r>
              <a:rPr lang="ru-RU" dirty="0"/>
              <a:t>выбросы НО СОЗ в год (в мкг ТЭ/год)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Фактор эмиссии </a:t>
            </a:r>
            <a:r>
              <a:rPr lang="ru-RU" dirty="0"/>
              <a:t>= выбросы ПХДД/ПХДФ (мкг ТЭ) * единица перерабатываемого сырья или произведенного продукта (например, тонн или литров);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Производительность</a:t>
            </a:r>
            <a:r>
              <a:rPr lang="ru-RU" dirty="0"/>
              <a:t> = количество перерабатываемого сырья или произведенного продукта (тонны или литры в год) для каждой среды (воздух, вода, почва, продукция, отходы).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/>
              <a:t>Сумма всех этих подсчетов дает общий выброс для данного источника (= интенсивность источника) за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4. Расчет выбросов НО СОЗ (2)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На практике это означает, что по каждому источнику должно быть проведено пять расчетов: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/>
              <a:t>Суммарная интенсивность источника =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>
                <a:solidFill>
                  <a:schemeClr val="tx2"/>
                </a:solidFill>
              </a:rPr>
              <a:t>Фактор эмиссии </a:t>
            </a:r>
            <a:r>
              <a:rPr lang="ru-RU" b="1" i="1" dirty="0"/>
              <a:t>воздух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/>
                </a:solidFill>
              </a:rPr>
              <a:t>х</a:t>
            </a:r>
            <a:r>
              <a:rPr lang="ru-RU" b="1" i="1" dirty="0">
                <a:solidFill>
                  <a:schemeClr val="tx2"/>
                </a:solidFill>
              </a:rPr>
              <a:t> Производительность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chemeClr val="tx2"/>
                </a:solidFill>
              </a:rPr>
              <a:t>+ </a:t>
            </a:r>
            <a:r>
              <a:rPr lang="ru-RU" b="1" i="1" dirty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>
                <a:solidFill>
                  <a:schemeClr val="tx2"/>
                </a:solidFill>
              </a:rPr>
              <a:t>Фактор эмиссии </a:t>
            </a:r>
            <a:r>
              <a:rPr lang="ru-RU" b="1" i="1" dirty="0"/>
              <a:t>вода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/>
                </a:solidFill>
              </a:rPr>
              <a:t>х</a:t>
            </a:r>
            <a:r>
              <a:rPr lang="ru-RU" b="1" i="1" dirty="0">
                <a:solidFill>
                  <a:schemeClr val="tx2"/>
                </a:solidFill>
              </a:rPr>
              <a:t> Производительность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chemeClr val="tx2"/>
                </a:solidFill>
              </a:rPr>
              <a:t>+ </a:t>
            </a:r>
            <a:r>
              <a:rPr lang="ru-RU" b="1" i="1" dirty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>
                <a:solidFill>
                  <a:schemeClr val="tx2"/>
                </a:solidFill>
              </a:rPr>
              <a:t>Фактор эмиссии </a:t>
            </a:r>
            <a:r>
              <a:rPr lang="ru-RU" b="1" i="1" dirty="0"/>
              <a:t>почва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/>
                </a:solidFill>
              </a:rPr>
              <a:t>х</a:t>
            </a:r>
            <a:r>
              <a:rPr lang="ru-RU" b="1" i="1" dirty="0">
                <a:solidFill>
                  <a:schemeClr val="tx2"/>
                </a:solidFill>
              </a:rPr>
              <a:t> Производительность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chemeClr val="tx2"/>
                </a:solidFill>
              </a:rPr>
              <a:t>+ </a:t>
            </a:r>
            <a:r>
              <a:rPr lang="ru-RU" b="1" i="1" dirty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>
                <a:solidFill>
                  <a:schemeClr val="tx2"/>
                </a:solidFill>
              </a:rPr>
              <a:t>Фактор эмиссии </a:t>
            </a:r>
            <a:r>
              <a:rPr lang="ru-RU" b="1" i="1" dirty="0"/>
              <a:t>продукция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/>
                </a:solidFill>
              </a:rPr>
              <a:t>х</a:t>
            </a:r>
            <a:r>
              <a:rPr lang="ru-RU" b="1" i="1" dirty="0">
                <a:solidFill>
                  <a:schemeClr val="tx2"/>
                </a:solidFill>
              </a:rPr>
              <a:t> Производительность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>
                <a:solidFill>
                  <a:schemeClr val="tx2"/>
                </a:solidFill>
              </a:rPr>
              <a:t>+ </a:t>
            </a:r>
            <a:r>
              <a:rPr lang="ru-RU" b="1" i="1" dirty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>
                <a:solidFill>
                  <a:schemeClr val="tx2"/>
                </a:solidFill>
              </a:rPr>
              <a:t>Фактор эмиссии </a:t>
            </a:r>
            <a:r>
              <a:rPr lang="ru-RU" b="1" i="1" dirty="0"/>
              <a:t>отходы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tx2"/>
                </a:solidFill>
              </a:rPr>
              <a:t>х</a:t>
            </a:r>
            <a:r>
              <a:rPr lang="ru-RU" b="1" i="1" dirty="0">
                <a:solidFill>
                  <a:schemeClr val="tx2"/>
                </a:solidFill>
              </a:rPr>
              <a:t> Производительность</a:t>
            </a:r>
            <a:endParaRPr lang="ru-RU" b="1" dirty="0">
              <a:solidFill>
                <a:schemeClr val="tx2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Величина выброса выражается в граммах ТЭ ПХДД и ПХДФ за год.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>
                <a:solidFill>
                  <a:schemeClr val="tx2"/>
                </a:solidFill>
              </a:rPr>
              <a:t>ТЭ (токсический эквивалент) – единица измерения токсичности </a:t>
            </a:r>
            <a:r>
              <a:rPr lang="ru-RU" b="1" dirty="0" err="1">
                <a:solidFill>
                  <a:schemeClr val="tx2"/>
                </a:solidFill>
              </a:rPr>
              <a:t>диоксинов</a:t>
            </a:r>
            <a:r>
              <a:rPr lang="ru-RU" b="1" dirty="0">
                <a:solidFill>
                  <a:schemeClr val="tx2"/>
                </a:solidFill>
              </a:rPr>
              <a:t> и фуранов, в пересчете на наиболее токсичный </a:t>
            </a:r>
            <a:r>
              <a:rPr lang="ru-RU" b="1" dirty="0" err="1">
                <a:solidFill>
                  <a:schemeClr val="tx2"/>
                </a:solidFill>
              </a:rPr>
              <a:t>диоксин</a:t>
            </a:r>
            <a:r>
              <a:rPr lang="ru-RU" b="1" dirty="0">
                <a:solidFill>
                  <a:schemeClr val="tx2"/>
                </a:solidFill>
              </a:rPr>
              <a:t> - 2,3,7,8-ТХДД, также известный как «</a:t>
            </a:r>
            <a:r>
              <a:rPr lang="ru-RU" b="1" dirty="0" err="1">
                <a:solidFill>
                  <a:schemeClr val="tx2"/>
                </a:solidFill>
              </a:rPr>
              <a:t>диоксин</a:t>
            </a:r>
            <a:r>
              <a:rPr lang="ru-RU" b="1" dirty="0">
                <a:solidFill>
                  <a:schemeClr val="tx2"/>
                </a:solidFill>
              </a:rPr>
              <a:t> I».</a:t>
            </a:r>
            <a:endParaRPr lang="ru-RU" sz="2000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эмиссий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</a:pPr>
            <a:r>
              <a:rPr lang="ru-RU" sz="2200" dirty="0"/>
              <a:t> В пределах подкатегории для каждого процесса проводится расчет выбросов путем умножения производительности на </a:t>
            </a:r>
            <a:r>
              <a:rPr lang="ru-RU" sz="2200" b="1" dirty="0">
                <a:solidFill>
                  <a:schemeClr val="tx2"/>
                </a:solidFill>
              </a:rPr>
              <a:t>установочный фактор эмиссии</a:t>
            </a:r>
            <a:r>
              <a:rPr lang="ru-RU" sz="2200" dirty="0"/>
              <a:t>, (представленный в Руководстве ЮНЕП) для каждой из сред (воздух, вода, почвы, продукция, отходы).</a:t>
            </a:r>
          </a:p>
          <a:p>
            <a:pPr marL="0" indent="0" algn="just">
              <a:spcBef>
                <a:spcPts val="0"/>
              </a:spcBef>
            </a:pPr>
            <a:endParaRPr lang="ru-RU" sz="2200" dirty="0"/>
          </a:p>
          <a:p>
            <a:pPr marL="0" indent="0" algn="just">
              <a:spcBef>
                <a:spcPts val="0"/>
              </a:spcBef>
            </a:pPr>
            <a:r>
              <a:rPr lang="ru-RU" sz="2200" b="1" dirty="0">
                <a:solidFill>
                  <a:schemeClr val="tx2"/>
                </a:solidFill>
              </a:rPr>
              <a:t> Установочные факторы эмиссии </a:t>
            </a:r>
            <a:r>
              <a:rPr lang="ru-RU" sz="2200" dirty="0"/>
              <a:t>представляют средние эмиссии ПХДД/ПХДФ для каждого класса в пределах каждой подкатегории.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расчета выбросов НО СОЗ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5259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dirty="0"/>
              <a:t>Категория: производство черных и цветных металлов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/>
              <a:t>Подкатегория: агломерация железной руды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i="1" dirty="0"/>
              <a:t>Факторы эмиссии по агломерации железной руды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i="1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988840"/>
          <a:ext cx="8208912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7664">
                <a:tc>
                  <a:txBody>
                    <a:bodyPr/>
                    <a:lstStyle/>
                    <a:p>
                      <a:pPr marL="0" algn="ctr"/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Классификация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Факторы эмиссии - мкг ТЭ/т произведенного агломерата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74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Воздух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Почва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Продукция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Отходы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71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Высокая степень использования отходов, включая материалы, загрязненные маслами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2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Небольшое использование отходов, хороший контроль на предприятии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Высокотехнологичное снижение эмиссий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00506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НО – не определено</a:t>
            </a:r>
          </a:p>
          <a:p>
            <a:pPr algn="just"/>
            <a:r>
              <a:rPr lang="ru-RU" sz="1200" dirty="0"/>
              <a:t>НТ – не требуется оценка</a:t>
            </a:r>
          </a:p>
          <a:p>
            <a:pPr algn="just"/>
            <a:endParaRPr lang="ru-RU" sz="1200" dirty="0"/>
          </a:p>
          <a:p>
            <a:r>
              <a:rPr lang="ru-RU" dirty="0"/>
              <a:t>Выбор: 2. Небольшое использование отходов, хороший контроль на предприятии</a:t>
            </a:r>
          </a:p>
          <a:p>
            <a:r>
              <a:rPr lang="ru-RU" dirty="0"/>
              <a:t>Производительность = (к примеру) 10 000 тонн в год. </a:t>
            </a:r>
          </a:p>
          <a:p>
            <a:r>
              <a:rPr lang="ru-RU" dirty="0"/>
              <a:t>Таким образом, </a:t>
            </a:r>
          </a:p>
          <a:p>
            <a:endParaRPr lang="ru-RU" dirty="0"/>
          </a:p>
          <a:p>
            <a:pPr algn="ctr"/>
            <a:r>
              <a:rPr lang="ru-RU" b="1" i="1" dirty="0">
                <a:solidFill>
                  <a:schemeClr val="tx2"/>
                </a:solidFill>
              </a:rPr>
              <a:t>Суммарная интенсивность источника = 5* 10 000 + 0,003 *10 000 = </a:t>
            </a:r>
            <a:br>
              <a:rPr lang="ru-RU" b="1" i="1" dirty="0">
                <a:solidFill>
                  <a:schemeClr val="tx2"/>
                </a:solidFill>
              </a:rPr>
            </a:br>
            <a:r>
              <a:rPr lang="ru-RU" b="1" i="1" dirty="0">
                <a:solidFill>
                  <a:schemeClr val="tx2"/>
                </a:solidFill>
              </a:rPr>
              <a:t>= 50 030 мкг ТЭ/год 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DFDBD-37E5-48EB-BCA7-5C0123628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6707088" cy="1301006"/>
          </a:xfrm>
        </p:spPr>
        <p:txBody>
          <a:bodyPr>
            <a:no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методики расчета выбросов тяжелых металлов  в атмосферу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DBD07F-7FE1-4C6F-9129-E672BB91E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Проект методики разработан с целью установления единых подходов к оценке выбросов тяжелых металлов в атмосферу на основе положений Руководства EMEP/EEA по инвентаризации выбросов загрязняющих веществ (ранее именовавшееся Руководством по инвентаризации выбросов загрязняющих веществ EMEP/CORINAIR). </a:t>
            </a:r>
          </a:p>
          <a:p>
            <a:r>
              <a:rPr lang="ru-RU" dirty="0"/>
              <a:t>Данное руководство рекомендовано к применению в Протоколе о тяжелых металлах к Конвенции о </a:t>
            </a:r>
            <a:r>
              <a:rPr lang="ru-RU" dirty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трансграничном загрязнении воздуха на большие расстояния ЕЭК ООН, к которой Казахстан присоединился в 2001 году</a:t>
            </a:r>
            <a:br>
              <a:rPr lang="ru-RU" dirty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</a:br>
            <a:endParaRPr lang="ru-RU" dirty="0"/>
          </a:p>
        </p:txBody>
      </p:sp>
      <p:pic>
        <p:nvPicPr>
          <p:cNvPr id="4" name="Рисунок 3" descr="C:\Users\Userrr\Desktop\Osce-logo-_russian.jpg">
            <a:extLst>
              <a:ext uri="{FF2B5EF4-FFF2-40B4-BE49-F238E27FC236}">
                <a16:creationId xmlns:a16="http://schemas.microsoft.com/office/drawing/2014/main" id="{0E674AF1-6E77-46DD-AB1F-0BB038E2FAD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7442"/>
            <a:ext cx="1441445" cy="434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9781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9416"/>
            <a:ext cx="8229600" cy="665328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01304"/>
            <a:ext cx="8229600" cy="3699396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Расчеты выбросов основаны на оценке произведённого продукта или потреблённого сырья, а также на удельных коэффициентах выбросов, принятых по умолчанию для Уровня 1 из Руководства по инвентаризации выбросов ЕМЕП, согласно формуле: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Где: 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Е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выбросы загрязняющих веществ,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тыс.т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объем произведенной продукции в год,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тыс.т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EF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коэффициент выбросов соответствующего загрязняющего вещества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1F91C-8E84-4E6D-BF65-FF46B651A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83376"/>
            <a:ext cx="374441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183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04872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25" b="1" dirty="0">
                <a:latin typeface="Arial" pitchFamily="34" charset="0"/>
                <a:cs typeface="Arial" pitchFamily="34" charset="0"/>
              </a:rPr>
            </a:b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 выбросов тяжелых металлов в нефтеперерабатывающей отрасли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778474"/>
            <a:ext cx="8143448" cy="3961262"/>
          </a:xfrm>
          <a:noFill/>
          <a:ln w="28575">
            <a:noFill/>
          </a:ln>
        </p:spPr>
        <p:txBody>
          <a:bodyPr>
            <a:noAutofit/>
          </a:bodyPr>
          <a:lstStyle/>
          <a:p>
            <a:r>
              <a:rPr lang="ru-RU" sz="1800" dirty="0">
                <a:latin typeface="Arial" pitchFamily="34" charset="0"/>
                <a:cs typeface="Arial" pitchFamily="34" charset="0"/>
              </a:rPr>
              <a:t>Выбросы тяжелых металлов в нефтеперерабатывающей отрасли рассматриваются  Руководством в рамках следующих видов деятельности: 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неорганизованные выбросы: переработка и хранение нефти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вентилирование и факельное сжигание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Подход Уровня 1 для нефтеперерабатывающей промышленности  предполагает использование общего уравнения: </a:t>
            </a: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E загрязнитель = AR производство </a:t>
            </a:r>
            <a:r>
              <a:rPr lang="ru-RU" sz="1800" b="1" i="1" dirty="0" err="1">
                <a:latin typeface="Arial" pitchFamily="34" charset="0"/>
                <a:cs typeface="Arial" pitchFamily="34" charset="0"/>
              </a:rPr>
              <a:t>х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 EF загрязнитель,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где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: 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i="1" dirty="0">
                <a:latin typeface="Arial" pitchFamily="34" charset="0"/>
                <a:cs typeface="Arial" pitchFamily="34" charset="0"/>
              </a:rPr>
              <a:t>E </a:t>
            </a:r>
            <a:r>
              <a:rPr lang="uk-UA" sz="1800" b="1" i="1" dirty="0" err="1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 -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выбросы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указанного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вещества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i="1" dirty="0">
                <a:latin typeface="Arial" pitchFamily="34" charset="0"/>
                <a:cs typeface="Arial" pitchFamily="34" charset="0"/>
              </a:rPr>
              <a:t>AR </a:t>
            </a:r>
            <a:r>
              <a:rPr lang="uk-UA" sz="1800" b="1" i="1" dirty="0" err="1">
                <a:latin typeface="Arial" pitchFamily="34" charset="0"/>
                <a:cs typeface="Arial" pitchFamily="34" charset="0"/>
              </a:rPr>
              <a:t>производство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- 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показатели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деятельности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при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производстве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i="1" dirty="0">
                <a:latin typeface="Arial" pitchFamily="34" charset="0"/>
                <a:cs typeface="Arial" pitchFamily="34" charset="0"/>
              </a:rPr>
              <a:t>EF </a:t>
            </a:r>
            <a:r>
              <a:rPr lang="uk-UA" sz="1800" b="1" i="1" dirty="0" err="1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- 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коэффициент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выброса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данного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вещества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dirty="0"/>
              <a:t> </a:t>
            </a:r>
          </a:p>
          <a:p>
            <a:pPr>
              <a:lnSpc>
                <a:spcPct val="100000"/>
              </a:lnSpc>
            </a:pPr>
            <a:endParaRPr lang="ru-RU" sz="1650" dirty="0">
              <a:latin typeface="Arial" pitchFamily="34" charset="0"/>
              <a:cs typeface="Arial" pitchFamily="34" charset="0"/>
            </a:endParaRPr>
          </a:p>
          <a:p>
            <a:endParaRPr lang="ru-RU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555" y="332656"/>
            <a:ext cx="8270543" cy="1200159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25" b="1" dirty="0"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выбросов ТМ в нефтеперерабатывающей отрасли </a:t>
            </a:r>
            <a:br>
              <a:rPr lang="ru-RU" sz="2325" b="1" dirty="0">
                <a:latin typeface="Arial" pitchFamily="34" charset="0"/>
                <a:cs typeface="Arial" pitchFamily="34" charset="0"/>
              </a:rPr>
            </a:br>
            <a:endParaRPr lang="ru-RU" sz="232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9593" y="1614701"/>
            <a:ext cx="7886700" cy="3895743"/>
          </a:xfrm>
          <a:noFill/>
          <a:ln w="28575"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/>
              <a:t>	</a:t>
            </a:r>
            <a:r>
              <a:rPr lang="ru-RU" sz="1350" b="1" i="1" dirty="0">
                <a:latin typeface="Arial" pitchFamily="34" charset="0"/>
                <a:cs typeface="Arial" pitchFamily="34" charset="0"/>
              </a:rPr>
              <a:t>Таблица  1 -  Коэффициенты выбросов для переработки и хранения нефти</a:t>
            </a:r>
            <a:endParaRPr lang="ru-RU" sz="1350" i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800" dirty="0"/>
          </a:p>
          <a:p>
            <a:pPr>
              <a:lnSpc>
                <a:spcPct val="100000"/>
              </a:lnSpc>
            </a:pPr>
            <a:endParaRPr lang="ru-RU" sz="1650" dirty="0">
              <a:latin typeface="Arial" pitchFamily="34" charset="0"/>
              <a:cs typeface="Arial" pitchFamily="34" charset="0"/>
            </a:endParaRPr>
          </a:p>
          <a:p>
            <a:endParaRPr lang="ru-RU" sz="15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23582" y="1993427"/>
          <a:ext cx="6991067" cy="1508535"/>
        </p:xfrm>
        <a:graphic>
          <a:graphicData uri="http://schemas.openxmlformats.org/drawingml/2006/table">
            <a:tbl>
              <a:tblPr/>
              <a:tblGrid>
                <a:gridCol w="1415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2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02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91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Загрязнитель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Единицы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95% доверит.интервал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1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нижний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верхний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1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1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1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798394" y="3470628"/>
            <a:ext cx="7513093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35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350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2- Коэффициенты выбросов для вентилирования и факельного сжигания при добыче нефти и газа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35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13346" y="4091454"/>
          <a:ext cx="7032010" cy="1668756"/>
        </p:xfrm>
        <a:graphic>
          <a:graphicData uri="http://schemas.openxmlformats.org/drawingml/2006/table">
            <a:tbl>
              <a:tblPr/>
              <a:tblGrid>
                <a:gridCol w="148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6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57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12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853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Загрязнитель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Единицы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95% доверит.интервал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нижний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верхний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282045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25" b="1" dirty="0"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выбросов тяжелых металлов в энергетической отрасли промышленности</a:t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499" y="1655644"/>
            <a:ext cx="8229599" cy="4053386"/>
          </a:xfrm>
          <a:noFill/>
          <a:ln w="28575">
            <a:noFill/>
          </a:ln>
        </p:spPr>
        <p:txBody>
          <a:bodyPr>
            <a:no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Вид деятельности по производству электричества и тепла общего пользования включает в себя выбросы от установок для сжигания. </a:t>
            </a:r>
          </a:p>
          <a:p>
            <a:r>
              <a:rPr lang="ru-RU" sz="1500" dirty="0">
                <a:latin typeface="Arial" pitchFamily="34" charset="0"/>
                <a:cs typeface="Arial" pitchFamily="34" charset="0"/>
              </a:rPr>
              <a:t>Выбросы осуществляются в результате управляемого процесса сжигания (выбросы котлов, печей, газовых турбин или стационарных двигателей) и главным образом характеризуются типом используемого топлива. </a:t>
            </a:r>
          </a:p>
          <a:p>
            <a:pPr algn="ctr">
              <a:buNone/>
            </a:pPr>
            <a:r>
              <a:rPr lang="ru-RU" sz="1500" b="1" dirty="0">
                <a:latin typeface="Arial" pitchFamily="34" charset="0"/>
                <a:cs typeface="Arial" pitchFamily="34" charset="0"/>
              </a:rPr>
              <a:t>Классификация топлива по Уровню 1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500" dirty="0"/>
              <a:t> 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62971" y="3213365"/>
          <a:ext cx="8188657" cy="2773680"/>
        </p:xfrm>
        <a:graphic>
          <a:graphicData uri="http://schemas.openxmlformats.org/drawingml/2006/table">
            <a:tbl>
              <a:tblPr/>
              <a:tblGrid>
                <a:gridCol w="2275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2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Тип топлива по Уровню 1 </a:t>
                      </a:r>
                      <a:endParaRPr lang="ru-RU" sz="140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Связанные с этим типом другие виды топлива </a:t>
                      </a:r>
                      <a:endParaRPr lang="ru-RU" sz="140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Каменный уголь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Коксующийся уголь, другой битуминозный уголь, полубитуминозный уголь, кокс, «запатентованное» промышленное топливо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Бурый уголь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Лигнит, битумный сланец, «запатентованное» промышленное топливо, торф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Газообразные виды топлива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Природный газ, жидкости из природного газа, сжиженный нефтяной газ, газ нефтепереработки (КВ для газа нефтепереработки доступны в разделе 4.2), заводской газ, коксовый газ, доменный газ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Тяжелое дизельное топливо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Остаточный нефтепродукт, сырье нефтепереработки, нефтяной кокс, водно-битумная эмульсия, битум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Светлые нефтепродукты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Газойл, керосин, нафта, сланцевое масло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Биомасса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Древесина, древесный уголь, отходы овощей (с/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74337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25" b="1" dirty="0">
                <a:latin typeface="Arial" pitchFamily="34" charset="0"/>
                <a:cs typeface="Arial" pitchFamily="34" charset="0"/>
              </a:rPr>
            </a:b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Расчет</a:t>
            </a:r>
            <a:r>
              <a:rPr lang="uk-UA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выбросов тяжелых металлов в энергетической отрасли промышленности</a:t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880832"/>
            <a:ext cx="8143448" cy="3828197"/>
          </a:xfrm>
          <a:noFill/>
          <a:ln w="28575">
            <a:noFill/>
          </a:ln>
        </p:spPr>
        <p:txBody>
          <a:bodyPr>
            <a:noAutofit/>
          </a:bodyPr>
          <a:lstStyle/>
          <a:p>
            <a:endParaRPr lang="ru-RU" sz="1500" dirty="0"/>
          </a:p>
          <a:p>
            <a:pPr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 подходе Уровня 1 для определения выбросов тяжелых металлов от сжигания используется общее уравнение:</a:t>
            </a:r>
          </a:p>
          <a:p>
            <a:pPr>
              <a:buNone/>
            </a:pPr>
            <a:r>
              <a:rPr lang="ru-RU" sz="1800" b="1" i="1" dirty="0">
                <a:latin typeface="Arial" pitchFamily="34" charset="0"/>
                <a:cs typeface="Arial" pitchFamily="34" charset="0"/>
              </a:rPr>
              <a:t>   E загрязнитель = AR </a:t>
            </a:r>
            <a:r>
              <a:rPr lang="ru-RU" sz="1500" b="1" i="1" dirty="0">
                <a:latin typeface="Arial" pitchFamily="34" charset="0"/>
                <a:cs typeface="Arial" pitchFamily="34" charset="0"/>
              </a:rPr>
              <a:t>потребление топлива </a:t>
            </a:r>
            <a:r>
              <a:rPr lang="ru-RU" sz="1800" b="1" i="1" dirty="0" err="1">
                <a:latin typeface="Arial" pitchFamily="34" charset="0"/>
                <a:cs typeface="Arial" pitchFamily="34" charset="0"/>
              </a:rPr>
              <a:t>х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 EF </a:t>
            </a:r>
            <a:r>
              <a:rPr lang="ru-RU" sz="1500" b="1" i="1" dirty="0">
                <a:latin typeface="Arial" pitchFamily="34" charset="0"/>
                <a:cs typeface="Arial" pitchFamily="34" charset="0"/>
              </a:rPr>
              <a:t>загрязнител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ь,  где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E загрязнитель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ежегодные выбросы загрязняющего вещества</a:t>
            </a:r>
          </a:p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EF загрязнитель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коэффициент выбросов этого вещества</a:t>
            </a:r>
          </a:p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AR потребление топлива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деятельность, характеризуемая потреблением топлива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Информация по потреблению топлива, подходящая для оценки выбросов при использовании упрощенной методики, доступна из статистических ежегодников ООН или национальной статистики.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70850" y="1942242"/>
          <a:ext cx="8352429" cy="3200400"/>
        </p:xfrm>
        <a:graphic>
          <a:graphicData uri="http://schemas.openxmlformats.org/drawingml/2006/table">
            <a:tbl>
              <a:tblPr/>
              <a:tblGrid>
                <a:gridCol w="1871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1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Загрязнитель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Единицы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95% доверит.интервал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нижний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Верхний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 использовании каменного угля</a:t>
                      </a: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7,3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5.16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0,627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1,46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1,02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2,38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 использовании бурого угля</a:t>
                      </a: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10.6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24,7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1,8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1,29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2,09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4,88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 использовании газообразного топлива</a:t>
                      </a: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0.0015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0.0005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0.0045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0.00025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0.00008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0.00075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7547" y="263550"/>
            <a:ext cx="86185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Коэффициенты выбросов при использовании различных типов топлива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70850" y="2146963"/>
          <a:ext cx="8352429" cy="3200400"/>
        </p:xfrm>
        <a:graphic>
          <a:graphicData uri="http://schemas.openxmlformats.org/drawingml/2006/table">
            <a:tbl>
              <a:tblPr/>
              <a:tblGrid>
                <a:gridCol w="1871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1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Загрязнитель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Единицы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95% доверит.интервал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нижний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Верхний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 использовании тяжелого дизельного топлива</a:t>
                      </a:r>
                      <a:endParaRPr lang="ru-RU" sz="15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4,56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2,28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9,11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0.6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0,341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0,682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 использовании газойля</a:t>
                      </a:r>
                      <a:endParaRPr lang="ru-RU" sz="15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4,07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0,41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1,36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1,36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 использовании биомассы</a:t>
                      </a:r>
                      <a:endParaRPr lang="ru-RU" sz="15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20,6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 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12,4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28,9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1,76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1,06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2,47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1,51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мг/ГДж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0,903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2,11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7547" y="335558"/>
            <a:ext cx="86185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Коэффициенты выбросов при использовании различных типов топлива (2)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4624"/>
            <a:ext cx="7886700" cy="180550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25" b="1" dirty="0">
                <a:latin typeface="Arial" pitchFamily="34" charset="0"/>
                <a:cs typeface="Arial" pitchFamily="34" charset="0"/>
              </a:rPr>
            </a:br>
            <a:br>
              <a:rPr lang="ru-RU" sz="2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Коэффициенты выбросов при использовании различных 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типов топлива (3)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382387"/>
            <a:ext cx="8143448" cy="3326642"/>
          </a:xfrm>
          <a:noFill/>
          <a:ln w="28575">
            <a:noFill/>
          </a:ln>
        </p:spPr>
        <p:txBody>
          <a:bodyPr>
            <a:noAutofit/>
          </a:bodyPr>
          <a:lstStyle/>
          <a:p>
            <a:r>
              <a:rPr lang="ru-RU" sz="1800" dirty="0">
                <a:latin typeface="Arial" pitchFamily="34" charset="0"/>
                <a:cs typeface="Arial" pitchFamily="34" charset="0"/>
              </a:rPr>
              <a:t>Коэффициенты выбросов Уровня 1предполагают использование средней или типичной технологии и мер сокращения выбросов. </a:t>
            </a:r>
          </a:p>
          <a:p>
            <a:r>
              <a:rPr lang="uk-UA" sz="1800" dirty="0" err="1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были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получены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из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доступных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источников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с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учетом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результатов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их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оценок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При отсутствии подробных данных по сравнительному использованию различных технологий сжигания или сокращения выбросов, которые различны в разных странах, предложенные коэффициенты представляют собой среднее значение для всего диапазона используемых технологий при 95 % доверительном интервале по выбросам в рассматриваемом секторе.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9829" y="260648"/>
            <a:ext cx="7886700" cy="1364289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100" b="1" dirty="0"/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выбросов тяжелых металлов в металлургической отрасли промышленности</a:t>
            </a:r>
            <a:br>
              <a:rPr lang="ru-RU" sz="2100" b="1" dirty="0"/>
            </a:br>
            <a:endParaRPr lang="ru-RU" sz="2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778475"/>
            <a:ext cx="7886700" cy="3930555"/>
          </a:xfrm>
          <a:ln w="28575">
            <a:noFill/>
          </a:ln>
        </p:spPr>
        <p:txBody>
          <a:bodyPr>
            <a:normAutofit lnSpcReduction="10000"/>
          </a:bodyPr>
          <a:lstStyle/>
          <a:p>
            <a:r>
              <a:rPr lang="ru-RU" sz="1800" dirty="0">
                <a:latin typeface="Arial" pitchFamily="34" charset="0"/>
                <a:cs typeface="Arial" pitchFamily="34" charset="0"/>
              </a:rPr>
              <a:t>Выбросы тяжелых металлов рассматриваются в руководстве для производства железа и стали, свинца, цинка и меди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Подход по Уровню 1 для выбросов по этой категории источников применяет общее уравнение: </a:t>
            </a:r>
          </a:p>
          <a:p>
            <a:pPr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		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E загрязнитель = AR производство </a:t>
            </a:r>
            <a:r>
              <a:rPr lang="ru-RU" sz="1800" b="1" i="1" dirty="0" err="1">
                <a:latin typeface="Arial" pitchFamily="34" charset="0"/>
                <a:cs typeface="Arial" pitchFamily="34" charset="0"/>
              </a:rPr>
              <a:t>х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 EF загрязнитель, где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i="1" dirty="0">
                <a:latin typeface="Arial" pitchFamily="34" charset="0"/>
                <a:cs typeface="Arial" pitchFamily="34" charset="0"/>
              </a:rPr>
              <a:t>E </a:t>
            </a:r>
            <a:r>
              <a:rPr lang="uk-UA" sz="1800" b="1" i="1" dirty="0" err="1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 -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выброс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определенного 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вещества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i="1" dirty="0">
                <a:latin typeface="Arial" pitchFamily="34" charset="0"/>
                <a:cs typeface="Arial" pitchFamily="34" charset="0"/>
              </a:rPr>
              <a:t>AR </a:t>
            </a:r>
            <a:r>
              <a:rPr lang="uk-UA" sz="1800" b="1" i="1" dirty="0" err="1">
                <a:latin typeface="Arial" pitchFamily="34" charset="0"/>
                <a:cs typeface="Arial" pitchFamily="34" charset="0"/>
              </a:rPr>
              <a:t>производство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- 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скорость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производства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железа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и стали …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i="1" dirty="0">
                <a:latin typeface="Arial" pitchFamily="34" charset="0"/>
                <a:cs typeface="Arial" pitchFamily="34" charset="0"/>
              </a:rPr>
              <a:t>EF </a:t>
            </a:r>
            <a:r>
              <a:rPr lang="uk-UA" sz="1800" b="1" i="1" dirty="0" err="1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- 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коэффициент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выброса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данного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вещества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1800" dirty="0">
                <a:latin typeface="Arial" pitchFamily="34" charset="0"/>
                <a:cs typeface="Arial" pitchFamily="34" charset="0"/>
              </a:rPr>
              <a:t>	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роизводств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а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железа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и стали,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свинца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вторичного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свинца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цинка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вторичного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цинка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меди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 (6 </a:t>
            </a:r>
            <a:r>
              <a:rPr lang="uk-UA" sz="1800" dirty="0" err="1">
                <a:latin typeface="Arial" pitchFamily="34" charset="0"/>
                <a:cs typeface="Arial" pitchFamily="34" charset="0"/>
              </a:rPr>
              <a:t>таблиц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)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36981" y="1558761"/>
          <a:ext cx="7871344" cy="4211680"/>
        </p:xfrm>
        <a:graphic>
          <a:graphicData uri="http://schemas.openxmlformats.org/drawingml/2006/table">
            <a:tbl>
              <a:tblPr/>
              <a:tblGrid>
                <a:gridCol w="157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5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53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891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Загрязнитель</a:t>
                      </a:r>
                      <a:endParaRPr lang="ru-RU" sz="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Значение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Единицы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95% доверит.интервал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нижний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Верхний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049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для производства железа и стали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7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4,6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стали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46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0,02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стали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0,003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стали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0,02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0,5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60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для производства свинца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свинца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8,4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17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0,067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свинца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0,05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1,93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свинца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0,74</a:t>
                      </a:r>
                      <a:endParaRPr lang="ru-RU" sz="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60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для производства вторичного свинца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426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свинца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147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587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свинца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0,5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2,9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60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для производства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17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4,9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34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2,4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0,97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3,9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5,0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2,0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8,1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60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для производства вторичного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5,3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3,2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8,1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2,8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1,6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4,1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0,0065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цинка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0,0032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0,0097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60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для производства меди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Свинец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меди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280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Кадмий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меди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19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44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Ртуть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0,023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г/мг меди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0,016</a:t>
                      </a:r>
                      <a:endParaRPr lang="ru-RU" sz="8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0,039</a:t>
                      </a:r>
                      <a:endParaRPr lang="ru-RU" sz="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93677" y="260648"/>
            <a:ext cx="80044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Коэффициенты выбросов для производства металлов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0EE80D-B4E6-4095-AB1E-FC1AA30C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Autofit/>
          </a:bodyPr>
          <a:lstStyle/>
          <a:p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Дальнейшие действия по утверждению методик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A88174-7C38-4A7C-B58A-A6DE51D0F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1389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/>
              <a:t>Согласование с заинтересованными сторонами (государственные органы, промышленные предприятия, ассоциации, НПО)</a:t>
            </a:r>
          </a:p>
          <a:p>
            <a:r>
              <a:rPr lang="ru-RU" sz="2400" dirty="0"/>
              <a:t>Доработка проектов методик</a:t>
            </a:r>
          </a:p>
          <a:p>
            <a:r>
              <a:rPr lang="ru-RU" sz="2400" dirty="0"/>
              <a:t>Утверждение приказом министра (после утверждения нового Экологического Кодекса)</a:t>
            </a:r>
          </a:p>
        </p:txBody>
      </p:sp>
    </p:spTree>
    <p:extLst>
      <p:ext uri="{BB962C8B-B14F-4D97-AF65-F5344CB8AC3E}">
        <p14:creationId xmlns:p14="http://schemas.microsoft.com/office/powerpoint/2010/main" val="23423954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1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052736"/>
            <a:ext cx="6879275" cy="88050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1047607" y="5143871"/>
            <a:ext cx="7700857" cy="949425"/>
          </a:xfrm>
          <a:prstGeom prst="roundRect">
            <a:avLst/>
          </a:prstGeom>
          <a:solidFill>
            <a:srgbClr val="00964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rtlCol="0" anchor="ctr"/>
          <a:lstStyle/>
          <a:p>
            <a:pPr algn="ctr"/>
            <a:r>
              <a:rPr lang="ru-RU" sz="1350" dirty="0"/>
              <a:t>Руководитель: Мустафина Вера Владиленовна </a:t>
            </a:r>
            <a:r>
              <a:rPr lang="en-US" sz="1350" dirty="0">
                <a:hlinkClick r:id="rId3"/>
              </a:rPr>
              <a:t>veramustafina1@gmail.com</a:t>
            </a:r>
            <a:r>
              <a:rPr lang="en-US" sz="1350" dirty="0"/>
              <a:t> </a:t>
            </a:r>
            <a:endParaRPr lang="ru-RU" sz="1350" dirty="0"/>
          </a:p>
          <a:p>
            <a:pPr algn="ctr"/>
            <a:r>
              <a:rPr lang="ru-RU" sz="1350" dirty="0"/>
              <a:t>Менеджер по проектам: Душкина Юлия</a:t>
            </a:r>
            <a:r>
              <a:rPr lang="en-US" sz="1350" dirty="0"/>
              <a:t> </a:t>
            </a:r>
            <a:r>
              <a:rPr lang="en-US" sz="1350" dirty="0">
                <a:hlinkClick r:id="rId4"/>
              </a:rPr>
              <a:t>csd.yuliya@gmail.com</a:t>
            </a:r>
            <a:r>
              <a:rPr lang="en-US" sz="1350" dirty="0"/>
              <a:t> </a:t>
            </a:r>
            <a:endParaRPr lang="ru-RU" sz="135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91680" y="2276872"/>
            <a:ext cx="552636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Общественный Фонд </a:t>
            </a:r>
          </a:p>
          <a:p>
            <a:pPr algn="ctr"/>
            <a:r>
              <a:rPr lang="ru-RU" sz="1600" dirty="0"/>
              <a:t>«Центр «Содействие устойчивому развитию»</a:t>
            </a:r>
          </a:p>
          <a:p>
            <a:pPr algn="ctr"/>
            <a:r>
              <a:rPr lang="ru-RU" sz="1600" dirty="0"/>
              <a:t>Алматы, пр.Сейфуллина, 597, офис 414</a:t>
            </a:r>
          </a:p>
          <a:p>
            <a:pPr algn="ctr"/>
            <a:endParaRPr lang="ru-RU" sz="1600" dirty="0"/>
          </a:p>
          <a:p>
            <a:pPr algn="ctr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раб.тел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.: +7 (727) 255-87-78</a:t>
            </a:r>
          </a:p>
          <a:p>
            <a:pPr algn="ctr"/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моб.тел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+7 771 775 53 73</a:t>
            </a:r>
          </a:p>
          <a:p>
            <a:pPr algn="ctr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csd.center@yandex.kz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www.facebook.com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/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csd.center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www.twitter.com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/</a:t>
            </a:r>
            <a:r>
              <a:rPr lang="ru-R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csd</a:t>
            </a:r>
            <a:endParaRPr lang="ru-R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www.instagram.com/csd.center/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922513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2508</TotalTime>
  <Words>2395</Words>
  <Application>Microsoft Office PowerPoint</Application>
  <PresentationFormat>Экран (4:3)</PresentationFormat>
  <Paragraphs>611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Open Sans</vt:lpstr>
      <vt:lpstr>Тема Office</vt:lpstr>
      <vt:lpstr>Презентация PowerPoint</vt:lpstr>
      <vt:lpstr>РВПЗ</vt:lpstr>
      <vt:lpstr>Методы оценки эмиссий</vt:lpstr>
      <vt:lpstr>Характеристики методов оценки</vt:lpstr>
      <vt:lpstr>Характеристики методов оценки (2)</vt:lpstr>
      <vt:lpstr>Стойкие органические загрязнители и тяжелые металлы</vt:lpstr>
      <vt:lpstr>Непреднамеренно образующиеся СОЗ (НО СОЗ)</vt:lpstr>
      <vt:lpstr>СОЗ и ТМ в перечне веществ для отчетности по РВПЗ </vt:lpstr>
      <vt:lpstr>Проект методики расчета выбросов СОЗ  промышленными предприятиями</vt:lpstr>
      <vt:lpstr>Этап 1. Выбор основной категории источников</vt:lpstr>
      <vt:lpstr>Матрица оценки: основные категории источников</vt:lpstr>
      <vt:lpstr>Этап 2. Определение подкатегорий</vt:lpstr>
      <vt:lpstr>Этап 3. Сбор информации</vt:lpstr>
      <vt:lpstr>Этап 4. Расчет выбросов НО СОЗ </vt:lpstr>
      <vt:lpstr>Этап 4. Расчет выбросов НО СОЗ (2)</vt:lpstr>
      <vt:lpstr>Факторы эмиссий</vt:lpstr>
      <vt:lpstr>Пример расчета выбросов НО СОЗ</vt:lpstr>
      <vt:lpstr>Проект методики расчета выбросов тяжелых металлов  в атмосферу </vt:lpstr>
      <vt:lpstr>Методология</vt:lpstr>
      <vt:lpstr> Расчет выбросов тяжелых металлов в нефтеперерабатывающей отрасли</vt:lpstr>
      <vt:lpstr>  Оценка выбросов ТМ в нефтеперерабатывающей отрасли  </vt:lpstr>
      <vt:lpstr> Оценка выбросов тяжелых металлов в энергетической отрасли промышленности </vt:lpstr>
      <vt:lpstr> Расчет выбросов тяжелых металлов в энергетической отрасли промышленности </vt:lpstr>
      <vt:lpstr>Презентация PowerPoint</vt:lpstr>
      <vt:lpstr>Презентация PowerPoint</vt:lpstr>
      <vt:lpstr>   Коэффициенты выбросов при использовании различных  типов топлива (3) </vt:lpstr>
      <vt:lpstr> Оценка выбросов тяжелых металлов в металлургической отрасли промышленности </vt:lpstr>
      <vt:lpstr>Презентация PowerPoint</vt:lpstr>
      <vt:lpstr>Дальнейшие действия по утверждению методик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Внесение изменений и дополнений в законодательство Республики Казахстан по вопросу внедрения РВПЗ</dc:title>
  <dc:creator>Userrr</dc:creator>
  <cp:lastModifiedBy>Yuliya Dushkina</cp:lastModifiedBy>
  <cp:revision>64</cp:revision>
  <dcterms:created xsi:type="dcterms:W3CDTF">2018-09-26T17:12:04Z</dcterms:created>
  <dcterms:modified xsi:type="dcterms:W3CDTF">2019-03-12T09:22:22Z</dcterms:modified>
</cp:coreProperties>
</file>