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67" r:id="rId4"/>
    <p:sldId id="272" r:id="rId5"/>
    <p:sldId id="283" r:id="rId6"/>
    <p:sldId id="284" r:id="rId8"/>
    <p:sldId id="257" r:id="rId9"/>
    <p:sldId id="258" r:id="rId10"/>
    <p:sldId id="288" r:id="rId11"/>
    <p:sldId id="289" r:id="rId12"/>
    <p:sldId id="269" r:id="rId13"/>
    <p:sldId id="290" r:id="rId14"/>
    <p:sldId id="287" r:id="rId15"/>
    <p:sldId id="264" r:id="rId16"/>
    <p:sldId id="28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4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User\Desktop\&#1056;&#1090;&#1091;&#1090;&#1100;\&#1054;&#1090;&#1095;&#1077;&#1090;%20&#1086;&#1082;&#1086;&#1085;&#1095;&#1072;&#1090;&#1077;&#1083;&#1100;&#1085;&#1099;&#1081;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Выбросы ртути (кг)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Лист1!$A$2:$A$5</c:f>
              <c:strCache>
                <c:ptCount val="4"/>
                <c:pt idx="0">
                  <c:v>1. Сжигание угля на электростанциях </c:v>
                </c:pt>
                <c:pt idx="1">
                  <c:v>2. Производство кокса</c:v>
                </c:pt>
                <c:pt idx="2">
                  <c:v>3. Добыча и переработка нефти, заправка автотранспорта </c:v>
                </c:pt>
                <c:pt idx="3">
                  <c:v>4. Добыча и транспортировка природного газа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7178</c:v>
                </c:pt>
                <c:pt idx="1">
                  <c:v>1372</c:v>
                </c:pt>
                <c:pt idx="2">
                  <c:v>487</c:v>
                </c:pt>
                <c:pt idx="3">
                  <c:v>4152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292384"/>
        <c:axId val="427290744"/>
      </c:barChart>
      <c:catAx>
        <c:axId val="42729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7290744"/>
        <c:crosses val="autoZero"/>
        <c:auto val="1"/>
        <c:lblAlgn val="ctr"/>
        <c:lblOffset val="100"/>
        <c:noMultiLvlLbl val="0"/>
      </c:catAx>
      <c:valAx>
        <c:axId val="42729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2729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b="1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Выбросы ртути</a:t>
            </a:r>
            <a:endParaRPr lang="ru-RU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Лист1!$L$8:$M$8</c:f>
              <c:strCache>
                <c:ptCount val="2"/>
                <c:pt idx="0">
                  <c:v>при сжигании угля (т/год)</c:v>
                </c:pt>
                <c:pt idx="1">
                  <c:v>при сжигании угля и природного газа (т/год)</c:v>
                </c:pt>
              </c:strCache>
            </c:strRef>
          </c:cat>
          <c:val>
            <c:numRef>
              <c:f>Лист1!$L$9:$M$9</c:f>
              <c:numCache>
                <c:formatCode>General</c:formatCode>
                <c:ptCount val="2"/>
                <c:pt idx="0">
                  <c:v>0.122</c:v>
                </c:pt>
                <c:pt idx="1">
                  <c:v>0.111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5120536"/>
        <c:axId val="465122176"/>
      </c:barChart>
      <c:catAx>
        <c:axId val="465120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65122176"/>
        <c:crosses val="autoZero"/>
        <c:auto val="1"/>
        <c:lblAlgn val="ctr"/>
        <c:lblOffset val="100"/>
        <c:noMultiLvlLbl val="0"/>
      </c:catAx>
      <c:valAx>
        <c:axId val="46512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65120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F0279-D989-4E0F-84D4-3C99E64D5984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07606B-F8C9-42AB-B965-B69786D9E494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Угольная промышленность республики на 78% обеспечивает выработку электроэнергии и на 100% коксохимическое производство. К тому же, она практически полностью удовлетворяет потребности коммунально-бытового сектора и населения страны в твердом топливе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07606B-F8C9-42AB-B965-B69786D9E494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проведения оценки содержания ртути в углях, добываемых на основных месторождениях Республики Казахстан, произведен отбор проб для лабораторных исследований со следующих месторождений: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г.Экибастуз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(разрез «Богатырь», «Северный»);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Баянаульский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район Павлодарской области 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Майкубенский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бассейн);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Карагандинская область,(350 км к юго-западу от г. Караганда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Шубаркольское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местораждение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Жана-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Семейский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район Восточно-Казахстанской области (135 км к юго-западу от города Семей Юбилейное (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Каражыра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ru-RU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07606B-F8C9-42AB-B965-B69786D9E494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A2EF7-2672-4F6F-BFD0-EE225AE6919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6FB22-45AE-48BC-BA35-6A687C2B0A15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5374" y="876300"/>
            <a:ext cx="7077075" cy="4219575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Предварительные результаты исследований выбросов ртути от предприятий теплоэнергетики на примере ТЭЦ-2 города Астаны с учетом смены топлива (уголь-природный газ)</a:t>
            </a:r>
            <a:b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3922077" y="5996940"/>
            <a:ext cx="16713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dirty="0"/>
              <a:t>Астана, 2019</a:t>
            </a:r>
            <a:endParaRPr lang="ru-RU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0174" y="514350"/>
            <a:ext cx="6219825" cy="79057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Цель первого этапа работы: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240" y="1438275"/>
            <a:ext cx="8271510" cy="50482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1. Провести оценку основных видов топлива (уголь) и содержание в них ртути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Провести оценку выбросов ртути от объектов теплоэнергетики, а именно: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оценить поведение ртути при сжигании угля;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оценить технологические особенности объектов теплоэнергетики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4425" y="338360"/>
            <a:ext cx="7800975" cy="94751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Выбросы ртути при добыче </a:t>
            </a:r>
            <a:r>
              <a:rPr lang="ru-RU" sz="2400" b="1" dirty="0"/>
              <a:t>и </a:t>
            </a:r>
            <a:r>
              <a:rPr lang="ru-RU" sz="2400" b="1" dirty="0" smtClean="0"/>
              <a:t>использовании </a:t>
            </a:r>
            <a:r>
              <a:rPr lang="ru-RU" sz="2400" b="1" dirty="0"/>
              <a:t>источников топлива/энергии</a:t>
            </a:r>
            <a:endParaRPr lang="ru-RU" sz="2400" b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1047750" y="1371600"/>
          <a:ext cx="7800975" cy="5095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2051" y="262160"/>
            <a:ext cx="7410450" cy="757015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Потребление угля в Казахстане по категориям применения </a:t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0" y="1143000"/>
          <a:ext cx="9144000" cy="5486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74905"/>
                <a:gridCol w="973528"/>
                <a:gridCol w="860050"/>
                <a:gridCol w="763493"/>
                <a:gridCol w="1086012"/>
                <a:gridCol w="1086012"/>
              </a:tblGrid>
              <a:tr h="42822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Итого в %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2013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2014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2015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2016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2017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8403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175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Потреблено внутри республики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51,1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54,5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58,6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59,7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58,9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8798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на производство электрической и тепловой энергии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15,9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17,8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11,4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11,7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12,0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8798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 производственно-технологические и прочие нужды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24,3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24,4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27,6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27,2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25,8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7175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Прочее потребление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6,2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6,0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13,5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14,6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15,4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7175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Отпущено населению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6,3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6,1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6,2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5,7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7175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Экспорт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40,3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37,2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35,0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34,1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36,2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25" y="333375"/>
            <a:ext cx="8077200" cy="63817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РЕЗУЛЬТАТЫ ЛАБОРАТОРНЫХ ИССЛЕДОВАНИЙ</a:t>
            </a:r>
            <a:endParaRPr lang="ru-RU" sz="2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7470" y="488315"/>
          <a:ext cx="8787765" cy="61334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2700"/>
                <a:gridCol w="3368040"/>
                <a:gridCol w="1433830"/>
                <a:gridCol w="1433195"/>
              </a:tblGrid>
              <a:tr h="12115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Месторождение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</a:t>
                      </a:r>
                      <a:b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ртути, 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г/тонну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Порог токсичности для углей</a:t>
                      </a:r>
                      <a:endParaRPr lang="ru-RU" alt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/>
                </a:tc>
              </a:tr>
              <a:tr h="786130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КАЗАХСТАН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Экибастузский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разрез «Богатырь») 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  <a:endParaRPr lang="ru-RU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</a:tr>
              <a:tr h="882015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Экибастузский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разрез «Северный») 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1,0</a:t>
                      </a:r>
                      <a:endParaRPr lang="ru-RU" alt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</a:tr>
              <a:tr h="81407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Майкубенский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бассейн (Павлодарская </a:t>
                      </a: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обл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1,0</a:t>
                      </a:r>
                      <a:endParaRPr lang="ru-RU" alt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</a:tr>
              <a:tr h="1191895">
                <a:tc vMerge="1"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Шубаркольское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месторождение (Карагандинская область)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</a:t>
                      </a:r>
                      <a:r>
                        <a:rPr lang="ru-RU" sz="18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1,0</a:t>
                      </a:r>
                      <a:endParaRPr lang="ru-RU" alt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247775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8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Каражыра</a:t>
                      </a:r>
                      <a:endParaRPr lang="ru-RU" sz="18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altLang="en-US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1,0</a:t>
                      </a:r>
                      <a:endParaRPr lang="ru-RU" alt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059" y="0"/>
            <a:ext cx="7886700" cy="85021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ПОТЕНЦИАЛЬНОЕ ПРЕОБРАЗОВАНИЕ РТУТИ ВО ВРЕМЯ СЖИГАНИЯ И ДОЖИГАНИЯ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9"/>
          <p:cNvPicPr>
            <a:picLocks noGrp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752476"/>
            <a:ext cx="9143999" cy="610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"/>
            <a:ext cx="9143999" cy="697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22277"/>
            <a:ext cx="7886700" cy="625474"/>
          </a:xfrm>
          <a:pattFill prst="divot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Исходные данные для расчетов по ТЭЦ-2 города Астаны</a:t>
            </a:r>
            <a:endParaRPr lang="ru-RU" sz="28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14375" y="1362076"/>
            <a:ext cx="7886700" cy="4965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dirty="0"/>
              <a:t>Установленная мощность: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- электрическая – 480 МВТ/час;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- тепловая мощность -1918 Гкал/час;</a:t>
            </a:r>
            <a:endParaRPr lang="ru-RU" sz="2400" dirty="0"/>
          </a:p>
          <a:p>
            <a:pPr>
              <a:buFontTx/>
              <a:buChar char="-"/>
            </a:pPr>
            <a:r>
              <a:rPr lang="ru-RU" sz="2400" dirty="0" smtClean="0"/>
              <a:t>характеристика </a:t>
            </a:r>
            <a:r>
              <a:rPr lang="ru-RU" sz="2400" dirty="0"/>
              <a:t>потребителей – </a:t>
            </a:r>
            <a:r>
              <a:rPr lang="ru-RU" sz="2400" dirty="0" err="1"/>
              <a:t>энергопередающие</a:t>
            </a:r>
            <a:r>
              <a:rPr lang="ru-RU" sz="2400" dirty="0"/>
              <a:t> </a:t>
            </a:r>
            <a:r>
              <a:rPr lang="ru-RU" sz="2400" dirty="0" smtClean="0"/>
              <a:t>организации;</a:t>
            </a:r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режим работы – круглый год, круглосуточно.</a:t>
            </a:r>
            <a:endParaRPr lang="ru-RU" sz="2400" dirty="0" smtClean="0"/>
          </a:p>
          <a:p>
            <a:pPr>
              <a:buFontTx/>
              <a:buChar char="-"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Вид топлива – </a:t>
            </a:r>
            <a:r>
              <a:rPr lang="ru-RU" sz="2400" b="1" dirty="0" smtClean="0"/>
              <a:t>уголь Экибастузский;</a:t>
            </a:r>
            <a:endParaRPr lang="ru-RU" sz="2400" b="1" dirty="0"/>
          </a:p>
          <a:p>
            <a:pPr marL="0" indent="0">
              <a:buNone/>
            </a:pPr>
            <a:r>
              <a:rPr lang="ru-RU" sz="2400" dirty="0"/>
              <a:t>Расход </a:t>
            </a:r>
            <a:r>
              <a:rPr lang="ru-RU" sz="2400" dirty="0" smtClean="0"/>
              <a:t>топлива</a:t>
            </a:r>
            <a:r>
              <a:rPr lang="ru-RU" sz="2400" dirty="0"/>
              <a:t> </a:t>
            </a:r>
            <a:r>
              <a:rPr lang="ru-RU" sz="2400" dirty="0" smtClean="0"/>
              <a:t>– </a:t>
            </a:r>
            <a:r>
              <a:rPr lang="ru-RU" sz="2400" b="1" dirty="0" smtClean="0"/>
              <a:t>3 053 048 т/год;</a:t>
            </a:r>
            <a:endParaRPr lang="ru-RU" sz="2400" b="1" dirty="0"/>
          </a:p>
          <a:p>
            <a:pPr marL="0" indent="0">
              <a:buNone/>
            </a:pPr>
            <a:r>
              <a:rPr lang="en-US" sz="2400" dirty="0" smtClean="0"/>
              <a:t>7 энергетических и 6 водогрейных котлов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365126"/>
            <a:ext cx="8343900" cy="101599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РАСЧЕТ ВЫБРОСОВ </a:t>
            </a:r>
            <a:r>
              <a:rPr lang="ru-RU" sz="2800" b="1" dirty="0" smtClean="0"/>
              <a:t>РТУТИ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575" y="1704975"/>
            <a:ext cx="7972425" cy="40385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err="1"/>
              <a:t>EHg</a:t>
            </a:r>
            <a:r>
              <a:rPr lang="en-US" sz="2400" dirty="0"/>
              <a:t>=A x </a:t>
            </a:r>
            <a:r>
              <a:rPr lang="ru-RU" sz="2400" dirty="0"/>
              <a:t>С</a:t>
            </a:r>
            <a:r>
              <a:rPr lang="en-US" sz="2400" dirty="0"/>
              <a:t>Hg x [1-(ER/100)] (</a:t>
            </a:r>
            <a:r>
              <a:rPr lang="ru-RU" sz="2400" dirty="0"/>
              <a:t>т/год</a:t>
            </a:r>
            <a:r>
              <a:rPr lang="ru-RU" sz="2400" dirty="0" smtClean="0"/>
              <a:t>),</a:t>
            </a:r>
            <a:endParaRPr lang="ru-RU" sz="2400" dirty="0" smtClean="0"/>
          </a:p>
          <a:p>
            <a:pPr marL="0" indent="0" algn="ctr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где </a:t>
            </a:r>
            <a:r>
              <a:rPr lang="ru-RU" sz="2400" dirty="0" err="1"/>
              <a:t>EHg</a:t>
            </a:r>
            <a:r>
              <a:rPr lang="ru-RU" sz="2400" dirty="0"/>
              <a:t> – выбросы ртути, т/год;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А – потребление топлива (угля), т/г;</a:t>
            </a:r>
            <a:endParaRPr lang="ru-RU" sz="2400" dirty="0"/>
          </a:p>
          <a:p>
            <a:pPr marL="0" indent="0">
              <a:buNone/>
            </a:pPr>
            <a:r>
              <a:rPr lang="ru-RU" sz="2400" dirty="0" err="1"/>
              <a:t>СHg</a:t>
            </a:r>
            <a:r>
              <a:rPr lang="ru-RU" sz="2400" dirty="0"/>
              <a:t> – содержание ртути в угле, г/т;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ER – эффективность газоочистки (</a:t>
            </a:r>
            <a:r>
              <a:rPr lang="ru-RU" sz="2400" dirty="0" err="1"/>
              <a:t>пылеочистки</a:t>
            </a:r>
            <a:r>
              <a:rPr lang="ru-RU" sz="2400" dirty="0"/>
              <a:t>) по ртути, %.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"/>
            <a:ext cx="9144000" cy="67055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90775" y="368722"/>
            <a:ext cx="4572000" cy="11849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РАСЧЕТ РАССЕИВАНИЯ РТУТИ 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СУЩЕСТВУЮЩЕЕ ПОЛОЖЕНИЕ 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(уголь)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0"/>
            <a:ext cx="9144000" cy="66865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6000" y="311572"/>
            <a:ext cx="4572000" cy="7861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РАСЧЕТ РАССЕИВАНИЯ РТУТИ 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(частичный переход на газ)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8734" y="226230"/>
            <a:ext cx="8125427" cy="1021545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СЦЕНАРИЙ 2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СРАВНИТЕЛЬНАЯ ХАРАКТЕРИСТИКА ВЫБРОСОВ РТУТИ, ОБРАЗУЮЩЕГОСЯ ПРИ СЖИГАНИИ УГЛЯ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СЖИГАНИИ УГЛЯ И ПРИРОДНОГО ГАЗА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095375" y="1543050"/>
          <a:ext cx="7267575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3864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25526"/>
            <a:ext cx="8101965" cy="12700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altLang="en-US" dirty="0">
                <a:latin typeface="Arial" panose="020B0604020202020204" pitchFamily="34" charset="0"/>
                <a:cs typeface="Arial" panose="020B0604020202020204" pitchFamily="34" charset="0"/>
              </a:rPr>
              <a:t>Переход с угля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на газовое топливо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предоставляет целый ряд экологических преимуществ,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самым важным из которых является снижение выбросов парниковых газов, снижение выбросов загрязняющих веществ, в том числе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ртути.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http://astana-energy.kz/wp-content/uploads/2014/10/5sl.png?timestamp=155074237854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19" y="2181225"/>
            <a:ext cx="7997296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8815" y="2581276"/>
            <a:ext cx="7886700" cy="83864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2352</Words>
  <Application>WPS Presentation</Application>
  <PresentationFormat>Экран (4:3)</PresentationFormat>
  <Paragraphs>202</Paragraphs>
  <Slides>14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SimSun</vt:lpstr>
      <vt:lpstr>Wingdings</vt:lpstr>
      <vt:lpstr>Calibri</vt:lpstr>
      <vt:lpstr>Times New Roman</vt:lpstr>
      <vt:lpstr>Microsoft YaHei</vt:lpstr>
      <vt:lpstr/>
      <vt:lpstr>Arial Unicode MS</vt:lpstr>
      <vt:lpstr>Calibri Light</vt:lpstr>
      <vt:lpstr>Segoe Print</vt:lpstr>
      <vt:lpstr>Office Theme</vt:lpstr>
      <vt:lpstr>Предварительные результаты исследований выбросов ртути от предприятий теплоэнергетики на примере ТЭЦ-2 города Астаны с учетом смены топлива (уголь-природный газ) </vt:lpstr>
      <vt:lpstr>Цель первого этапа работы: </vt:lpstr>
      <vt:lpstr>Выбросы ртути при добыче и использовании источников топлива/энергии</vt:lpstr>
      <vt:lpstr>Потребление угля в Казахстане по категориям применения  </vt:lpstr>
      <vt:lpstr>РЕЗУЛЬТАТЫ ЛАБОРАТОРНЫХ ИССЛЕДОВАНИЙ</vt:lpstr>
      <vt:lpstr>ПОТЕНЦИАЛЬНОЕ ПРЕОБРАЗОВАНИЕ РТУТИ ВО ВРЕМЯ СЖИГАНИЯ И ДОЖИГАНИЯ </vt:lpstr>
      <vt:lpstr>PowerPoint 演示文稿</vt:lpstr>
      <vt:lpstr>Исходные данные для расчетов по ТЭЦ-2 города Астаны</vt:lpstr>
      <vt:lpstr>РАСЧЕТ ВЫБРОСОВ РТУТИ</vt:lpstr>
      <vt:lpstr>PowerPoint 演示文稿</vt:lpstr>
      <vt:lpstr>PowerPoint 演示文稿</vt:lpstr>
      <vt:lpstr>СЦЕНАРИЙ 2 СРАВНИТЕЛЬНАЯ ХАРАКТЕРИСТИКА ВЫБРОСОВ РТУТИ, ОБРАЗУЮЩЕГОСЯ ПРИ СЖИГАНИИ УГЛЯ (2019-2021 гг)  И СЖИГАНИИ УГЛЯ И ПРИРОДНОГО ГАЗА (2022-2028 гг)</vt:lpstr>
      <vt:lpstr>ВЫВОДЫ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Kuzin Vitaliy</cp:lastModifiedBy>
  <cp:revision>83</cp:revision>
  <dcterms:created xsi:type="dcterms:W3CDTF">2019-02-15T09:53:00Z</dcterms:created>
  <dcterms:modified xsi:type="dcterms:W3CDTF">2019-03-12T03:52:37Z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1049-10.2.0.5978</vt:lpwstr>
  </property>
</Properties>
</file>