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2" r:id="rId6"/>
    <p:sldId id="261" r:id="rId7"/>
    <p:sldId id="260" r:id="rId8"/>
    <p:sldId id="264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72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1197" y="2126519"/>
            <a:ext cx="8490373" cy="2039156"/>
          </a:xfrm>
        </p:spPr>
        <p:txBody>
          <a:bodyPr/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Политика, цели и задачи Республики Казахстан в области обеспечения безопасности при обращении с опасными химическими веществами и реализации Стокгольмской, Базельской и Роттердамской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конвенций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Казахстане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62667" y="4553136"/>
            <a:ext cx="7766936" cy="1096899"/>
          </a:xfrm>
        </p:spPr>
        <p:txBody>
          <a:bodyPr>
            <a:normAutofit lnSpcReduction="10000"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Интымакова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Асель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Турактыевна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доктор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руководителя управления промышленных отходов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энергетики Республики Казахстан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961198" y="5847416"/>
            <a:ext cx="7766936" cy="4851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Астана-2019 г.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61197" y="307245"/>
            <a:ext cx="8490373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684634" y="109864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 «Внедрение регистра выбросов и переноса загрязнителей в Казахстане: ключевые результаты и дальнейшие шаги»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марта 2019 года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499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521" y="121085"/>
            <a:ext cx="9023481" cy="13208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Терминология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1 Экологического кодекса РК)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600" y="1441885"/>
            <a:ext cx="8596668" cy="524678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опасные химические вещества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вещества, обладающие свойствами, которые могут оказать непосредственное или потенциальное вредное воздействие на здоровье человека и окружающую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среду;</a:t>
            </a:r>
          </a:p>
          <a:p>
            <a:pPr>
              <a:lnSpc>
                <a:spcPct val="115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опасные отходы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отходы, которые содержат вредные вещества, обладающие одним или несколькими опасными свойствами (токсичностью, взрывоопасностью, радиоактивностью,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пожароопасностью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высокой реакционной способностью) и могут представлять непосредственную или потенциальную опасность для окружающей среды и здоровья человека самостоятельно или при вступлении в контакт с другими веществами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стойкие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органические загрязнители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наиболее опасные органические соединения, устойчивые к разложению, характеризующиеся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биоаккумуляцией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являющиеся объектом трансграничного переноса по воздуху, воде и мигрирующими видами, а также осаждающиеся на большом расстоянии от источника их выброса, накапливаясь в экосистемах суши и водных экосистемах, вызывающие разрушение иммунной, эндокринной систем живых организмов и различные заболевания, включая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онкологические.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180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8872"/>
            <a:ext cx="8596668" cy="75573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3-х конвенций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Казахстан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495" y="1966436"/>
            <a:ext cx="8596668" cy="489156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10 февраля 2003 года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389-II «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присоединении к Базельской Конвенции о контроле за трансграничной перевозкой опасных отходов и их удалением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РК от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марта 2007 года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239 «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ратификации Роттердамской конвенции о процедуре предварительного обоснованного согласия в отношении отдельных опасных химических веществ и пестицидов в международной торговле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7 июня 2007 года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259 «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ратификации Стокгольмской конвенции о стойких органических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загрязнителях».</a:t>
            </a:r>
          </a:p>
          <a:p>
            <a:endParaRPr lang="ru-RU" dirty="0"/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8882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344" y="133611"/>
            <a:ext cx="8835591" cy="111899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Законодательная база в области обращения с опасными химическими веществами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411" y="1252603"/>
            <a:ext cx="10517456" cy="560539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293-1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Экологического кодекса РК «Экологические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при хранении отходов, содержащих стойкие органические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загрязнители»;</a:t>
            </a:r>
          </a:p>
          <a:p>
            <a:pPr>
              <a:lnSpc>
                <a:spcPct val="115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295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Экологического кодекса РК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кодекса «Трансграничная перевозка отходов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>
              <a:lnSpc>
                <a:spcPct val="115000"/>
              </a:lnSpc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Статья 239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Экологического кодекса РК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«Экологические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при транспортировке, хранении и применении средств защиты растений, минеральных удобрений и других препаратов, используемых в хозяйственной и иной деятельности, создании новых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препаратов»;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Республики Казахстан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11 июля 2007 года N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594 «Об утвержде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нии Правил ввоза, вывоза и транзита отходов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Правительства Республики Казахстан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№ 758 от 16.11.2018 года «О подписании Соглашения о трансграничном перемещении опасных отходов по таможенной территории Евразийского экономического союза»;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Министра охраны окружающей среды Республики Казахстан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24 февраля 2012 года № 40-ө «Об утверждении Правил обращения со стойкими органическими загрязнителями и отходами, их содержащими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>
              <a:lnSpc>
                <a:spcPct val="115000"/>
              </a:lnSpc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Председателя Комитета государственной инспекции в агропромышленном комплексе МСХ РК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27 декабря 2012 года № 143 «Список пестицидов, разрешенных к применению на территории РК на 2013-2022 годы».</a:t>
            </a:r>
          </a:p>
          <a:p>
            <a:pPr>
              <a:lnSpc>
                <a:spcPct val="115000"/>
              </a:lnSpc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979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37067"/>
            <a:ext cx="8596668" cy="59266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Список СОЗ, включенный в Приложение </a:t>
            </a:r>
            <a:r>
              <a:rPr lang="en-US" dirty="0" smtClean="0"/>
              <a:t>III </a:t>
            </a:r>
            <a:r>
              <a:rPr lang="ru-RU" dirty="0" smtClean="0"/>
              <a:t>Стокгольмской конвенции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4268" y="1524000"/>
            <a:ext cx="3742266" cy="4839095"/>
          </a:xfrm>
        </p:spPr>
        <p:txBody>
          <a:bodyPr>
            <a:normAutofit fontScale="70000" lnSpcReduction="20000"/>
          </a:bodyPr>
          <a:lstStyle/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дихлордифенил-трихлорэтан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 (ДДТ), 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альдрин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дильдрин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эндрин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хлордан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мирекс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токсафен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гептахлор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; 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(ПХД), 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гексахлорбензол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 (ГХБ),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полихлордибензодиоксины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 (ПХДД), </a:t>
            </a:r>
            <a:endParaRPr lang="ru-RU" sz="2100" dirty="0"/>
          </a:p>
          <a:p>
            <a:pPr lvl="0" algn="just"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полихлордибензофураны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</a:rPr>
              <a:t> (ПХДФ).</a:t>
            </a:r>
            <a:endParaRPr lang="ru-RU" sz="2100" dirty="0"/>
          </a:p>
          <a:p>
            <a:pPr lvl="0" algn="just">
              <a:lnSpc>
                <a:spcPct val="107000"/>
              </a:lnSpc>
              <a:buFont typeface="+mj-lt"/>
              <a:buAutoNum type="arabicPeriod"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альфа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гексахлорциклогексан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Font typeface="+mj-lt"/>
              <a:buAutoNum type="arabicPeriod"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бета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гексахлорциклогекса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ru-RU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Font typeface="+mj-lt"/>
              <a:buAutoNum type="arabicPeriod"/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хлордекан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kk-KZ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lang="ru-RU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775201" y="1202267"/>
            <a:ext cx="3742266" cy="4839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75201" y="1460278"/>
            <a:ext cx="6096000" cy="49028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гексабромбифенил; 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тетрабромдифениловый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эфир и </a:t>
            </a: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пентабромдифениловый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эфир; 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гекса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 </a:t>
            </a: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гептахлорбифениловый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эфир; 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линдан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пентахлорбензол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перфтороктановый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сульфонат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его соли и </a:t>
            </a: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перфтороктанового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сульфонилфторида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эндосульфан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гексабромциклододекан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гексахлорбутадиен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пентахлорфенол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полихлорированные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нафталины, 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декабромдифениловый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эфир,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16"/>
            </a:pP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короткоцепные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хлорированные парафины.</a:t>
            </a: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063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7066"/>
            <a:ext cx="9330266" cy="13208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о наличии ПХД-содержащего оборудования в Республике Казахстан (2015 год)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019377"/>
              </p:ext>
            </p:extLst>
          </p:nvPr>
        </p:nvGraphicFramePr>
        <p:xfrm>
          <a:off x="508000" y="1778001"/>
          <a:ext cx="9330266" cy="4571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0439">
                  <a:extLst>
                    <a:ext uri="{9D8B030D-6E8A-4147-A177-3AD203B41FA5}">
                      <a16:colId xmlns:a16="http://schemas.microsoft.com/office/drawing/2014/main" val="2261099888"/>
                    </a:ext>
                  </a:extLst>
                </a:gridCol>
                <a:gridCol w="2150235">
                  <a:extLst>
                    <a:ext uri="{9D8B030D-6E8A-4147-A177-3AD203B41FA5}">
                      <a16:colId xmlns:a16="http://schemas.microsoft.com/office/drawing/2014/main" val="2125863891"/>
                    </a:ext>
                  </a:extLst>
                </a:gridCol>
                <a:gridCol w="1392606">
                  <a:extLst>
                    <a:ext uri="{9D8B030D-6E8A-4147-A177-3AD203B41FA5}">
                      <a16:colId xmlns:a16="http://schemas.microsoft.com/office/drawing/2014/main" val="2289549967"/>
                    </a:ext>
                  </a:extLst>
                </a:gridCol>
                <a:gridCol w="1693580">
                  <a:extLst>
                    <a:ext uri="{9D8B030D-6E8A-4147-A177-3AD203B41FA5}">
                      <a16:colId xmlns:a16="http://schemas.microsoft.com/office/drawing/2014/main" val="2444715001"/>
                    </a:ext>
                  </a:extLst>
                </a:gridCol>
                <a:gridCol w="1580361">
                  <a:extLst>
                    <a:ext uri="{9D8B030D-6E8A-4147-A177-3AD203B41FA5}">
                      <a16:colId xmlns:a16="http://schemas.microsoft.com/office/drawing/2014/main" val="1834035503"/>
                    </a:ext>
                  </a:extLst>
                </a:gridCol>
                <a:gridCol w="1953045">
                  <a:extLst>
                    <a:ext uri="{9D8B030D-6E8A-4147-A177-3AD203B41FA5}">
                      <a16:colId xmlns:a16="http://schemas.microsoft.com/office/drawing/2014/main" val="2577218043"/>
                    </a:ext>
                  </a:extLst>
                </a:gridCol>
              </a:tblGrid>
              <a:tr h="1859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Выявлено, шт.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Уничтожено, шт.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Захоронено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т. ч. эксплуатируется, шт.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610310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1814071"/>
                  </a:ext>
                </a:extLst>
              </a:tr>
              <a:tr h="442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Конденсаторы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52 861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12452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14865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25544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573616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Конденсаторные установки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9975967"/>
                  </a:ext>
                </a:extLst>
              </a:tr>
              <a:tr h="4420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53 105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25 936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14865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25755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621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049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467" y="0"/>
            <a:ext cx="10075333" cy="132080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Информация по количеству складов, могильников, устаревших и непригодных пестицидов и тары от них на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2014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г. в РК</a:t>
            </a:r>
            <a:endParaRPr lang="ru-RU" sz="2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642551"/>
              </p:ext>
            </p:extLst>
          </p:nvPr>
        </p:nvGraphicFramePr>
        <p:xfrm>
          <a:off x="287867" y="1083730"/>
          <a:ext cx="10972801" cy="546947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911244">
                  <a:extLst>
                    <a:ext uri="{9D8B030D-6E8A-4147-A177-3AD203B41FA5}">
                      <a16:colId xmlns:a16="http://schemas.microsoft.com/office/drawing/2014/main" val="3326527611"/>
                    </a:ext>
                  </a:extLst>
                </a:gridCol>
                <a:gridCol w="1551394">
                  <a:extLst>
                    <a:ext uri="{9D8B030D-6E8A-4147-A177-3AD203B41FA5}">
                      <a16:colId xmlns:a16="http://schemas.microsoft.com/office/drawing/2014/main" val="980397506"/>
                    </a:ext>
                  </a:extLst>
                </a:gridCol>
                <a:gridCol w="1314953">
                  <a:extLst>
                    <a:ext uri="{9D8B030D-6E8A-4147-A177-3AD203B41FA5}">
                      <a16:colId xmlns:a16="http://schemas.microsoft.com/office/drawing/2014/main" val="1218142038"/>
                    </a:ext>
                  </a:extLst>
                </a:gridCol>
                <a:gridCol w="1353323">
                  <a:extLst>
                    <a:ext uri="{9D8B030D-6E8A-4147-A177-3AD203B41FA5}">
                      <a16:colId xmlns:a16="http://schemas.microsoft.com/office/drawing/2014/main" val="1846403030"/>
                    </a:ext>
                  </a:extLst>
                </a:gridCol>
                <a:gridCol w="1353323">
                  <a:extLst>
                    <a:ext uri="{9D8B030D-6E8A-4147-A177-3AD203B41FA5}">
                      <a16:colId xmlns:a16="http://schemas.microsoft.com/office/drawing/2014/main" val="96697995"/>
                    </a:ext>
                  </a:extLst>
                </a:gridCol>
                <a:gridCol w="1306655">
                  <a:extLst>
                    <a:ext uri="{9D8B030D-6E8A-4147-A177-3AD203B41FA5}">
                      <a16:colId xmlns:a16="http://schemas.microsoft.com/office/drawing/2014/main" val="848825292"/>
                    </a:ext>
                  </a:extLst>
                </a:gridCol>
                <a:gridCol w="1108585">
                  <a:extLst>
                    <a:ext uri="{9D8B030D-6E8A-4147-A177-3AD203B41FA5}">
                      <a16:colId xmlns:a16="http://schemas.microsoft.com/office/drawing/2014/main" val="1968514092"/>
                    </a:ext>
                  </a:extLst>
                </a:gridCol>
                <a:gridCol w="1073324">
                  <a:extLst>
                    <a:ext uri="{9D8B030D-6E8A-4147-A177-3AD203B41FA5}">
                      <a16:colId xmlns:a16="http://schemas.microsoft.com/office/drawing/2014/main" val="2210104602"/>
                    </a:ext>
                  </a:extLst>
                </a:gridCol>
              </a:tblGrid>
              <a:tr h="2293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Область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Устар., запрещ., непригод. пестициды, кг(л)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Склады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Захороненные пестициды, кг(л)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Тара, единицы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599372"/>
                  </a:ext>
                </a:extLst>
              </a:tr>
              <a:tr h="917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Типовые, ед.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Приспособленные, ед.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Хранящиеся пестициды, кг(л)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Общее количество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Бюджетная тара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 anchor="ctr"/>
                </a:tc>
                <a:extLst>
                  <a:ext uri="{0D108BD9-81ED-4DB2-BD59-A6C34878D82A}">
                    <a16:rowId xmlns:a16="http://schemas.microsoft.com/office/drawing/2014/main" val="2420075460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Акмолинская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1500 000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13020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39310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10009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649947969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Актюбинская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2936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3051196439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Алматинская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3580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316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256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1857186955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ВКО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60331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16270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14435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8530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2558027101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Жамбылская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3321113565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ЗКО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11400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5414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5414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862403146"/>
                  </a:ext>
                </a:extLst>
              </a:tr>
              <a:tr h="4587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Карагандинская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269 000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1948966124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Костанайская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57306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533 498,8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823 493,0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54189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11018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4238414166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Атырауская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420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420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2017423195"/>
                  </a:ext>
                </a:extLst>
              </a:tr>
              <a:tr h="4587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Кызылординская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3994323735"/>
                  </a:ext>
                </a:extLst>
              </a:tr>
              <a:tr h="441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Мангистауская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3712843909"/>
                  </a:ext>
                </a:extLst>
              </a:tr>
              <a:tr h="441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Павлодарская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6213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120 000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2073688077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СКО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9054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9054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2629942926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ЮКО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0,75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42961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31082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2373134654"/>
                  </a:ext>
                </a:extLst>
              </a:tr>
              <a:tr h="229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Итого: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1617637,75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786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539 711,8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1 256 763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169660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76408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31" marR="57531" marT="0" marB="0"/>
                </a:tc>
                <a:extLst>
                  <a:ext uri="{0D108BD9-81ED-4DB2-BD59-A6C34878D82A}">
                    <a16:rowId xmlns:a16="http://schemas.microsoft.com/office/drawing/2014/main" val="671352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616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266" y="135467"/>
            <a:ext cx="9702799" cy="13208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проектов в рамках Стокгольмской конвенции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266" y="1659467"/>
            <a:ext cx="9160933" cy="4585095"/>
          </a:xfrm>
        </p:spPr>
        <p:txBody>
          <a:bodyPr/>
          <a:lstStyle/>
          <a:p>
            <a:pPr indent="0" algn="just">
              <a:buNone/>
            </a:pPr>
            <a:r>
              <a:rPr lang="ru-RU" dirty="0">
                <a:latin typeface="Times New Roman" panose="02020603050405020304" pitchFamily="18" charset="0"/>
              </a:rPr>
              <a:t>Республика Казахстан, являясь стороной Стокгольмской конвенции о стойких органических загрязнителях, взяла на себя добровольное </a:t>
            </a:r>
            <a:r>
              <a:rPr lang="ru-RU" b="1" dirty="0">
                <a:latin typeface="Times New Roman" panose="02020603050405020304" pitchFamily="18" charset="0"/>
              </a:rPr>
              <a:t>обязательство по экологически безопасному уничтожению всех СОЗ-содержащих отходов до 2028 года</a:t>
            </a:r>
            <a:r>
              <a:rPr lang="ru-RU" dirty="0">
                <a:latin typeface="Times New Roman" panose="02020603050405020304" pitchFamily="18" charset="0"/>
              </a:rPr>
              <a:t>. </a:t>
            </a:r>
            <a:endParaRPr lang="kk-KZ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Всемирного банка «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Содействие ресурсоэффективному и более чистому производству для целей сокращения образования химических веществ и отходов у источника»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 привлечением грантовых средств ГЭФ-7;</a:t>
            </a:r>
          </a:p>
          <a:p>
            <a:r>
              <a:rPr lang="kk-KZ" dirty="0" smtClean="0">
                <a:latin typeface="Times New Roman" panose="02020603050405020304" pitchFamily="18" charset="0"/>
              </a:rPr>
              <a:t>Проект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ЮНИДО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Согласованное управление утилизацией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озоноразрушающих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веществ и стойких органических загрязнителей»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рамках которого планируется следующая работа: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разработка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национального стандарта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уничтожению опасных химических отходов;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создание центра совместного уничтожения ОРВ и СОЗ на плазменной установке.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1411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265" y="186265"/>
            <a:ext cx="8596668" cy="1049867"/>
          </a:xfrm>
        </p:spPr>
        <p:txBody>
          <a:bodyPr/>
          <a:lstStyle/>
          <a:p>
            <a:r>
              <a:rPr lang="ru-RU" dirty="0" smtClean="0"/>
              <a:t>Реализация Базельской конвенции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8400" y="1236132"/>
            <a:ext cx="8754533" cy="5130800"/>
          </a:xfrm>
        </p:spPr>
        <p:txBody>
          <a:bodyPr>
            <a:normAutofit fontScale="92500"/>
          </a:bodyPr>
          <a:lstStyle/>
          <a:p>
            <a:pPr indent="0">
              <a:buNone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Министерство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осуществляет рассмотрение документов и выдачу разрешений на трансграничные перевозки опасных отходов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50215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2018 году было выдано разрешение на ввоз и захоронение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золошлаковых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отходов Троицкой ГРЭС в объеме 678 480 тонн. </a:t>
            </a:r>
          </a:p>
          <a:p>
            <a:pPr indent="450215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Выдано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разрешение на вывоз шлак доменный гранулированный для производства цемента в объеме 65 000 тонн в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Кыргызскую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Республику.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0">
              <a:buNone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рамках оптимизации государственных услуг н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сегодняшний день вносятся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изменения в: </a:t>
            </a:r>
          </a:p>
          <a:p>
            <a:pPr marL="742950" indent="-400050">
              <a:buFont typeface="+mj-lt"/>
              <a:buAutoNum type="romanLcPeriod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Приказ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Министра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энергетики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Республики Казахстан от 27.12.2017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года №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478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«Об утверждении стандарта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государственной услуги «Заключение уполномоченного органа государств – членов Евразийского экономического союза на транзит опасных отходов через таможенную территорию Евразийского экономического союза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». </a:t>
            </a:r>
          </a:p>
          <a:p>
            <a:pPr marL="742950" indent="-400050">
              <a:buFont typeface="+mj-lt"/>
              <a:buAutoNum type="romanLcPeriod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Приказ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Министра энергетики республики Казахстан от 9 апреля 2018 года №116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«Об утверждении регламента стандарта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государственной услуги «Заключение уполномоченного органа государств – членов Евразийского экономического союза на транзит опасных отходов через таможенную территорию Евразийского экономического союза».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496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Реализация Роттердамской конвенции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91733"/>
            <a:ext cx="8596668" cy="4449629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Министерство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энергетики РК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 рамках своих полномочий и в соответствии с требованиями Роттердамской конвенции ведет работы по согласованию импорта химических веществ и пестицидов, не включенных в Приложение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III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Конвенции.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Казахстанской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делегации на 8 Конференции Сторон конвенции, проходившей в мае 2017 года в Женеве, совместно с делегациями РФ, Индии, Пакистана,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Кыргыстана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и другими странами удалось отстоять не включение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хризотилового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асбеста в Приложение III Конвенции на данной Конференции Сторон.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2074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01789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6000" dirty="0" smtClean="0"/>
          </a:p>
          <a:p>
            <a:pPr marL="0" indent="0" algn="ctr">
              <a:buNone/>
            </a:pPr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08559379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500</TotalTime>
  <Words>1150</Words>
  <Application>Microsoft Office PowerPoint</Application>
  <PresentationFormat>Широкоэкранный</PresentationFormat>
  <Paragraphs>244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 3</vt:lpstr>
      <vt:lpstr>Аспект</vt:lpstr>
      <vt:lpstr>Политика, цели и задачи Республики Казахстан в области обеспечения безопасности при обращении с опасными химическими веществами и реализации Стокгольмской, Базельской и Роттердамской конвенций в Казахстане</vt:lpstr>
      <vt:lpstr>Терминология (Статья 1 Экологического кодекса РК)</vt:lpstr>
      <vt:lpstr>Статус 3-х конвенций  в Республике Казахстан</vt:lpstr>
      <vt:lpstr>Законодательная база в области обращения с опасными химическими веществами</vt:lpstr>
      <vt:lpstr>Список СОЗ, включенный в Приложение III Стокгольмской конвенции</vt:lpstr>
      <vt:lpstr>Данные о наличии ПХД-содержащего оборудования в Республике Казахстан (2015 год)</vt:lpstr>
      <vt:lpstr>Информация по количеству складов, могильников, устаревших и непригодных пестицидов и тары от них на 2014 г. в РК</vt:lpstr>
      <vt:lpstr>Реализация проектов в рамках Стокгольмской конвенции </vt:lpstr>
      <vt:lpstr>Реализация Базельской конвенции</vt:lpstr>
      <vt:lpstr>Реализация Роттердамской конвенции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Политика, цели и задачи Республики Казахстан в области обеспечения безопасности при обращении с опасными химическими веществами и реализации Стокгольмской, Базельской и Роттердамской конвенции в Казахстане</dc:title>
  <dc:creator>Асель Ынтымакова</dc:creator>
  <cp:lastModifiedBy>Асель Ынтымакова</cp:lastModifiedBy>
  <cp:revision>31</cp:revision>
  <dcterms:created xsi:type="dcterms:W3CDTF">2019-03-11T04:32:59Z</dcterms:created>
  <dcterms:modified xsi:type="dcterms:W3CDTF">2019-03-11T14:10:09Z</dcterms:modified>
</cp:coreProperties>
</file>