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>
  <p:sldMasterIdLst>
    <p:sldMasterId id="2147484257" r:id="rId1"/>
  </p:sldMasterIdLst>
  <p:notesMasterIdLst>
    <p:notesMasterId r:id="rId10"/>
  </p:notesMasterIdLst>
  <p:handoutMasterIdLst>
    <p:handoutMasterId r:id="rId11"/>
  </p:handoutMasterIdLst>
  <p:sldIdLst>
    <p:sldId id="256" r:id="rId2"/>
    <p:sldId id="429" r:id="rId3"/>
    <p:sldId id="431" r:id="rId4"/>
    <p:sldId id="433" r:id="rId5"/>
    <p:sldId id="430" r:id="rId6"/>
    <p:sldId id="434" r:id="rId7"/>
    <p:sldId id="432" r:id="rId8"/>
    <p:sldId id="365" r:id="rId9"/>
  </p:sldIdLst>
  <p:sldSz cx="9144000" cy="6858000" type="screen4x3"/>
  <p:notesSz cx="6858000" cy="9698038"/>
  <p:defaultTextStyle>
    <a:defPPr>
      <a:defRPr lang="en-GB"/>
    </a:defPPr>
    <a:lvl1pPr algn="l" defTabSz="449263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defTabSz="449263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defTabSz="449263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defTabSz="449263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defTabSz="449263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b="1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b="1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b="1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b="1"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>
        <p15:guide id="1" orient="horz" pos="2813">
          <p15:clr>
            <a:srgbClr val="A4A3A4"/>
          </p15:clr>
        </p15:guide>
        <p15:guide id="2" pos="218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71DFD9"/>
    <a:srgbClr val="CCDAF9"/>
    <a:srgbClr val="13C9D5"/>
    <a:srgbClr val="C0F4FE"/>
    <a:srgbClr val="000000"/>
    <a:srgbClr val="BAE5F8"/>
    <a:srgbClr val="000099"/>
    <a:srgbClr val="000066"/>
    <a:srgbClr val="104030"/>
    <a:srgbClr val="238F6B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Средний стиль 2 -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0A15C55-8517-42AA-B614-E9B94910E393}" styleName="Средний стиль 2 - акцент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Средний стиль 2 -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F5AB1C69-6EDB-4FF4-983F-18BD219EF322}" styleName="Средний стиль 2 -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5872" autoAdjust="0"/>
    <p:restoredTop sz="94660"/>
  </p:normalViewPr>
  <p:slideViewPr>
    <p:cSldViewPr>
      <p:cViewPr varScale="1">
        <p:scale>
          <a:sx n="73" d="100"/>
          <a:sy n="73" d="100"/>
        </p:scale>
        <p:origin x="-1284" y="-102"/>
      </p:cViewPr>
      <p:guideLst>
        <p:guide orient="horz" pos="2160"/>
        <p:guide pos="2880"/>
      </p:guideLst>
    </p:cSldViewPr>
  </p:slideViewPr>
  <p:outlineViewPr>
    <p:cViewPr varScale="1">
      <p:scale>
        <a:sx n="170" d="200"/>
        <a:sy n="170" d="200"/>
      </p:scale>
      <p:origin x="-780" y="-84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59" d="100"/>
          <a:sy n="59" d="100"/>
        </p:scale>
        <p:origin x="-1752" y="-72"/>
      </p:cViewPr>
      <p:guideLst>
        <p:guide orient="horz" pos="2813"/>
        <p:guide pos="2180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0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85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buClr>
                <a:srgbClr val="000000"/>
              </a:buClr>
              <a:buSzPct val="100000"/>
              <a:buFont typeface="Arial" charset="0"/>
              <a:buNone/>
              <a:defRPr sz="1200" b="0">
                <a:solidFill>
                  <a:srgbClr val="000000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13209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85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buClr>
                <a:srgbClr val="000000"/>
              </a:buClr>
              <a:buSzPct val="100000"/>
              <a:buFont typeface="Arial" charset="0"/>
              <a:buNone/>
              <a:defRPr sz="1200" b="0">
                <a:solidFill>
                  <a:srgbClr val="000000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13210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210675"/>
            <a:ext cx="2971800" cy="485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buClr>
                <a:srgbClr val="000000"/>
              </a:buClr>
              <a:buSzPct val="100000"/>
              <a:buFont typeface="Arial" charset="0"/>
              <a:buNone/>
              <a:defRPr sz="1200" b="0">
                <a:solidFill>
                  <a:srgbClr val="000000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13210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9210675"/>
            <a:ext cx="2971800" cy="485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buClr>
                <a:srgbClr val="000000"/>
              </a:buClr>
              <a:buSzPct val="100000"/>
              <a:buFont typeface="Arial" charset="0"/>
              <a:buNone/>
              <a:defRPr sz="1200" b="0">
                <a:solidFill>
                  <a:srgbClr val="000000"/>
                </a:solidFill>
                <a:latin typeface="Arial" charset="0"/>
              </a:defRPr>
            </a:lvl1pPr>
          </a:lstStyle>
          <a:p>
            <a:pPr>
              <a:defRPr/>
            </a:pPr>
            <a:fld id="{7DCFBA46-C911-47F2-8513-D971C438C7A1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899281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9" name="AutoShape 1"/>
          <p:cNvSpPr>
            <a:spLocks noChangeArrowheads="1"/>
          </p:cNvSpPr>
          <p:nvPr/>
        </p:nvSpPr>
        <p:spPr bwMode="auto">
          <a:xfrm>
            <a:off x="0" y="0"/>
            <a:ext cx="6858000" cy="9698038"/>
          </a:xfrm>
          <a:prstGeom prst="roundRect">
            <a:avLst>
              <a:gd name="adj" fmla="val 23"/>
            </a:avLst>
          </a:prstGeom>
          <a:solidFill>
            <a:srgbClr val="FFFFFF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ru-RU" dirty="0"/>
          </a:p>
        </p:txBody>
      </p:sp>
      <p:sp>
        <p:nvSpPr>
          <p:cNvPr id="2050" name="Rectangle 2"/>
          <p:cNvSpPr>
            <a:spLocks noGrp="1" noChangeArrowheads="1"/>
          </p:cNvSpPr>
          <p:nvPr>
            <p:ph type="hdr"/>
          </p:nvPr>
        </p:nvSpPr>
        <p:spPr bwMode="auto">
          <a:xfrm>
            <a:off x="0" y="0"/>
            <a:ext cx="2971800" cy="48418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>
            <a:lvl1pPr>
              <a:buClr>
                <a:srgbClr val="000000"/>
              </a:buClr>
              <a:buSzPct val="100000"/>
              <a:buFont typeface="Arial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 b="0">
                <a:solidFill>
                  <a:srgbClr val="000000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dt"/>
          </p:nvPr>
        </p:nvSpPr>
        <p:spPr bwMode="auto">
          <a:xfrm>
            <a:off x="3884613" y="0"/>
            <a:ext cx="2971800" cy="48418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>
            <a:lvl1pPr algn="r">
              <a:buClr>
                <a:srgbClr val="000000"/>
              </a:buClr>
              <a:buSzPct val="100000"/>
              <a:buFont typeface="Arial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 b="0">
                <a:solidFill>
                  <a:srgbClr val="000000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44037" name="Rectangle 4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008063" y="727075"/>
            <a:ext cx="4846637" cy="3635375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053" name="Rectangle 5"/>
          <p:cNvSpPr>
            <a:spLocks noGrp="1" noChangeArrowheads="1"/>
          </p:cNvSpPr>
          <p:nvPr>
            <p:ph type="body"/>
          </p:nvPr>
        </p:nvSpPr>
        <p:spPr bwMode="auto">
          <a:xfrm>
            <a:off x="685800" y="4605338"/>
            <a:ext cx="5486400" cy="4364037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/>
          <a:p>
            <a:pPr lvl="0"/>
            <a:endParaRPr lang="ru-RU" noProof="0" smtClean="0"/>
          </a:p>
        </p:txBody>
      </p:sp>
      <p:sp>
        <p:nvSpPr>
          <p:cNvPr id="2054" name="Rectangle 6"/>
          <p:cNvSpPr>
            <a:spLocks noGrp="1" noChangeArrowheads="1"/>
          </p:cNvSpPr>
          <p:nvPr>
            <p:ph type="ftr"/>
          </p:nvPr>
        </p:nvSpPr>
        <p:spPr bwMode="auto">
          <a:xfrm>
            <a:off x="0" y="9210675"/>
            <a:ext cx="2971800" cy="48418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0000" tIns="46800" rIns="90000" bIns="46800" numCol="1" anchor="b" anchorCtr="0" compatLnSpc="1">
            <a:prstTxWarp prst="textNoShape">
              <a:avLst/>
            </a:prstTxWarp>
          </a:bodyPr>
          <a:lstStyle>
            <a:lvl1pPr>
              <a:buClr>
                <a:srgbClr val="000000"/>
              </a:buClr>
              <a:buSzPct val="100000"/>
              <a:buFont typeface="Arial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 b="0">
                <a:solidFill>
                  <a:srgbClr val="000000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2055" name="Rectangle 7"/>
          <p:cNvSpPr>
            <a:spLocks noGrp="1" noChangeArrowheads="1"/>
          </p:cNvSpPr>
          <p:nvPr>
            <p:ph type="sldNum"/>
          </p:nvPr>
        </p:nvSpPr>
        <p:spPr bwMode="auto">
          <a:xfrm>
            <a:off x="3884613" y="9210675"/>
            <a:ext cx="2971800" cy="48418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0000" tIns="46800" rIns="90000" bIns="46800" numCol="1" anchor="b" anchorCtr="0" compatLnSpc="1">
            <a:prstTxWarp prst="textNoShape">
              <a:avLst/>
            </a:prstTxWarp>
          </a:bodyPr>
          <a:lstStyle>
            <a:lvl1pPr algn="r">
              <a:buClr>
                <a:srgbClr val="000000"/>
              </a:buClr>
              <a:buSzPct val="100000"/>
              <a:buFont typeface="Arial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 b="0">
                <a:solidFill>
                  <a:srgbClr val="000000"/>
                </a:solidFill>
                <a:latin typeface="Arial" charset="0"/>
              </a:defRPr>
            </a:lvl1pPr>
          </a:lstStyle>
          <a:p>
            <a:pPr>
              <a:defRPr/>
            </a:pPr>
            <a:fld id="{A66F4B34-BEDF-4962-BF96-0FF3E8D24FF0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87056394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8" charset="0"/>
      <a:defRPr sz="1200" kern="1200">
        <a:solidFill>
          <a:srgbClr val="000000"/>
        </a:solidFill>
        <a:latin typeface="Times New Roman" pitchFamily="18" charset="0"/>
        <a:ea typeface="+mn-ea"/>
        <a:cs typeface="+mn-cs"/>
      </a:defRPr>
    </a:lvl1pPr>
    <a:lvl2pPr marL="742950" indent="-28575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8" charset="0"/>
      <a:defRPr sz="1200" kern="1200">
        <a:solidFill>
          <a:srgbClr val="000000"/>
        </a:solidFill>
        <a:latin typeface="Times New Roman" pitchFamily="18" charset="0"/>
        <a:ea typeface="+mn-ea"/>
        <a:cs typeface="+mn-cs"/>
      </a:defRPr>
    </a:lvl2pPr>
    <a:lvl3pPr marL="11430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8" charset="0"/>
      <a:defRPr sz="1200" kern="1200">
        <a:solidFill>
          <a:srgbClr val="000000"/>
        </a:solidFill>
        <a:latin typeface="Times New Roman" pitchFamily="18" charset="0"/>
        <a:ea typeface="+mn-ea"/>
        <a:cs typeface="+mn-cs"/>
      </a:defRPr>
    </a:lvl3pPr>
    <a:lvl4pPr marL="16002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8" charset="0"/>
      <a:defRPr sz="1200" kern="1200">
        <a:solidFill>
          <a:srgbClr val="000000"/>
        </a:solidFill>
        <a:latin typeface="Times New Roman" pitchFamily="18" charset="0"/>
        <a:ea typeface="+mn-ea"/>
        <a:cs typeface="+mn-cs"/>
      </a:defRPr>
    </a:lvl4pPr>
    <a:lvl5pPr marL="20574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8" charset="0"/>
      <a:defRPr sz="1200" kern="1200">
        <a:solidFill>
          <a:srgbClr val="000000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44D96232-C428-4EBC-986D-174892CD2D58}" type="slidenum">
              <a:rPr lang="ru-RU" smtClean="0"/>
              <a:pPr/>
              <a:t>1</a:t>
            </a:fld>
            <a:endParaRPr lang="ru-RU" smtClean="0"/>
          </a:p>
        </p:txBody>
      </p:sp>
      <p:sp>
        <p:nvSpPr>
          <p:cNvPr id="45059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006475" y="727075"/>
            <a:ext cx="4849813" cy="3636963"/>
          </a:xfrm>
          <a:ln/>
        </p:spPr>
      </p:sp>
      <p:sp>
        <p:nvSpPr>
          <p:cNvPr id="45060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5800" y="4605338"/>
            <a:ext cx="5487988" cy="4365625"/>
          </a:xfrm>
          <a:noFill/>
          <a:ln/>
        </p:spPr>
        <p:txBody>
          <a:bodyPr wrap="none" anchor="ctr"/>
          <a:lstStyle/>
          <a:p>
            <a:pPr eaLnBrk="1" hangingPunct="1"/>
            <a:endParaRPr lang="ru-RU" smtClean="0"/>
          </a:p>
        </p:txBody>
      </p:sp>
    </p:spTree>
    <p:extLst>
      <p:ext uri="{BB962C8B-B14F-4D97-AF65-F5344CB8AC3E}">
        <p14:creationId xmlns:p14="http://schemas.microsoft.com/office/powerpoint/2010/main" xmlns="" val="288768763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2628" y="770467"/>
            <a:ext cx="8086725" cy="3352800"/>
          </a:xfrm>
        </p:spPr>
        <p:txBody>
          <a:bodyPr anchor="b">
            <a:noAutofit/>
          </a:bodyPr>
          <a:lstStyle>
            <a:lvl1pPr algn="l">
              <a:lnSpc>
                <a:spcPct val="80000"/>
              </a:lnSpc>
              <a:defRPr sz="8000" spc="-120" baseline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00634" y="4198409"/>
            <a:ext cx="6921151" cy="1645920"/>
          </a:xfrm>
        </p:spPr>
        <p:txBody>
          <a:bodyPr>
            <a:normAutofit/>
          </a:bodyPr>
          <a:lstStyle>
            <a:lvl1pPr marL="0" indent="0" algn="l">
              <a:buNone/>
              <a:defRPr sz="280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8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75000"/>
                  </a:srgbClr>
                </a:solidFill>
              </a:defRPr>
            </a:lvl1pPr>
          </a:lstStyle>
          <a:p>
            <a:pPr>
              <a:defRPr/>
            </a:pPr>
            <a:endParaRPr lang="ru-RU" alt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75000"/>
                  </a:srgbClr>
                </a:solidFill>
              </a:defRPr>
            </a:lvl1pPr>
          </a:lstStyle>
          <a:p>
            <a:pPr>
              <a:defRPr/>
            </a:pPr>
            <a:endParaRPr lang="ru-RU" alt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20000"/>
                  </a:srgbClr>
                </a:solidFill>
              </a:defRPr>
            </a:lvl1pPr>
          </a:lstStyle>
          <a:p>
            <a:pPr>
              <a:defRPr/>
            </a:pPr>
            <a:fld id="{42CF9B49-C154-4904-9D50-F228656FC6FC}" type="slidenum">
              <a:rPr lang="ru-RU" altLang="en-US" smtClean="0"/>
              <a:pPr>
                <a:defRPr/>
              </a:pPr>
              <a:t>‹#›</a:t>
            </a:fld>
            <a:endParaRPr lang="ru-RU" altLang="en-US" dirty="0"/>
          </a:p>
        </p:txBody>
      </p:sp>
    </p:spTree>
    <p:extLst>
      <p:ext uri="{BB962C8B-B14F-4D97-AF65-F5344CB8AC3E}">
        <p14:creationId xmlns:p14="http://schemas.microsoft.com/office/powerpoint/2010/main" xmlns="" val="3256034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 alt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alt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E356573-BBCD-497F-9507-F5C1EB862C1D}" type="slidenum">
              <a:rPr lang="ru-RU" altLang="en-US" smtClean="0"/>
              <a:pPr>
                <a:defRPr/>
              </a:pPr>
              <a:t>‹#›</a:t>
            </a:fld>
            <a:endParaRPr lang="ru-RU" altLang="en-US" dirty="0"/>
          </a:p>
        </p:txBody>
      </p:sp>
    </p:spTree>
    <p:extLst>
      <p:ext uri="{BB962C8B-B14F-4D97-AF65-F5344CB8AC3E}">
        <p14:creationId xmlns:p14="http://schemas.microsoft.com/office/powerpoint/2010/main" xmlns="" val="23225876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2628" y="767419"/>
            <a:ext cx="8085582" cy="3355848"/>
          </a:xfrm>
        </p:spPr>
        <p:txBody>
          <a:bodyPr anchor="b">
            <a:normAutofit/>
          </a:bodyPr>
          <a:lstStyle>
            <a:lvl1pPr>
              <a:lnSpc>
                <a:spcPct val="80000"/>
              </a:lnSpc>
              <a:defRPr sz="8000" b="0" baseline="0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0634" y="4187275"/>
            <a:ext cx="6919722" cy="1645920"/>
          </a:xfrm>
        </p:spPr>
        <p:txBody>
          <a:bodyPr anchor="t">
            <a:normAutofit/>
          </a:bodyPr>
          <a:lstStyle>
            <a:lvl1pPr marL="0" indent="0">
              <a:buNone/>
              <a:defRPr sz="280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 alt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alt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C3979CD-84E7-4EC5-92C8-864263FC6AA6}" type="slidenum">
              <a:rPr lang="ru-RU" altLang="en-US" smtClean="0"/>
              <a:pPr>
                <a:defRPr/>
              </a:pPr>
              <a:t>‹#›</a:t>
            </a:fld>
            <a:endParaRPr lang="ru-RU" altLang="en-US" dirty="0"/>
          </a:p>
        </p:txBody>
      </p:sp>
    </p:spTree>
    <p:extLst>
      <p:ext uri="{BB962C8B-B14F-4D97-AF65-F5344CB8AC3E}">
        <p14:creationId xmlns:p14="http://schemas.microsoft.com/office/powerpoint/2010/main" xmlns="" val="8140768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07492" y="1993392"/>
            <a:ext cx="3806190" cy="3767328"/>
          </a:xfrm>
        </p:spPr>
        <p:txBody>
          <a:bodyPr/>
          <a:lstStyle>
            <a:lvl1pPr>
              <a:defRPr sz="2200"/>
            </a:lvl1pPr>
            <a:lvl2pPr>
              <a:defRPr sz="1900"/>
            </a:lvl2pPr>
            <a:lvl3pPr>
              <a:defRPr sz="1700"/>
            </a:lvl3pPr>
            <a:lvl4pPr>
              <a:defRPr sz="15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57738" y="1993392"/>
            <a:ext cx="3806190" cy="3767328"/>
          </a:xfrm>
        </p:spPr>
        <p:txBody>
          <a:bodyPr/>
          <a:lstStyle>
            <a:lvl1pPr>
              <a:defRPr sz="2200"/>
            </a:lvl1pPr>
            <a:lvl2pPr>
              <a:defRPr sz="1900"/>
            </a:lvl2pPr>
            <a:lvl3pPr>
              <a:defRPr sz="1700"/>
            </a:lvl3pPr>
            <a:lvl4pPr>
              <a:defRPr sz="15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 alt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alt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6A5F3F6-4F57-4642-A5D0-C4FB28C793BF}" type="slidenum">
              <a:rPr lang="ru-RU" altLang="en-US" smtClean="0"/>
              <a:pPr>
                <a:defRPr/>
              </a:pPr>
              <a:t>‹#›</a:t>
            </a:fld>
            <a:endParaRPr lang="ru-RU" altLang="en-US" dirty="0"/>
          </a:p>
        </p:txBody>
      </p:sp>
    </p:spTree>
    <p:extLst>
      <p:ext uri="{BB962C8B-B14F-4D97-AF65-F5344CB8AC3E}">
        <p14:creationId xmlns:p14="http://schemas.microsoft.com/office/powerpoint/2010/main" xmlns="" val="14298704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7492" y="2032000"/>
            <a:ext cx="3806190" cy="723400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2000" b="0" cap="all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7492" y="2736150"/>
            <a:ext cx="3806190" cy="3200400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66310" y="2029968"/>
            <a:ext cx="3806190" cy="722376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2000" b="0" cap="all" baseline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66310" y="2734056"/>
            <a:ext cx="3806190" cy="3200400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 alt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alt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02B6D19-2141-47FB-9CE4-91456DA33CA4}" type="slidenum">
              <a:rPr lang="ru-RU" altLang="en-US" smtClean="0"/>
              <a:pPr>
                <a:defRPr/>
              </a:pPr>
              <a:t>‹#›</a:t>
            </a:fld>
            <a:endParaRPr lang="ru-RU" altLang="en-US" dirty="0"/>
          </a:p>
        </p:txBody>
      </p:sp>
    </p:spTree>
    <p:extLst>
      <p:ext uri="{BB962C8B-B14F-4D97-AF65-F5344CB8AC3E}">
        <p14:creationId xmlns:p14="http://schemas.microsoft.com/office/powerpoint/2010/main" xmlns="" val="23807593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 alt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alt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7290C32-DAAE-47AB-AB0F-7BFE44091A84}" type="slidenum">
              <a:rPr lang="ru-RU" altLang="en-US" smtClean="0"/>
              <a:pPr>
                <a:defRPr/>
              </a:pPr>
              <a:t>‹#›</a:t>
            </a:fld>
            <a:endParaRPr lang="ru-RU" altLang="en-US" dirty="0"/>
          </a:p>
        </p:txBody>
      </p:sp>
    </p:spTree>
    <p:extLst>
      <p:ext uri="{BB962C8B-B14F-4D97-AF65-F5344CB8AC3E}">
        <p14:creationId xmlns:p14="http://schemas.microsoft.com/office/powerpoint/2010/main" xmlns="" val="42686531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 alt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alt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573EA43-D4B3-4D26-95BF-47F065254AA7}" type="slidenum">
              <a:rPr lang="ru-RU" altLang="en-US" smtClean="0"/>
              <a:pPr>
                <a:defRPr/>
              </a:pPr>
              <a:t>‹#›</a:t>
            </a:fld>
            <a:endParaRPr lang="ru-RU" altLang="en-US" dirty="0"/>
          </a:p>
        </p:txBody>
      </p:sp>
    </p:spTree>
    <p:extLst>
      <p:ext uri="{BB962C8B-B14F-4D97-AF65-F5344CB8AC3E}">
        <p14:creationId xmlns:p14="http://schemas.microsoft.com/office/powerpoint/2010/main" xmlns="" val="42100987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715000" y="0"/>
            <a:ext cx="3429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6196053" y="542282"/>
            <a:ext cx="2537460" cy="1920240"/>
          </a:xfrm>
        </p:spPr>
        <p:txBody>
          <a:bodyPr anchor="b">
            <a:noAutofit/>
          </a:bodyPr>
          <a:lstStyle>
            <a:lvl1pPr>
              <a:lnSpc>
                <a:spcPct val="85000"/>
              </a:lnSpc>
              <a:defRPr sz="360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1500" y="762000"/>
            <a:ext cx="4572000" cy="4572000"/>
          </a:xfrm>
        </p:spPr>
        <p:txBody>
          <a:bodyPr/>
          <a:lstStyle>
            <a:lvl1pPr>
              <a:defRPr sz="2200"/>
            </a:lvl1pPr>
            <a:lvl2pPr>
              <a:defRPr sz="1900"/>
            </a:lvl2pPr>
            <a:lvl3pPr>
              <a:defRPr sz="1700"/>
            </a:lvl3pPr>
            <a:lvl4pPr>
              <a:defRPr sz="15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06987" y="2511813"/>
            <a:ext cx="2548890" cy="3126987"/>
          </a:xfr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500">
                <a:solidFill>
                  <a:srgbClr val="404040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 alt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alt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20000"/>
                  </a:srgbClr>
                </a:solidFill>
              </a:defRPr>
            </a:lvl1pPr>
          </a:lstStyle>
          <a:p>
            <a:pPr>
              <a:defRPr/>
            </a:pPr>
            <a:fld id="{85020095-1546-4E77-B487-CACF4BCF76F1}" type="slidenum">
              <a:rPr lang="ru-RU" altLang="en-US" smtClean="0"/>
              <a:pPr>
                <a:defRPr/>
              </a:pPr>
              <a:t>‹#›</a:t>
            </a:fld>
            <a:endParaRPr lang="ru-RU" altLang="en-US" dirty="0"/>
          </a:p>
        </p:txBody>
      </p:sp>
    </p:spTree>
    <p:extLst>
      <p:ext uri="{BB962C8B-B14F-4D97-AF65-F5344CB8AC3E}">
        <p14:creationId xmlns:p14="http://schemas.microsoft.com/office/powerpoint/2010/main" xmlns="" val="25448094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6918" y="5418668"/>
            <a:ext cx="8085582" cy="613283"/>
          </a:xfrm>
        </p:spPr>
        <p:txBody>
          <a:bodyPr anchor="b">
            <a:normAutofit/>
          </a:bodyPr>
          <a:lstStyle>
            <a:lvl1pPr>
              <a:lnSpc>
                <a:spcPct val="85000"/>
              </a:lnSpc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0"/>
            <a:ext cx="9144000" cy="5330952"/>
          </a:xfrm>
          <a:blipFill>
            <a:blip r:embed="rId2"/>
            <a:stretch>
              <a:fillRect/>
            </a:stretch>
          </a:blipFill>
        </p:spPr>
        <p:txBody>
          <a:bodyPr anchor="t"/>
          <a:lstStyle>
            <a:lvl1pPr marL="0" indent="0" algn="ctr">
              <a:spcBef>
                <a:spcPts val="800"/>
              </a:spcBef>
              <a:buNone/>
              <a:defRPr sz="3200">
                <a:solidFill>
                  <a:srgbClr val="4D4D4D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dirty="0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7492" y="5909735"/>
            <a:ext cx="6922008" cy="533400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spcBef>
                <a:spcPts val="1200"/>
              </a:spcBef>
              <a:buNone/>
              <a:defRPr sz="1400">
                <a:solidFill>
                  <a:srgbClr val="262626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75000"/>
                  </a:srgbClr>
                </a:solidFill>
              </a:defRPr>
            </a:lvl1pPr>
          </a:lstStyle>
          <a:p>
            <a:pPr>
              <a:defRPr/>
            </a:pPr>
            <a:endParaRPr lang="ru-RU" alt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75000"/>
                  </a:srgbClr>
                </a:solidFill>
              </a:defRPr>
            </a:lvl1pPr>
          </a:lstStyle>
          <a:p>
            <a:pPr>
              <a:defRPr/>
            </a:pPr>
            <a:endParaRPr lang="ru-RU" alt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20000"/>
                  </a:srgbClr>
                </a:solidFill>
              </a:defRPr>
            </a:lvl1pPr>
          </a:lstStyle>
          <a:p>
            <a:pPr>
              <a:defRPr/>
            </a:pPr>
            <a:fld id="{C61EA39D-A9BC-4EE4-AB94-0C16F7804997}" type="slidenum">
              <a:rPr lang="ru-RU" altLang="en-US" smtClean="0"/>
              <a:pPr>
                <a:defRPr/>
              </a:pPr>
              <a:t>‹#›</a:t>
            </a:fld>
            <a:endParaRPr lang="ru-RU" altLang="en-US" dirty="0"/>
          </a:p>
        </p:txBody>
      </p:sp>
    </p:spTree>
    <p:extLst>
      <p:ext uri="{BB962C8B-B14F-4D97-AF65-F5344CB8AC3E}">
        <p14:creationId xmlns:p14="http://schemas.microsoft.com/office/powerpoint/2010/main" xmlns="" val="46846152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 alt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alt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370D48B-A1C0-4E7E-B141-8D1CFF1F34A6}" type="slidenum">
              <a:rPr lang="ru-RU" altLang="en-US" smtClean="0"/>
              <a:pPr>
                <a:defRPr/>
              </a:pPr>
              <a:t>‹#›</a:t>
            </a:fld>
            <a:endParaRPr lang="ru-RU" altLang="en-US" dirty="0"/>
          </a:p>
        </p:txBody>
      </p:sp>
    </p:spTree>
    <p:extLst>
      <p:ext uri="{BB962C8B-B14F-4D97-AF65-F5344CB8AC3E}">
        <p14:creationId xmlns:p14="http://schemas.microsoft.com/office/powerpoint/2010/main" xmlns="" val="1402583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7963" y="695325"/>
            <a:ext cx="1971675" cy="48006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78644" y="714376"/>
            <a:ext cx="5800725" cy="540067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 alt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alt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E51490B-A7E3-472C-943C-05423D3E51B3}" type="slidenum">
              <a:rPr lang="ru-RU" altLang="en-US" smtClean="0"/>
              <a:pPr>
                <a:defRPr/>
              </a:pPr>
              <a:t>‹#›</a:t>
            </a:fld>
            <a:endParaRPr lang="ru-RU" altLang="en-US" dirty="0"/>
          </a:p>
        </p:txBody>
      </p:sp>
    </p:spTree>
    <p:extLst>
      <p:ext uri="{BB962C8B-B14F-4D97-AF65-F5344CB8AC3E}">
        <p14:creationId xmlns:p14="http://schemas.microsoft.com/office/powerpoint/2010/main" xmlns="" val="16675062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92919" y="499533"/>
            <a:ext cx="8079581" cy="165819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7206" y="1993393"/>
            <a:ext cx="8065294" cy="376618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4350" y="6412447"/>
            <a:ext cx="30861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50">
                <a:solidFill>
                  <a:schemeClr val="tx1">
                    <a:alpha val="75000"/>
                  </a:schemeClr>
                </a:solidFill>
              </a:defRPr>
            </a:lvl1pPr>
          </a:lstStyle>
          <a:p>
            <a:pPr>
              <a:defRPr/>
            </a:pPr>
            <a:endParaRPr lang="ru-RU" alt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14350" y="6554697"/>
            <a:ext cx="37719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50" cap="all" baseline="0">
                <a:solidFill>
                  <a:schemeClr val="tx1">
                    <a:alpha val="75000"/>
                  </a:schemeClr>
                </a:solidFill>
              </a:defRPr>
            </a:lvl1pPr>
          </a:lstStyle>
          <a:p>
            <a:pPr>
              <a:defRPr/>
            </a:pPr>
            <a:endParaRPr lang="ru-RU" alt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41193" y="5829748"/>
            <a:ext cx="2194560" cy="1397039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9000" b="0">
                <a:ln>
                  <a:noFill/>
                </a:ln>
                <a:solidFill>
                  <a:schemeClr val="accent1">
                    <a:alpha val="20000"/>
                  </a:schemeClr>
                </a:solidFill>
                <a:latin typeface="+mj-lt"/>
              </a:defRPr>
            </a:lvl1pPr>
          </a:lstStyle>
          <a:p>
            <a:pPr>
              <a:defRPr/>
            </a:pPr>
            <a:fld id="{75AF02C1-78C4-428A-9FBA-14C2D68CC20F}" type="slidenum">
              <a:rPr lang="ru-RU" altLang="en-US" smtClean="0"/>
              <a:pPr>
                <a:defRPr/>
              </a:pPr>
              <a:t>‹#›</a:t>
            </a:fld>
            <a:endParaRPr lang="ru-RU" altLang="en-US" dirty="0"/>
          </a:p>
        </p:txBody>
      </p:sp>
    </p:spTree>
    <p:extLst>
      <p:ext uri="{BB962C8B-B14F-4D97-AF65-F5344CB8AC3E}">
        <p14:creationId xmlns:p14="http://schemas.microsoft.com/office/powerpoint/2010/main" xmlns="" val="12474323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58" r:id="rId1"/>
    <p:sldLayoutId id="2147484259" r:id="rId2"/>
    <p:sldLayoutId id="2147484260" r:id="rId3"/>
    <p:sldLayoutId id="2147484261" r:id="rId4"/>
    <p:sldLayoutId id="2147484262" r:id="rId5"/>
    <p:sldLayoutId id="2147484263" r:id="rId6"/>
    <p:sldLayoutId id="2147484264" r:id="rId7"/>
    <p:sldLayoutId id="2147484265" r:id="rId8"/>
    <p:sldLayoutId id="2147484266" r:id="rId9"/>
    <p:sldLayoutId id="2147484267" r:id="rId10"/>
    <p:sldLayoutId id="2147484268" r:id="rId11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800" kern="1200" spc="-120" baseline="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85000"/>
        </a:lnSpc>
        <a:spcBef>
          <a:spcPts val="1300"/>
        </a:spcBef>
        <a:buFont typeface="Arial" pitchFamily="34" charset="0"/>
        <a:buChar char=" "/>
        <a:defRPr sz="2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274320" indent="-3429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2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548640" indent="-54864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2000" i="1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822960" indent="-82296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097280" indent="-109728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1200000" indent="-2286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6pPr>
      <a:lvl7pPr marL="1400000" indent="-2286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7pPr>
      <a:lvl8pPr marL="1600000" indent="-2286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8pPr>
      <a:lvl9pPr marL="1800000" indent="-2286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3" descr="C:\Users\www\Desktop\для презентации\1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0007" y="-16366"/>
            <a:ext cx="9144000" cy="6858000"/>
          </a:xfrm>
          <a:prstGeom prst="rect">
            <a:avLst/>
          </a:prstGeom>
          <a:solidFill>
            <a:srgbClr val="CCDAF9"/>
          </a:solidFill>
          <a:extLst/>
        </p:spPr>
      </p:pic>
      <p:sp>
        <p:nvSpPr>
          <p:cNvPr id="3074" name="Rectangle 2"/>
          <p:cNvSpPr>
            <a:spLocks noChangeArrowheads="1"/>
          </p:cNvSpPr>
          <p:nvPr/>
        </p:nvSpPr>
        <p:spPr bwMode="auto">
          <a:xfrm>
            <a:off x="1" y="2377919"/>
            <a:ext cx="9144000" cy="120251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square" lIns="90000" tIns="46800" rIns="90000" bIns="46800" anchor="ctr">
            <a:spAutoFit/>
          </a:bodyPr>
          <a:lstStyle/>
          <a:p>
            <a:pPr algn="ctr">
              <a:buClr>
                <a:srgbClr val="E25B00"/>
              </a:buClr>
              <a:buSzPct val="10000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ru-RU" sz="3600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План развития </a:t>
            </a:r>
            <a:r>
              <a:rPr lang="ru-RU" sz="3600" dirty="0" err="1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Орхусского</a:t>
            </a:r>
            <a:r>
              <a:rPr lang="ru-RU" sz="3600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 движения в Казахстане на 2018-2020 годы</a:t>
            </a:r>
            <a:endParaRPr lang="ru-RU" sz="3600" dirty="0">
              <a:ln w="13462">
                <a:solidFill>
                  <a:schemeClr val="bg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3851921" y="4791635"/>
            <a:ext cx="5292080" cy="925511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square" lIns="90000" tIns="46800" rIns="90000" bIns="46800" anchor="ctr">
            <a:spAutoFit/>
          </a:bodyPr>
          <a:lstStyle/>
          <a:p>
            <a:pPr algn="r">
              <a:buClr>
                <a:srgbClr val="E25B00"/>
              </a:buClr>
              <a:buSzPct val="10000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ru-RU" dirty="0" smtClean="0"/>
              <a:t>Докладчик: </a:t>
            </a:r>
            <a:r>
              <a:rPr lang="ru-RU" dirty="0" err="1" smtClean="0"/>
              <a:t>Мурзабекова</a:t>
            </a:r>
            <a:r>
              <a:rPr lang="ru-RU" dirty="0" smtClean="0"/>
              <a:t> Жулдыз</a:t>
            </a:r>
          </a:p>
          <a:p>
            <a:pPr algn="r">
              <a:buClr>
                <a:srgbClr val="E25B00"/>
              </a:buClr>
              <a:buSzPct val="10000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ru-RU" dirty="0" smtClean="0"/>
              <a:t>Департамент экологического мониторинга и </a:t>
            </a:r>
            <a:r>
              <a:rPr lang="ru-RU" dirty="0" smtClean="0"/>
              <a:t>информации</a:t>
            </a:r>
            <a:r>
              <a:rPr lang="en-US" dirty="0" smtClean="0"/>
              <a:t> </a:t>
            </a:r>
            <a:r>
              <a:rPr lang="ru-RU" dirty="0" smtClean="0"/>
              <a:t> МЭ РК </a:t>
            </a:r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1" y="6300028"/>
            <a:ext cx="9144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914400" fontAlgn="auto">
              <a:spcBef>
                <a:spcPts val="0"/>
              </a:spcBef>
              <a:spcAft>
                <a:spcPts val="0"/>
              </a:spcAft>
            </a:pPr>
            <a:r>
              <a:rPr lang="ru-RU" altLang="ru-RU" dirty="0" smtClean="0">
                <a:ln w="9525">
                  <a:solidFill>
                    <a:schemeClr val="bg1">
                      <a:lumMod val="65000"/>
                    </a:schemeClr>
                  </a:solidFill>
                  <a:prstDash val="solid"/>
                </a:ln>
                <a:solidFill>
                  <a:srgbClr val="000000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Астана,  2018</a:t>
            </a:r>
            <a:endParaRPr lang="ru-RU" altLang="ru-RU" dirty="0">
              <a:ln w="9525">
                <a:solidFill>
                  <a:schemeClr val="bg1">
                    <a:lumMod val="65000"/>
                  </a:schemeClr>
                </a:solidFill>
                <a:prstDash val="solid"/>
              </a:ln>
              <a:solidFill>
                <a:srgbClr val="000000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 bwMode="auto">
          <a:xfrm>
            <a:off x="0" y="44624"/>
            <a:ext cx="9144000" cy="799291"/>
          </a:xfrm>
          <a:prstGeom prst="rect">
            <a:avLst/>
          </a:prstGeom>
          <a:solidFill>
            <a:srgbClr val="BAE5F8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>
          <a:xfrm>
            <a:off x="36512" y="113643"/>
            <a:ext cx="9107488" cy="579053"/>
          </a:xfrm>
        </p:spPr>
        <p:txBody>
          <a:bodyPr>
            <a:normAutofit/>
          </a:bodyPr>
          <a:lstStyle/>
          <a:p>
            <a:pPr algn="ctr" eaLnBrk="1" hangingPunct="1"/>
            <a:r>
              <a:rPr lang="ru-RU" altLang="ru-RU" sz="3200" b="1" spc="0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План развития </a:t>
            </a:r>
            <a:r>
              <a:rPr lang="ru-RU" altLang="ru-RU" sz="3200" b="1" spc="0" dirty="0" err="1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Орхусского</a:t>
            </a:r>
            <a:r>
              <a:rPr lang="ru-RU" altLang="ru-RU" sz="3200" b="1" spc="0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движения </a:t>
            </a:r>
          </a:p>
        </p:txBody>
      </p:sp>
      <p:sp>
        <p:nvSpPr>
          <p:cNvPr id="7" name="Овал 6"/>
          <p:cNvSpPr/>
          <p:nvPr/>
        </p:nvSpPr>
        <p:spPr>
          <a:xfrm>
            <a:off x="8460830" y="6165304"/>
            <a:ext cx="575267" cy="599963"/>
          </a:xfrm>
          <a:prstGeom prst="ellipse">
            <a:avLst/>
          </a:prstGeom>
          <a:solidFill>
            <a:srgbClr val="BAE5F8"/>
          </a:solidFill>
          <a:ln>
            <a:solidFill>
              <a:srgbClr val="00000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>
                <a:effectLst/>
                <a:latin typeface="Times New Roman"/>
                <a:ea typeface="Calibri"/>
              </a:rPr>
              <a:t>2</a:t>
            </a:r>
            <a:endParaRPr lang="ru-RU" dirty="0"/>
          </a:p>
        </p:txBody>
      </p:sp>
      <p:sp>
        <p:nvSpPr>
          <p:cNvPr id="6" name="Объект 5"/>
          <p:cNvSpPr>
            <a:spLocks noGrp="1"/>
          </p:cNvSpPr>
          <p:nvPr>
            <p:ph idx="1"/>
          </p:nvPr>
        </p:nvSpPr>
        <p:spPr>
          <a:xfrm>
            <a:off x="5004048" y="5157192"/>
            <a:ext cx="3568452" cy="602386"/>
          </a:xfrm>
        </p:spPr>
        <p:txBody>
          <a:bodyPr/>
          <a:lstStyle/>
          <a:p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516910" y="1196752"/>
            <a:ext cx="7943920" cy="51635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lnSpc>
                <a:spcPct val="107000"/>
              </a:lnSpc>
              <a:spcAft>
                <a:spcPts val="0"/>
              </a:spcAft>
            </a:pPr>
            <a:r>
              <a:rPr lang="ru-RU" sz="2800" dirty="0">
                <a:latin typeface="Times New Roman"/>
                <a:ea typeface="Calibri"/>
                <a:cs typeface="Times New Roman"/>
              </a:rPr>
              <a:t>В сентябре 2018 года Вице-министром энергетики </a:t>
            </a:r>
            <a:r>
              <a:rPr lang="ru-RU" sz="2800" dirty="0" smtClean="0">
                <a:latin typeface="Times New Roman"/>
                <a:ea typeface="Calibri"/>
                <a:cs typeface="Times New Roman"/>
              </a:rPr>
              <a:t>утвержден </a:t>
            </a:r>
            <a:r>
              <a:rPr lang="ru-RU" sz="2800" dirty="0">
                <a:latin typeface="Times New Roman"/>
                <a:ea typeface="Calibri"/>
                <a:cs typeface="Times New Roman"/>
              </a:rPr>
              <a:t>План </a:t>
            </a:r>
            <a:r>
              <a:rPr lang="ru-RU" sz="2800" dirty="0" smtClean="0">
                <a:latin typeface="Times New Roman"/>
                <a:ea typeface="Calibri"/>
                <a:cs typeface="Times New Roman"/>
              </a:rPr>
              <a:t>развития </a:t>
            </a:r>
            <a:r>
              <a:rPr lang="ru-RU" sz="2800" dirty="0" err="1">
                <a:latin typeface="Times New Roman"/>
                <a:ea typeface="Calibri"/>
                <a:cs typeface="Times New Roman"/>
              </a:rPr>
              <a:t>Орхусского</a:t>
            </a:r>
            <a:r>
              <a:rPr lang="ru-RU" sz="2800" dirty="0">
                <a:latin typeface="Times New Roman"/>
                <a:ea typeface="Calibri"/>
                <a:cs typeface="Times New Roman"/>
              </a:rPr>
              <a:t> движения в Казахстане на 2018 – 2020 годы.</a:t>
            </a:r>
            <a:endParaRPr lang="ru-RU" sz="2400" dirty="0">
              <a:latin typeface="Calibri"/>
              <a:ea typeface="Calibri"/>
              <a:cs typeface="Times New Roman"/>
            </a:endParaRPr>
          </a:p>
          <a:p>
            <a:pPr indent="450215" algn="just">
              <a:lnSpc>
                <a:spcPct val="107000"/>
              </a:lnSpc>
              <a:spcAft>
                <a:spcPts val="0"/>
              </a:spcAft>
            </a:pPr>
            <a:r>
              <a:rPr lang="ru-RU" sz="2800" b="0" dirty="0" err="1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Орхусское</a:t>
            </a:r>
            <a:r>
              <a:rPr lang="ru-RU" sz="2800" b="0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RU" sz="2800" b="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движение включает в себя различные стороны, ответственные и заинтересованные в повышении эффективности выполнения норм </a:t>
            </a:r>
            <a:r>
              <a:rPr lang="ru-RU" sz="2800" b="0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Орхусской</a:t>
            </a:r>
            <a:r>
              <a:rPr lang="ru-RU" sz="2800" b="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конвенции в Казахстане: государственные органы, </a:t>
            </a:r>
            <a:r>
              <a:rPr lang="ru-RU" sz="2800" b="0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Орхусские</a:t>
            </a:r>
            <a:r>
              <a:rPr lang="ru-RU" sz="2800" b="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центры и организации гражданского общества. </a:t>
            </a:r>
          </a:p>
        </p:txBody>
      </p:sp>
    </p:spTree>
    <p:extLst>
      <p:ext uri="{BB962C8B-B14F-4D97-AF65-F5344CB8AC3E}">
        <p14:creationId xmlns:p14="http://schemas.microsoft.com/office/powerpoint/2010/main" xmlns="" val="24983817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541192" y="5013176"/>
            <a:ext cx="2031307" cy="746402"/>
          </a:xfrm>
        </p:spPr>
        <p:txBody>
          <a:bodyPr/>
          <a:lstStyle/>
          <a:p>
            <a:pPr marL="0" indent="0">
              <a:buNone/>
            </a:pPr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 altLang="en-US" dirty="0" smtClean="0"/>
              <a:t> </a:t>
            </a:r>
            <a:endParaRPr lang="ru-RU" altLang="en-US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6541193" y="5829749"/>
            <a:ext cx="839119" cy="767604"/>
          </a:xfrm>
        </p:spPr>
        <p:txBody>
          <a:bodyPr/>
          <a:lstStyle/>
          <a:p>
            <a:pPr>
              <a:defRPr/>
            </a:pPr>
            <a:r>
              <a:rPr lang="ru-RU" altLang="en-US" dirty="0" smtClean="0"/>
              <a:t> </a:t>
            </a:r>
            <a:endParaRPr lang="ru-RU" altLang="en-US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755576" y="1052737"/>
            <a:ext cx="7848872" cy="51635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lnSpc>
                <a:spcPct val="107000"/>
              </a:lnSpc>
              <a:spcAft>
                <a:spcPts val="0"/>
              </a:spcAft>
            </a:pPr>
            <a:r>
              <a:rPr lang="ru-RU" sz="2800" b="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План развития </a:t>
            </a:r>
            <a:r>
              <a:rPr lang="ru-RU" sz="2800" b="0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Орхусского</a:t>
            </a:r>
            <a:r>
              <a:rPr lang="ru-RU" sz="2800" b="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движения в Казахстане </a:t>
            </a:r>
            <a:r>
              <a:rPr lang="ru-RU" sz="2800" b="0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разработан </a:t>
            </a:r>
            <a:r>
              <a:rPr lang="ru-RU" sz="2800" b="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с целью содействия эффективному выполнению  норм </a:t>
            </a:r>
            <a:r>
              <a:rPr lang="ru-RU" sz="2800" b="0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Орхусской</a:t>
            </a:r>
            <a:r>
              <a:rPr lang="ru-RU" sz="2800" b="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конвенции в Республике Казахстан.</a:t>
            </a:r>
          </a:p>
          <a:p>
            <a:pPr indent="450215" algn="just">
              <a:lnSpc>
                <a:spcPct val="107000"/>
              </a:lnSpc>
              <a:spcAft>
                <a:spcPts val="0"/>
              </a:spcAft>
            </a:pPr>
            <a:r>
              <a:rPr lang="ru-RU" sz="2800" b="0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Направлен </a:t>
            </a:r>
            <a:r>
              <a:rPr lang="ru-RU" sz="2800" b="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на:</a:t>
            </a:r>
          </a:p>
          <a:p>
            <a:pPr marL="457200" indent="-457200" algn="just">
              <a:lnSpc>
                <a:spcPct val="107000"/>
              </a:lnSpc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ru-RU" sz="2800" b="0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поощрение </a:t>
            </a:r>
            <a:r>
              <a:rPr lang="ru-RU" sz="2800" b="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и поддержку использования </a:t>
            </a:r>
            <a:r>
              <a:rPr lang="ru-RU" sz="2800" b="0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Орхусской</a:t>
            </a:r>
            <a:r>
              <a:rPr lang="ru-RU" sz="2800" b="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конвенции заинтересованными сторонами;</a:t>
            </a:r>
          </a:p>
          <a:p>
            <a:pPr marL="457200" indent="-457200" algn="just">
              <a:lnSpc>
                <a:spcPct val="107000"/>
              </a:lnSpc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ru-RU" sz="2800" b="0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повышение </a:t>
            </a:r>
            <a:r>
              <a:rPr lang="ru-RU" sz="2800" b="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потенциала всех вовлеченных сторон за счет эффективного взаимодействия.</a:t>
            </a:r>
          </a:p>
        </p:txBody>
      </p:sp>
      <p:sp>
        <p:nvSpPr>
          <p:cNvPr id="7" name="Прямоугольник 6"/>
          <p:cNvSpPr/>
          <p:nvPr/>
        </p:nvSpPr>
        <p:spPr bwMode="auto">
          <a:xfrm>
            <a:off x="0" y="44624"/>
            <a:ext cx="9144000" cy="799291"/>
          </a:xfrm>
          <a:prstGeom prst="rect">
            <a:avLst/>
          </a:prstGeom>
          <a:solidFill>
            <a:srgbClr val="BAE5F8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 defTabSz="914400"/>
            <a:r>
              <a:rPr lang="ru-RU" altLang="ru-RU" sz="3200" dirty="0">
                <a:ln w="9525">
                  <a:solidFill>
                    <a:prstClr val="white"/>
                  </a:solidFill>
                  <a:prstDash val="solid"/>
                </a:ln>
                <a:solidFill>
                  <a:prstClr val="black"/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Цель </a:t>
            </a:r>
            <a:endParaRPr kumimoji="0" lang="ru-RU" sz="1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9" name="Овал 8"/>
          <p:cNvSpPr/>
          <p:nvPr/>
        </p:nvSpPr>
        <p:spPr>
          <a:xfrm>
            <a:off x="8460830" y="6165304"/>
            <a:ext cx="575267" cy="599963"/>
          </a:xfrm>
          <a:prstGeom prst="ellipse">
            <a:avLst/>
          </a:prstGeom>
          <a:solidFill>
            <a:srgbClr val="BAE5F8"/>
          </a:solidFill>
          <a:ln>
            <a:solidFill>
              <a:srgbClr val="00000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3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6148624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444208" y="5013176"/>
            <a:ext cx="2128292" cy="746402"/>
          </a:xfrm>
        </p:spPr>
        <p:txBody>
          <a:bodyPr/>
          <a:lstStyle/>
          <a:p>
            <a:pPr marL="0" indent="0">
              <a:buNone/>
            </a:pPr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ru-RU" altLang="en-US" dirty="0" smtClean="0"/>
              <a:t> </a:t>
            </a:r>
            <a:endParaRPr lang="ru-RU" altLang="en-US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971600" y="1256611"/>
            <a:ext cx="7560840" cy="43724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>
              <a:lnSpc>
                <a:spcPct val="115000"/>
              </a:lnSpc>
              <a:spcAft>
                <a:spcPts val="1000"/>
              </a:spcAft>
              <a:buFont typeface="Wingdings" panose="05000000000000000000" pitchFamily="2" charset="2"/>
              <a:buChar char="ü"/>
            </a:pPr>
            <a:r>
              <a:rPr lang="ru-RU" sz="2400" b="0" dirty="0"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Содействие  продвижению </a:t>
            </a:r>
            <a:r>
              <a:rPr lang="ru-RU" sz="2400" b="0" dirty="0" err="1"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Орхусской</a:t>
            </a:r>
            <a:r>
              <a:rPr lang="ru-RU" sz="2400" b="0" dirty="0"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 Конвенции</a:t>
            </a:r>
          </a:p>
          <a:p>
            <a:pPr marL="342900" lvl="0" indent="-342900">
              <a:lnSpc>
                <a:spcPct val="115000"/>
              </a:lnSpc>
              <a:spcAft>
                <a:spcPts val="1000"/>
              </a:spcAft>
              <a:buFont typeface="Wingdings" panose="05000000000000000000" pitchFamily="2" charset="2"/>
              <a:buChar char="ü"/>
            </a:pPr>
            <a:r>
              <a:rPr lang="ru-RU" sz="2400" b="0" dirty="0"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Обеспечение доступа к экологической информации</a:t>
            </a:r>
          </a:p>
          <a:p>
            <a:pPr marL="342900" lvl="0" indent="-342900">
              <a:lnSpc>
                <a:spcPct val="115000"/>
              </a:lnSpc>
              <a:spcAft>
                <a:spcPts val="1000"/>
              </a:spcAft>
              <a:buFont typeface="Wingdings" panose="05000000000000000000" pitchFamily="2" charset="2"/>
              <a:buChar char="ü"/>
            </a:pPr>
            <a:r>
              <a:rPr lang="ru-RU" sz="2400" b="0" dirty="0" smtClean="0"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Поддержку  </a:t>
            </a:r>
            <a:r>
              <a:rPr lang="ru-RU" sz="2400" b="0" dirty="0"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участия общественности в принятии </a:t>
            </a:r>
            <a:r>
              <a:rPr lang="ru-RU" sz="2400" b="0" dirty="0" smtClean="0"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решений, </a:t>
            </a:r>
            <a:r>
              <a:rPr lang="ru-RU" sz="2400" b="0" dirty="0"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затрагивающих окружающую </a:t>
            </a:r>
            <a:r>
              <a:rPr lang="ru-RU" sz="2400" b="0" dirty="0" smtClean="0"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среду</a:t>
            </a:r>
          </a:p>
          <a:p>
            <a:pPr marL="342900" lvl="0" indent="-342900">
              <a:lnSpc>
                <a:spcPct val="115000"/>
              </a:lnSpc>
              <a:spcAft>
                <a:spcPts val="1000"/>
              </a:spcAft>
              <a:buFont typeface="Wingdings" panose="05000000000000000000" pitchFamily="2" charset="2"/>
              <a:buChar char="ü"/>
            </a:pPr>
            <a:r>
              <a:rPr lang="ru-RU" sz="2400" b="0" dirty="0" smtClean="0"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Мониторинг осуществления прав, гарантированных </a:t>
            </a:r>
            <a:r>
              <a:rPr lang="ru-RU" sz="2400" b="0" dirty="0" err="1" smtClean="0"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Орхусской</a:t>
            </a:r>
            <a:r>
              <a:rPr lang="ru-RU" sz="2400" b="0" dirty="0" smtClean="0"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 Конвенцией и доступа к правосудию 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ru-RU" sz="2400" b="0" dirty="0" smtClean="0"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Повышение </a:t>
            </a:r>
            <a:r>
              <a:rPr lang="ru-RU" sz="2400" b="0" dirty="0"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потенциала вовлеченных сторон</a:t>
            </a:r>
            <a:endParaRPr lang="ru-RU" sz="2400" b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Прямоугольник 6"/>
          <p:cNvSpPr/>
          <p:nvPr/>
        </p:nvSpPr>
        <p:spPr bwMode="auto">
          <a:xfrm>
            <a:off x="0" y="44624"/>
            <a:ext cx="9144000" cy="799291"/>
          </a:xfrm>
          <a:prstGeom prst="rect">
            <a:avLst/>
          </a:prstGeom>
          <a:solidFill>
            <a:srgbClr val="BAE5F8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 defTabSz="914400"/>
            <a:r>
              <a:rPr lang="ru-RU" altLang="ru-RU" sz="3200" dirty="0" smtClean="0">
                <a:ln w="9525">
                  <a:solidFill>
                    <a:prstClr val="white"/>
                  </a:solidFill>
                  <a:prstDash val="solid"/>
                </a:ln>
                <a:solidFill>
                  <a:prstClr val="black"/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Задачи </a:t>
            </a:r>
            <a:endParaRPr kumimoji="0" lang="ru-RU" sz="1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8" name="Овал 7"/>
          <p:cNvSpPr/>
          <p:nvPr/>
        </p:nvSpPr>
        <p:spPr>
          <a:xfrm>
            <a:off x="8460830" y="6165304"/>
            <a:ext cx="575267" cy="599963"/>
          </a:xfrm>
          <a:prstGeom prst="ellipse">
            <a:avLst/>
          </a:prstGeom>
          <a:solidFill>
            <a:srgbClr val="BAE5F8"/>
          </a:solidFill>
          <a:ln>
            <a:solidFill>
              <a:srgbClr val="00000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4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40072542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 bwMode="auto">
          <a:xfrm>
            <a:off x="0" y="44624"/>
            <a:ext cx="9144000" cy="799291"/>
          </a:xfrm>
          <a:prstGeom prst="rect">
            <a:avLst/>
          </a:prstGeom>
          <a:solidFill>
            <a:srgbClr val="BAE5F8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>
          <a:xfrm>
            <a:off x="36512" y="113643"/>
            <a:ext cx="9107488" cy="579053"/>
          </a:xfrm>
        </p:spPr>
        <p:txBody>
          <a:bodyPr>
            <a:normAutofit/>
          </a:bodyPr>
          <a:lstStyle/>
          <a:p>
            <a:pPr algn="ctr" eaLnBrk="1" hangingPunct="1"/>
            <a:r>
              <a:rPr lang="ru-RU" altLang="ru-RU" sz="3200" b="1" spc="0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Структура</a:t>
            </a:r>
          </a:p>
        </p:txBody>
      </p:sp>
      <p:sp>
        <p:nvSpPr>
          <p:cNvPr id="7" name="Овал 6"/>
          <p:cNvSpPr/>
          <p:nvPr/>
        </p:nvSpPr>
        <p:spPr>
          <a:xfrm>
            <a:off x="8460830" y="6165304"/>
            <a:ext cx="575267" cy="599963"/>
          </a:xfrm>
          <a:prstGeom prst="ellipse">
            <a:avLst/>
          </a:prstGeom>
          <a:solidFill>
            <a:srgbClr val="BAE5F8"/>
          </a:solidFill>
          <a:ln>
            <a:solidFill>
              <a:srgbClr val="00000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Times New Roman"/>
              </a:rPr>
              <a:t>5</a:t>
            </a:r>
            <a:endParaRPr lang="ru-RU" dirty="0"/>
          </a:p>
        </p:txBody>
      </p:sp>
      <p:sp>
        <p:nvSpPr>
          <p:cNvPr id="6" name="Объект 5"/>
          <p:cNvSpPr>
            <a:spLocks noGrp="1"/>
          </p:cNvSpPr>
          <p:nvPr>
            <p:ph idx="1"/>
          </p:nvPr>
        </p:nvSpPr>
        <p:spPr>
          <a:xfrm>
            <a:off x="5004048" y="5157192"/>
            <a:ext cx="3568452" cy="602386"/>
          </a:xfrm>
        </p:spPr>
        <p:txBody>
          <a:bodyPr/>
          <a:lstStyle/>
          <a:p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827584" y="1105634"/>
            <a:ext cx="8064896" cy="42415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indent="450215" algn="just">
              <a:lnSpc>
                <a:spcPct val="107000"/>
              </a:lnSpc>
              <a:spcAft>
                <a:spcPts val="0"/>
              </a:spcAft>
            </a:pPr>
            <a:r>
              <a:rPr lang="ru-RU" sz="2800" b="0" dirty="0" smtClean="0">
                <a:solidFill>
                  <a:prstClr val="black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Состоит </a:t>
            </a:r>
            <a:r>
              <a:rPr lang="ru-RU" sz="2800" b="0" dirty="0">
                <a:solidFill>
                  <a:prstClr val="black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из 4 </a:t>
            </a:r>
            <a:r>
              <a:rPr lang="ru-RU" sz="2800" b="0" dirty="0" smtClean="0">
                <a:solidFill>
                  <a:prstClr val="black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направлений:</a:t>
            </a:r>
            <a:endParaRPr lang="ru-RU" sz="2800" b="0" dirty="0">
              <a:solidFill>
                <a:prstClr val="black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514350" lvl="0" indent="-514350" algn="just">
              <a:lnSpc>
                <a:spcPct val="107000"/>
              </a:lnSpc>
              <a:spcAft>
                <a:spcPts val="0"/>
              </a:spcAft>
              <a:buFontTx/>
              <a:buAutoNum type="arabicPeriod"/>
            </a:pPr>
            <a:r>
              <a:rPr lang="ru-RU" sz="2800" b="0" dirty="0">
                <a:solidFill>
                  <a:prstClr val="black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Обеспечение доступа к экологической информации</a:t>
            </a:r>
          </a:p>
          <a:p>
            <a:pPr marL="514350" lvl="0" indent="-514350" algn="just">
              <a:lnSpc>
                <a:spcPct val="107000"/>
              </a:lnSpc>
              <a:spcAft>
                <a:spcPts val="0"/>
              </a:spcAft>
              <a:buFontTx/>
              <a:buAutoNum type="arabicPeriod"/>
            </a:pPr>
            <a:r>
              <a:rPr lang="ru-RU" sz="2800" b="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Поддержка участия общественности в принятии решений, затрагивающих окружающую среду</a:t>
            </a:r>
          </a:p>
          <a:p>
            <a:pPr marL="514350" lvl="0" indent="-514350" algn="just">
              <a:lnSpc>
                <a:spcPct val="107000"/>
              </a:lnSpc>
              <a:spcAft>
                <a:spcPts val="0"/>
              </a:spcAft>
              <a:buFontTx/>
              <a:buAutoNum type="arabicPeriod"/>
            </a:pPr>
            <a:r>
              <a:rPr lang="ru-RU" sz="2800" b="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Продвижение доступа к правосудию</a:t>
            </a:r>
          </a:p>
          <a:p>
            <a:pPr marL="514350" lvl="0" indent="-514350" algn="just">
              <a:lnSpc>
                <a:spcPct val="107000"/>
              </a:lnSpc>
              <a:spcAft>
                <a:spcPts val="0"/>
              </a:spcAft>
              <a:buFontTx/>
              <a:buAutoNum type="arabicPeriod"/>
            </a:pPr>
            <a:r>
              <a:rPr lang="ru-RU" sz="2800" b="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Повышение потенциала вовлеченных сторон</a:t>
            </a:r>
            <a:endParaRPr lang="ru-RU" sz="2800" b="0" dirty="0">
              <a:solidFill>
                <a:prstClr val="black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6243723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300192" y="5157192"/>
            <a:ext cx="2272308" cy="602386"/>
          </a:xfrm>
        </p:spPr>
        <p:txBody>
          <a:bodyPr/>
          <a:lstStyle/>
          <a:p>
            <a:pPr marL="0" indent="0">
              <a:buNone/>
            </a:pPr>
            <a:r>
              <a:rPr lang="ru-RU" dirty="0" smtClean="0"/>
              <a:t>  </a:t>
            </a:r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 altLang="en-US" dirty="0" smtClean="0"/>
              <a:t> </a:t>
            </a:r>
            <a:endParaRPr lang="ru-RU" altLang="en-US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7380311" y="6309320"/>
            <a:ext cx="1355441" cy="917467"/>
          </a:xfrm>
        </p:spPr>
        <p:txBody>
          <a:bodyPr/>
          <a:lstStyle/>
          <a:p>
            <a:pPr>
              <a:defRPr/>
            </a:pPr>
            <a:r>
              <a:rPr lang="ru-RU" altLang="en-US" dirty="0" smtClean="0"/>
              <a:t> </a:t>
            </a:r>
            <a:endParaRPr lang="ru-RU" altLang="en-US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377788" y="1040947"/>
            <a:ext cx="8388424" cy="51706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800100" indent="-342900">
              <a:lnSpc>
                <a:spcPts val="195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ru-RU" sz="2000" b="0" dirty="0" smtClean="0"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повышение </a:t>
            </a:r>
            <a:r>
              <a:rPr lang="ru-RU" sz="2000" b="0" dirty="0"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осведомленности государственных служащих;</a:t>
            </a:r>
            <a:endParaRPr lang="ru-RU" sz="2000" b="0" dirty="0">
              <a:latin typeface="Arial" panose="020B0604020202020204" pitchFamily="34" charset="0"/>
              <a:ea typeface="Calibri"/>
              <a:cs typeface="Arial" panose="020B0604020202020204" pitchFamily="34" charset="0"/>
            </a:endParaRPr>
          </a:p>
          <a:p>
            <a:pPr marL="800100" indent="-342900">
              <a:lnSpc>
                <a:spcPts val="195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ru-RU" sz="2000" b="0" dirty="0" smtClean="0"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повышение </a:t>
            </a:r>
            <a:r>
              <a:rPr lang="ru-RU" sz="2000" b="0" dirty="0"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осведомленности общественности;</a:t>
            </a:r>
            <a:endParaRPr lang="ru-RU" sz="2000" b="0" dirty="0">
              <a:latin typeface="Arial" panose="020B0604020202020204" pitchFamily="34" charset="0"/>
              <a:ea typeface="Calibri"/>
              <a:cs typeface="Arial" panose="020B0604020202020204" pitchFamily="34" charset="0"/>
            </a:endParaRPr>
          </a:p>
          <a:p>
            <a:pPr marL="800100" indent="-342900">
              <a:lnSpc>
                <a:spcPts val="195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ru-RU" sz="2000" b="0" dirty="0" smtClean="0"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объем </a:t>
            </a:r>
            <a:r>
              <a:rPr lang="ru-RU" sz="2000" b="0" dirty="0"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экологической информации в Государственном фонде экологической информации (ГФЭИ);</a:t>
            </a:r>
            <a:endParaRPr lang="ru-RU" sz="2000" b="0" dirty="0">
              <a:latin typeface="Arial" panose="020B0604020202020204" pitchFamily="34" charset="0"/>
              <a:ea typeface="Calibri"/>
              <a:cs typeface="Arial" panose="020B0604020202020204" pitchFamily="34" charset="0"/>
            </a:endParaRPr>
          </a:p>
          <a:p>
            <a:pPr marL="800100" indent="-342900">
              <a:lnSpc>
                <a:spcPts val="195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ru-RU" sz="2000" b="0" dirty="0" smtClean="0"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заполняемость </a:t>
            </a:r>
            <a:r>
              <a:rPr lang="ru-RU" sz="2000" b="0" dirty="0"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Государственного регистра выбросов и переноса загрязнений (ГРВПЗ);</a:t>
            </a:r>
            <a:endParaRPr lang="ru-RU" sz="2000" b="0" dirty="0">
              <a:latin typeface="Arial" panose="020B0604020202020204" pitchFamily="34" charset="0"/>
              <a:ea typeface="Calibri"/>
              <a:cs typeface="Arial" panose="020B0604020202020204" pitchFamily="34" charset="0"/>
            </a:endParaRPr>
          </a:p>
          <a:p>
            <a:pPr marL="800100" indent="-342900">
              <a:lnSpc>
                <a:spcPts val="195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ru-RU" sz="2000" b="0" dirty="0" smtClean="0"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доступность </a:t>
            </a:r>
            <a:r>
              <a:rPr lang="ru-RU" sz="2000" b="0" dirty="0"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экологической информации;  </a:t>
            </a:r>
            <a:endParaRPr lang="ru-RU" sz="2000" b="0" dirty="0">
              <a:latin typeface="Arial" panose="020B0604020202020204" pitchFamily="34" charset="0"/>
              <a:ea typeface="Calibri"/>
              <a:cs typeface="Arial" panose="020B0604020202020204" pitchFamily="34" charset="0"/>
            </a:endParaRPr>
          </a:p>
          <a:p>
            <a:pPr marL="800100" indent="-342900">
              <a:lnSpc>
                <a:spcPts val="195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ru-RU" sz="2000" b="0" dirty="0" smtClean="0"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повышение </a:t>
            </a:r>
            <a:r>
              <a:rPr lang="ru-RU" sz="2000" b="0" dirty="0"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уровня участия </a:t>
            </a:r>
            <a:r>
              <a:rPr lang="ru-RU" sz="2000" b="0" dirty="0" smtClean="0"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общественности;</a:t>
            </a:r>
            <a:endParaRPr lang="ru-RU" sz="2000" b="0" dirty="0">
              <a:latin typeface="Arial" panose="020B0604020202020204" pitchFamily="34" charset="0"/>
              <a:ea typeface="Calibri"/>
              <a:cs typeface="Arial" panose="020B0604020202020204" pitchFamily="34" charset="0"/>
            </a:endParaRPr>
          </a:p>
          <a:p>
            <a:pPr marL="800100" indent="-342900">
              <a:lnSpc>
                <a:spcPts val="195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ru-RU" sz="2000" b="0" dirty="0" smtClean="0"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наличие </a:t>
            </a:r>
            <a:r>
              <a:rPr lang="ru-RU" sz="2000" b="0" dirty="0"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и действие координационного механизма, обеспечивающего взаимодействие всех вовлеченных сторон;</a:t>
            </a:r>
            <a:endParaRPr lang="ru-RU" sz="2000" b="0" dirty="0">
              <a:latin typeface="Arial" panose="020B0604020202020204" pitchFamily="34" charset="0"/>
              <a:ea typeface="Calibri"/>
              <a:cs typeface="Arial" panose="020B0604020202020204" pitchFamily="34" charset="0"/>
            </a:endParaRPr>
          </a:p>
          <a:p>
            <a:pPr marL="800100" indent="-342900">
              <a:lnSpc>
                <a:spcPts val="195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ru-RU" sz="2000" b="0" dirty="0" smtClean="0"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количество </a:t>
            </a:r>
            <a:r>
              <a:rPr lang="ru-RU" sz="2000" b="0" dirty="0"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устойчиво работающих </a:t>
            </a:r>
            <a:r>
              <a:rPr lang="ru-RU" sz="2000" b="0" dirty="0" err="1"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Орхусских</a:t>
            </a:r>
            <a:r>
              <a:rPr lang="ru-RU" sz="2000" b="0" dirty="0">
                <a:latin typeface="Arial" panose="020B0604020202020204" pitchFamily="34" charset="0"/>
                <a:ea typeface="Times New Roman"/>
                <a:cs typeface="Arial" panose="020B0604020202020204" pitchFamily="34" charset="0"/>
              </a:rPr>
              <a:t>/Информационных общественных центров в регионах Казахстана;</a:t>
            </a:r>
            <a:endParaRPr lang="ru-RU" sz="2000" b="0" dirty="0">
              <a:latin typeface="Arial" panose="020B0604020202020204" pitchFamily="34" charset="0"/>
              <a:ea typeface="Calibri"/>
              <a:cs typeface="Arial" panose="020B0604020202020204" pitchFamily="34" charset="0"/>
            </a:endParaRPr>
          </a:p>
          <a:p>
            <a:pPr marL="800100" indent="-342900">
              <a:lnSpc>
                <a:spcPts val="195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ru-RU" sz="2000" b="0" dirty="0" smtClean="0"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повышение </a:t>
            </a:r>
            <a:r>
              <a:rPr lang="ru-RU" sz="2000" b="0" dirty="0"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квалификации сотрудников </a:t>
            </a:r>
            <a:r>
              <a:rPr lang="ru-RU" sz="2000" b="0" dirty="0" err="1"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Орхусских</a:t>
            </a:r>
            <a:r>
              <a:rPr lang="ru-RU" sz="2000" b="0" dirty="0"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 центров/Информационных общественных центров.</a:t>
            </a:r>
            <a:endParaRPr lang="ru-RU" sz="2000" b="0" dirty="0">
              <a:effectLst/>
              <a:latin typeface="Arial" panose="020B0604020202020204" pitchFamily="34" charset="0"/>
              <a:ea typeface="Calibri"/>
              <a:cs typeface="Arial" panose="020B0604020202020204" pitchFamily="34" charset="0"/>
            </a:endParaRPr>
          </a:p>
        </p:txBody>
      </p:sp>
      <p:sp>
        <p:nvSpPr>
          <p:cNvPr id="7" name="Прямоугольник 6"/>
          <p:cNvSpPr/>
          <p:nvPr/>
        </p:nvSpPr>
        <p:spPr bwMode="auto">
          <a:xfrm>
            <a:off x="0" y="44624"/>
            <a:ext cx="9144000" cy="799291"/>
          </a:xfrm>
          <a:prstGeom prst="rect">
            <a:avLst/>
          </a:prstGeom>
          <a:solidFill>
            <a:srgbClr val="BAE5F8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8" name="Rectangle 2"/>
          <p:cNvSpPr txBox="1">
            <a:spLocks noChangeArrowheads="1"/>
          </p:cNvSpPr>
          <p:nvPr/>
        </p:nvSpPr>
        <p:spPr>
          <a:xfrm>
            <a:off x="36512" y="113643"/>
            <a:ext cx="9107488" cy="57905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800" kern="1200" spc="-120" baseline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fontAlgn="auto">
              <a:spcAft>
                <a:spcPts val="0"/>
              </a:spcAft>
            </a:pPr>
            <a:r>
              <a:rPr lang="ru-RU" altLang="ru-RU" sz="3200" b="1" spc="0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Целевые индикаторы</a:t>
            </a:r>
          </a:p>
        </p:txBody>
      </p:sp>
      <p:sp>
        <p:nvSpPr>
          <p:cNvPr id="9" name="Овал 8"/>
          <p:cNvSpPr/>
          <p:nvPr/>
        </p:nvSpPr>
        <p:spPr>
          <a:xfrm>
            <a:off x="8460830" y="6165304"/>
            <a:ext cx="575267" cy="599963"/>
          </a:xfrm>
          <a:prstGeom prst="ellipse">
            <a:avLst/>
          </a:prstGeom>
          <a:solidFill>
            <a:srgbClr val="BAE5F8"/>
          </a:solidFill>
          <a:ln>
            <a:solidFill>
              <a:srgbClr val="00000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>
                <a:latin typeface="Times New Roman"/>
              </a:rPr>
              <a:t>6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4102636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804248" y="4581128"/>
            <a:ext cx="1768252" cy="1178450"/>
          </a:xfrm>
        </p:spPr>
        <p:txBody>
          <a:bodyPr/>
          <a:lstStyle/>
          <a:p>
            <a:pPr marL="0" indent="0">
              <a:buNone/>
            </a:pPr>
            <a:r>
              <a:rPr lang="ru-RU" dirty="0" smtClean="0"/>
              <a:t>  </a:t>
            </a:r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ru-RU" altLang="en-US" dirty="0" smtClean="0"/>
              <a:t> </a:t>
            </a:r>
            <a:endParaRPr lang="ru-RU" altLang="en-US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611560" y="1196752"/>
            <a:ext cx="8391800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>
              <a:buFont typeface="Wingdings" panose="05000000000000000000" pitchFamily="2" charset="2"/>
              <a:buChar char="Ø"/>
            </a:pPr>
            <a:r>
              <a:rPr lang="ru-RU" sz="2400" b="0" dirty="0" smtClean="0"/>
              <a:t>Стратегический </a:t>
            </a:r>
            <a:r>
              <a:rPr lang="ru-RU" sz="2400" b="0" dirty="0"/>
              <a:t>план на 2015−2020 годы, принятый на пятом совещании сторон </a:t>
            </a:r>
            <a:r>
              <a:rPr lang="ru-RU" sz="2400" b="0" dirty="0" err="1"/>
              <a:t>Маастрихт</a:t>
            </a:r>
            <a:r>
              <a:rPr lang="ru-RU" sz="2400" b="0" dirty="0"/>
              <a:t>, Нидерланды, 30 июня - 1 июля 2014 года  и Стратегический план на 2009-2014 годы, принятый на третьем совещании Сторон, проходившем 11-13 июня 2008 года в Риге;</a:t>
            </a:r>
          </a:p>
          <a:p>
            <a:pPr marL="342900" lvl="0" indent="-342900">
              <a:buFont typeface="Wingdings" panose="05000000000000000000" pitchFamily="2" charset="2"/>
              <a:buChar char="Ø"/>
            </a:pPr>
            <a:r>
              <a:rPr lang="ru-RU" sz="2400" b="0" dirty="0"/>
              <a:t>Коммуникационная стратегия, принятая на Четвертом совещании сторон в Кишиневе, 29 июня − 1 июля 2011 года (ECE/MP.PP/2011/2/Add.2);</a:t>
            </a:r>
          </a:p>
          <a:p>
            <a:pPr marL="342900" lvl="0" indent="-342900">
              <a:buFont typeface="Wingdings" panose="05000000000000000000" pitchFamily="2" charset="2"/>
              <a:buChar char="Ø"/>
            </a:pPr>
            <a:r>
              <a:rPr lang="ru-RU" sz="2400" b="0" dirty="0"/>
              <a:t>Проект руководства для национальных узлов информационно-координационного механизма (ECE/MP.PP/WG.1/2006/5/Add.1</a:t>
            </a:r>
            <a:r>
              <a:rPr lang="ru-RU" sz="2400" b="0" dirty="0" smtClean="0"/>
              <a:t>) </a:t>
            </a:r>
            <a:endParaRPr lang="ru-RU" sz="2400" b="0" dirty="0"/>
          </a:p>
        </p:txBody>
      </p:sp>
      <p:sp>
        <p:nvSpPr>
          <p:cNvPr id="8" name="Прямоугольник 7"/>
          <p:cNvSpPr/>
          <p:nvPr/>
        </p:nvSpPr>
        <p:spPr bwMode="auto">
          <a:xfrm>
            <a:off x="0" y="44624"/>
            <a:ext cx="9144000" cy="799291"/>
          </a:xfrm>
          <a:prstGeom prst="rect">
            <a:avLst/>
          </a:prstGeom>
          <a:solidFill>
            <a:srgbClr val="BAE5F8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9" name="Rectangle 2"/>
          <p:cNvSpPr txBox="1">
            <a:spLocks noChangeArrowheads="1"/>
          </p:cNvSpPr>
          <p:nvPr/>
        </p:nvSpPr>
        <p:spPr>
          <a:xfrm>
            <a:off x="36512" y="113643"/>
            <a:ext cx="9107488" cy="57905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800" kern="1200" spc="-120" baseline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fontAlgn="auto">
              <a:spcAft>
                <a:spcPts val="0"/>
              </a:spcAft>
            </a:pPr>
            <a:r>
              <a:rPr lang="ru-RU" altLang="ru-RU" sz="3200" b="1" spc="0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Базовые документы</a:t>
            </a:r>
          </a:p>
        </p:txBody>
      </p:sp>
      <p:sp>
        <p:nvSpPr>
          <p:cNvPr id="10" name="Овал 9"/>
          <p:cNvSpPr/>
          <p:nvPr/>
        </p:nvSpPr>
        <p:spPr>
          <a:xfrm>
            <a:off x="8460830" y="6165304"/>
            <a:ext cx="575267" cy="599963"/>
          </a:xfrm>
          <a:prstGeom prst="ellipse">
            <a:avLst/>
          </a:prstGeom>
          <a:solidFill>
            <a:srgbClr val="BAE5F8"/>
          </a:solidFill>
          <a:ln>
            <a:solidFill>
              <a:srgbClr val="00000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7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8742760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>
          <a:xfrm>
            <a:off x="0" y="2492896"/>
            <a:ext cx="9144000" cy="720080"/>
          </a:xfrm>
        </p:spPr>
        <p:txBody>
          <a:bodyPr/>
          <a:lstStyle/>
          <a:p>
            <a:pPr algn="ctr">
              <a:defRPr/>
            </a:pPr>
            <a:r>
              <a:rPr lang="ru-RU" altLang="en-US" sz="5400" cap="none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Благодарю за внимание!</a:t>
            </a:r>
            <a:endParaRPr lang="ru-RU" altLang="en-US" sz="5400" cap="none" dirty="0">
              <a:ln w="9525">
                <a:solidFill>
                  <a:schemeClr val="bg1"/>
                </a:solidFill>
                <a:prstDash val="solid"/>
              </a:ln>
              <a:solidFill>
                <a:schemeClr val="tx1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ru-RU" altLang="en-US" dirty="0" smtClean="0"/>
              <a:t>  </a:t>
            </a:r>
            <a:endParaRPr lang="ru-RU" altLang="en-US" dirty="0"/>
          </a:p>
        </p:txBody>
      </p:sp>
    </p:spTree>
    <p:extLst>
      <p:ext uri="{BB962C8B-B14F-4D97-AF65-F5344CB8AC3E}">
        <p14:creationId xmlns:p14="http://schemas.microsoft.com/office/powerpoint/2010/main" xmlns="" val="16180679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Метрополия">
  <a:themeElements>
    <a:clrScheme name="Зеленый">
      <a:dk1>
        <a:sysClr val="windowText" lastClr="000000"/>
      </a:dk1>
      <a:lt1>
        <a:sysClr val="window" lastClr="FFFFFF"/>
      </a:lt1>
      <a:dk2>
        <a:srgbClr val="455F51"/>
      </a:dk2>
      <a:lt2>
        <a:srgbClr val="E3DED1"/>
      </a:lt2>
      <a:accent1>
        <a:srgbClr val="549E39"/>
      </a:accent1>
      <a:accent2>
        <a:srgbClr val="8AB833"/>
      </a:accent2>
      <a:accent3>
        <a:srgbClr val="C0CF3A"/>
      </a:accent3>
      <a:accent4>
        <a:srgbClr val="029676"/>
      </a:accent4>
      <a:accent5>
        <a:srgbClr val="4AB5C4"/>
      </a:accent5>
      <a:accent6>
        <a:srgbClr val="0989B1"/>
      </a:accent6>
      <a:hlink>
        <a:srgbClr val="6B9F25"/>
      </a:hlink>
      <a:folHlink>
        <a:srgbClr val="BA6906"/>
      </a:folHlink>
    </a:clrScheme>
    <a:fontScheme name="Метрополи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Метрополия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00000"/>
                <a:lumMod val="110000"/>
              </a:schemeClr>
            </a:gs>
            <a:gs pos="50000">
              <a:schemeClr val="phClr">
                <a:tint val="75000"/>
                <a:satMod val="101000"/>
                <a:lumMod val="105000"/>
              </a:schemeClr>
            </a:gs>
            <a:gs pos="100000">
              <a:schemeClr val="phClr">
                <a:tint val="82000"/>
                <a:satMod val="104000"/>
                <a:lumMod val="105000"/>
              </a:schemeClr>
            </a:gs>
          </a:gsLst>
          <a:lin ang="2700000" scaled="0"/>
        </a:gradFill>
        <a:gradFill rotWithShape="1">
          <a:gsLst>
            <a:gs pos="0">
              <a:schemeClr val="phClr">
                <a:tint val="97000"/>
                <a:satMod val="100000"/>
                <a:lumMod val="102000"/>
              </a:schemeClr>
            </a:gs>
            <a:gs pos="50000">
              <a:schemeClr val="phClr">
                <a:shade val="100000"/>
                <a:satMod val="100000"/>
                <a:lumMod val="100000"/>
              </a:schemeClr>
            </a:gs>
            <a:gs pos="100000">
              <a:schemeClr val="phClr">
                <a:shade val="80000"/>
                <a:satMod val="100000"/>
                <a:lumMod val="99000"/>
              </a:schemeClr>
            </a:gs>
          </a:gsLst>
          <a:lin ang="27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solidFill>
          <a:schemeClr val="phClr">
            <a:shade val="95000"/>
            <a:satMod val="170000"/>
          </a:schemeClr>
        </a:soli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Metropolitan" id="{4C5440D6-04D2-4954-96CF-F251137069B2}" vid="{79CFCA13-9412-4290-BB4B-85112F88857B}"/>
    </a:ext>
  </a:extLst>
</a:theme>
</file>

<file path=ppt/theme/theme2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TM03457491[[fn=Метрополия]]</Template>
  <TotalTime>6202</TotalTime>
  <Words>360</Words>
  <Application>Microsoft Office PowerPoint</Application>
  <PresentationFormat>Экран (4:3)</PresentationFormat>
  <Paragraphs>63</Paragraphs>
  <Slides>8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9" baseType="lpstr">
      <vt:lpstr>Метрополия</vt:lpstr>
      <vt:lpstr>Слайд 1</vt:lpstr>
      <vt:lpstr>План развития Орхусского движения </vt:lpstr>
      <vt:lpstr> </vt:lpstr>
      <vt:lpstr> </vt:lpstr>
      <vt:lpstr>Структура</vt:lpstr>
      <vt:lpstr> </vt:lpstr>
      <vt:lpstr> </vt:lpstr>
      <vt:lpstr>Слайд 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Министерство охраны окружающей среды Республики Казахстан  Правовое обеспечение и международное сотрудничество</dc:title>
  <dc:creator>Disenger</dc:creator>
  <cp:lastModifiedBy>Пользователь</cp:lastModifiedBy>
  <cp:revision>821</cp:revision>
  <dcterms:modified xsi:type="dcterms:W3CDTF">2018-10-02T01:35:07Z</dcterms:modified>
</cp:coreProperties>
</file>