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notesMasterIdLst>
    <p:notesMasterId r:id="rId13"/>
  </p:notesMasterIdLst>
  <p:sldIdLst>
    <p:sldId id="332" r:id="rId2"/>
    <p:sldId id="436" r:id="rId3"/>
    <p:sldId id="439" r:id="rId4"/>
    <p:sldId id="440" r:id="rId5"/>
    <p:sldId id="441" r:id="rId6"/>
    <p:sldId id="442" r:id="rId7"/>
    <p:sldId id="438" r:id="rId8"/>
    <p:sldId id="444" r:id="rId9"/>
    <p:sldId id="445" r:id="rId10"/>
    <p:sldId id="437" r:id="rId11"/>
    <p:sldId id="435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29" autoAdjust="0"/>
    <p:restoredTop sz="94660"/>
  </p:normalViewPr>
  <p:slideViewPr>
    <p:cSldViewPr snapToGrid="0">
      <p:cViewPr varScale="1">
        <p:scale>
          <a:sx n="71" d="100"/>
          <a:sy n="71" d="100"/>
        </p:scale>
        <p:origin x="-58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EC6B2-253C-4BCE-8260-BB0CF31319B3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C8787-2936-4EA4-9EC9-989D1E473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64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9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365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59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4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2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25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29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99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6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53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4015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472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9151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109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034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73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84F7-56E6-4BC9-BBD3-14B048022E05}" type="datetimeFigureOut">
              <a:rPr lang="ru-RU" smtClean="0"/>
              <a:t>02.10.2018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0E1EAC-398B-474B-BC6E-AD2FAC64E8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fu.admin.ch/bafu/en/home/topics/biotechnology/info-specialists/experimental-releases/experimental-releases-of-genetically-modified-organisms--gmos-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zb.minpolj.gov.rs/" TargetMode="External"/><Relationship Id="rId2" Type="http://schemas.openxmlformats.org/officeDocument/2006/relationships/hyperlink" Target="http://www.minpolj.gov.rs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96" y="93999"/>
            <a:ext cx="5739684" cy="123959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75628" y="839789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>
              <a:solidFill>
                <a:srgbClr val="729D5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62903" y="5355464"/>
            <a:ext cx="9062072" cy="15025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ОБЪЕДИНЯЕМ, РАЗВИВАЕМ </a:t>
            </a:r>
            <a:r>
              <a:rPr lang="ru-RU" sz="2400" b="1" dirty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ПОДДЕРЖИВАЕМ </a:t>
            </a:r>
            <a:r>
              <a:rPr lang="ru-RU" sz="2400" b="1" dirty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ОРГАНИЧЕСКИЕ ДВИЖЕНИЯ </a:t>
            </a:r>
            <a:r>
              <a:rPr lang="ru-RU" sz="2400" b="1" dirty="0" smtClean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КАЗАХСТАНА </a:t>
            </a:r>
            <a:r>
              <a:rPr lang="ru-RU" sz="2400" b="1" dirty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 </a:t>
            </a:r>
            <a:r>
              <a:rPr lang="ru-RU" sz="2400" b="1" dirty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ЦЕНТРАЛЬНОЙ АЗИИ ВО ВСЕХ ПРОЯВЛЕНИЯХ. 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29628" y="1329592"/>
            <a:ext cx="63094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lang="ru-RU" sz="2400" b="1" dirty="0" smtClean="0">
                <a:solidFill>
                  <a:srgbClr val="AABF2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КАЗАХСТАНСКАЯ ФЕДЕРАЦИЯ ДВИЖЕНИЙ ОРГАНИЧЕСКОГО СЕЛЬСКОГО ХОЗЯЙСТВА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75628" y="2800919"/>
            <a:ext cx="950022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0213" algn="ctr"/>
                <a:tab pos="594042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ru-RU" sz="3200" b="1" dirty="0"/>
              <a:t>Предложения по внесению изменений в законодательство Республики Казахстан </a:t>
            </a:r>
            <a:r>
              <a:rPr lang="ru-RU" sz="3200" b="1" dirty="0" smtClean="0"/>
              <a:t>для ратификации </a:t>
            </a:r>
            <a:r>
              <a:rPr lang="ru-RU" sz="3200" b="1" dirty="0" err="1" smtClean="0"/>
              <a:t>Алматинской</a:t>
            </a:r>
            <a:r>
              <a:rPr lang="ru-RU" sz="3200" b="1" dirty="0" smtClean="0"/>
              <a:t> поправки к </a:t>
            </a:r>
            <a:r>
              <a:rPr lang="ru-RU" sz="3200" b="1" dirty="0" err="1" smtClean="0"/>
              <a:t>Орхусской</a:t>
            </a:r>
            <a:r>
              <a:rPr lang="ru-RU" sz="3200" b="1" dirty="0" smtClean="0"/>
              <a:t> конвенции по о ГМО</a:t>
            </a:r>
          </a:p>
          <a:p>
            <a:pPr lvl="0" algn="ctr"/>
            <a:r>
              <a:rPr lang="ru-RU" sz="32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Климов Е. В. </a:t>
            </a:r>
            <a:endParaRPr kumimoji="0" lang="ru-RU" sz="3200" b="1" i="1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16" name="Picture 2" descr="File:Kazakhstan (orthographic projection)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983" y="181984"/>
            <a:ext cx="2746297" cy="274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История принятия Алматинской поправки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mtClean="0"/>
              <a:t>В 1998 году на </a:t>
            </a:r>
            <a:r>
              <a:rPr lang="ru-RU"/>
              <a:t>4-й Конференции министров в Орхусе </a:t>
            </a:r>
            <a:r>
              <a:rPr lang="ru-RU" smtClean="0"/>
              <a:t>стороны, было предложено продолжить </a:t>
            </a:r>
            <a:r>
              <a:rPr lang="ru-RU"/>
              <a:t>работу по разработке Конвенции в области ГМО. </a:t>
            </a:r>
            <a:endParaRPr lang="ru-RU" smtClean="0"/>
          </a:p>
          <a:p>
            <a:pPr marL="0" indent="0">
              <a:buNone/>
            </a:pPr>
            <a:r>
              <a:rPr lang="ru-RU" smtClean="0"/>
              <a:t>В 1999 году в Кишиневе на первом </a:t>
            </a:r>
            <a:r>
              <a:rPr lang="ru-RU"/>
              <a:t>Совещание </a:t>
            </a:r>
            <a:r>
              <a:rPr lang="ru-RU" smtClean="0"/>
              <a:t>сторон</a:t>
            </a:r>
            <a:r>
              <a:rPr lang="ru-RU"/>
              <a:t> </a:t>
            </a:r>
            <a:r>
              <a:rPr lang="ru-RU" smtClean="0"/>
              <a:t>была создана Целевая группа </a:t>
            </a:r>
            <a:r>
              <a:rPr lang="ru-RU"/>
              <a:t>по ГМО во главе с Австрией. </a:t>
            </a:r>
            <a:r>
              <a:rPr lang="ru-RU" smtClean="0"/>
              <a:t>Цель- выработка рекомендаций </a:t>
            </a:r>
            <a:r>
              <a:rPr lang="ru-RU"/>
              <a:t>для будущего решения вопроса ГМО в рамках Конвенции</a:t>
            </a:r>
            <a:r>
              <a:rPr lang="ru-RU" smtClean="0"/>
              <a:t>.</a:t>
            </a:r>
          </a:p>
          <a:p>
            <a:pPr marL="0" indent="0">
              <a:buNone/>
            </a:pPr>
            <a:r>
              <a:rPr lang="ru-RU" smtClean="0"/>
              <a:t>В 2000 году Кавтат</a:t>
            </a:r>
            <a:r>
              <a:rPr lang="ru-RU"/>
              <a:t>, Хорватия</a:t>
            </a:r>
            <a:r>
              <a:rPr lang="ru-RU" smtClean="0"/>
              <a:t> на втором </a:t>
            </a:r>
            <a:r>
              <a:rPr lang="ru-RU"/>
              <a:t>заседании </a:t>
            </a:r>
            <a:r>
              <a:rPr lang="ru-RU" smtClean="0"/>
              <a:t>была учреждена Рабочая группа. Были </a:t>
            </a:r>
            <a:r>
              <a:rPr lang="ru-RU"/>
              <a:t>разработаны не имеющие обязательной силы «Руководящие принципы по доступу к информации, участию общественности и доступу к правосудию по вопросам, связанным с генетически измененными организмами». Эти Руководящие принципы были приняты на первом заседании Совещания сторон в Лукке, Италия, 2002 год, </a:t>
            </a:r>
            <a:r>
              <a:rPr lang="ru-RU" smtClean="0"/>
              <a:t>они </a:t>
            </a:r>
            <a:r>
              <a:rPr lang="ru-RU"/>
              <a:t>называются «Луккскими руководящими принципами</a:t>
            </a:r>
            <a:r>
              <a:rPr lang="ru-RU" smtClean="0"/>
              <a:t>».</a:t>
            </a:r>
          </a:p>
          <a:p>
            <a:pPr marL="0" indent="0">
              <a:buNone/>
            </a:pPr>
            <a:r>
              <a:rPr lang="ru-RU" smtClean="0"/>
              <a:t>В 2005 году в Алматы на заседании Совещания </a:t>
            </a:r>
            <a:r>
              <a:rPr lang="ru-RU"/>
              <a:t>сторон была принята статья 6-бис и приложение I-бис по ГМО, так называемое приложение по ГМО к Конвенции (также называемое «Алматинской поправкой»).</a:t>
            </a:r>
            <a:endParaRPr lang="ru-RU" smtClean="0"/>
          </a:p>
          <a:p>
            <a:pPr marL="0" indent="0">
              <a:buNone/>
            </a:pPr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3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Содержание Алматинской поправки 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70001"/>
            <a:ext cx="8596668" cy="1534160"/>
          </a:xfrm>
        </p:spPr>
        <p:txBody>
          <a:bodyPr/>
          <a:lstStyle/>
          <a:p>
            <a:pPr marL="0" indent="0" algn="ctr">
              <a:buNone/>
            </a:pPr>
            <a:r>
              <a:rPr lang="ru-RU"/>
              <a:t>УЧАСТИЕ ОБЩЕСТВЕННОСТИ В РЕШЕНИЯХ В </a:t>
            </a:r>
            <a:r>
              <a:rPr lang="ru-RU" smtClean="0"/>
              <a:t>ОТНОШЕНИИ ПРЕДНАМЕРЕННОГО </a:t>
            </a:r>
            <a:r>
              <a:rPr lang="ru-RU"/>
              <a:t>ВЫСВОБОЖДЕНИЯ В </a:t>
            </a:r>
            <a:r>
              <a:rPr lang="ru-RU" smtClean="0"/>
              <a:t>ОКРУЖАЮЩУЮ СРЕДУ </a:t>
            </a:r>
            <a:r>
              <a:rPr lang="ru-RU"/>
              <a:t>И РЕАЛИЗАЦИИ НА РЫНКЕ </a:t>
            </a:r>
            <a:r>
              <a:rPr lang="ru-RU" smtClean="0"/>
              <a:t>ГЕНЕТИЧЕСКИ ИЗМЕНЕННЫХ </a:t>
            </a:r>
            <a:r>
              <a:rPr lang="ru-RU"/>
              <a:t>ОРГАНИЗМОВ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5414" y="2590800"/>
            <a:ext cx="8596668" cy="3169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/>
              <a:t>Основным обязательством, которое берут на себя Стороны Орхусской конвенции в соответствии с Алматинской поправкой, является обеспечение </a:t>
            </a:r>
            <a:r>
              <a:rPr lang="ru-RU" b="1"/>
              <a:t>скорейшего и эффективного представления </a:t>
            </a:r>
            <a:r>
              <a:rPr lang="ru-RU"/>
              <a:t>информации и </a:t>
            </a:r>
            <a:r>
              <a:rPr lang="ru-RU" b="1"/>
              <a:t>участия общественности до принятия решений</a:t>
            </a:r>
            <a:r>
              <a:rPr lang="ru-RU"/>
              <a:t> в отношении разрешения преднамеренного высвобождения в окружающую среду и реализации на рынке ГМО. В данном случае особого внимания требует </a:t>
            </a:r>
            <a:r>
              <a:rPr lang="ru-RU" b="1"/>
              <a:t>принцип скорейшего и эффективного представления информации и участия общественности</a:t>
            </a:r>
            <a:r>
              <a:rPr 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9494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Основные </a:t>
            </a:r>
            <a:r>
              <a:rPr lang="ru-RU" i="1" dirty="0" smtClean="0"/>
              <a:t>принципы </a:t>
            </a:r>
            <a:r>
              <a:rPr lang="ru-RU" i="1" dirty="0" err="1" smtClean="0"/>
              <a:t>Алматинской</a:t>
            </a:r>
            <a:r>
              <a:rPr lang="ru-RU" i="1" dirty="0" smtClean="0"/>
              <a:t> поправки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b="1" i="1" smtClean="0"/>
              <a:t>ПРИНЦИП СКОРЕЙШЕГО ПРЕДСТАВЛЕНИЯ ИНФОРМАЦИИ</a:t>
            </a:r>
            <a:r>
              <a:rPr lang="ru-RU" b="1" smtClean="0"/>
              <a:t> </a:t>
            </a:r>
            <a:r>
              <a:rPr lang="ru-RU" smtClean="0"/>
              <a:t>В </a:t>
            </a:r>
            <a:r>
              <a:rPr lang="ru-RU"/>
              <a:t>первую очередь, означает, что государственный орган, ответственный за принятие решений о санкционировании преднамеренного высвобождения ГМО в окружающую среду или реализации ГМО на рынке, обязан на самом начальном этапе процедуры принятия решения проинформировать общественность либо путем публичного уведомления, либо в индивидуальном порядке о запросе/уведомлении/заявке на получение соответствующего разрешения на высвобождение ГМО в окружающую среду или реализацию ГМО на рынке</a:t>
            </a:r>
            <a:r>
              <a:rPr lang="ru-RU" smtClean="0"/>
              <a:t>.</a:t>
            </a:r>
          </a:p>
          <a:p>
            <a:r>
              <a:rPr lang="ru-RU" b="1" i="1" smtClean="0"/>
              <a:t>ПРИНЦИП ЭФФЕКТИВНОГО ПРЕДСТАВЛЕНИЯ ИНФОРМАЦИИ</a:t>
            </a:r>
            <a:r>
              <a:rPr lang="ru-RU" smtClean="0"/>
              <a:t> </a:t>
            </a:r>
            <a:r>
              <a:rPr lang="ru-RU"/>
              <a:t>предусматривает, что такая информация должна излагаться в доступной форме и в достаточном объеме, а также предоставляться своевременно по запросу, с тем, чтобы общественность, как обязательный участник процесса принятия решения, могла осознанно и информированно участвовать в этом процессе. </a:t>
            </a:r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802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smtClean="0"/>
              <a:t>ПРИНЦИП ПРОЗРАЧНОСТИ</a:t>
            </a:r>
            <a:r>
              <a:rPr lang="ru-RU" b="1" smtClean="0"/>
              <a:t> </a:t>
            </a:r>
            <a:r>
              <a:rPr lang="ru-RU" smtClean="0"/>
              <a:t>в </a:t>
            </a:r>
            <a:r>
              <a:rPr lang="ru-RU"/>
              <a:t>определенной степени перекликается с общеправовыми принципами публичности и гласности. Но если в случае с пунктом 8 приложения 1-бис транспарентность (гласность) частично реализуется в обязанности государственного органа, ответственного за принятие решения по ГМО, довести до сведения общественности как текст принятого решения, так и причины, и соображения, на которых оно основывалось, то в пункте 5 речь, прежде всего, идет о том, что указанный государственный орган должен заранее уведомить общественность обо всех этапах и стадиях процедуры принятия решений по ГМО. Как часть национальной системы биобезопасности такая процедура должна быть единообразной (универсальной). В государстве должен быть определен единый орган, уполномоченный выдавать разрешения на преднамеренное высвобождение ГМО в окружающую среду или реализацию ГМО на рынке.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smtClean="0"/>
              <a:t>Основные </a:t>
            </a:r>
            <a:r>
              <a:rPr lang="ru-RU" i="1" dirty="0" smtClean="0"/>
              <a:t>принципы </a:t>
            </a:r>
            <a:r>
              <a:rPr lang="ru-RU" i="1" dirty="0" err="1" smtClean="0"/>
              <a:t>Алматинской</a:t>
            </a:r>
            <a:r>
              <a:rPr lang="ru-RU" i="1" dirty="0" smtClean="0"/>
              <a:t> поправки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30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smtClean="0"/>
              <a:t>Не является в </a:t>
            </a:r>
            <a:r>
              <a:rPr lang="ru-RU" sz="4000"/>
              <a:t>качестве </a:t>
            </a:r>
            <a:r>
              <a:rPr lang="ru-RU" sz="4000" smtClean="0"/>
              <a:t>конфиденциальной информацией:</a:t>
            </a:r>
            <a:endParaRPr lang="ru-RU" altLang="ru-RU" sz="400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sz="2400" smtClean="0"/>
              <a:t>общее </a:t>
            </a:r>
            <a:r>
              <a:rPr lang="ru-RU" sz="2400"/>
              <a:t>описание соответствующего генетически измененного организма или генетически измененных организмов, название и адрес подателя просьбы о разрешении на преднамеренное высвобождение, предполагаемое использование и, в случае необходимости, место высвобождения;</a:t>
            </a:r>
          </a:p>
          <a:p>
            <a:pPr lvl="0"/>
            <a:r>
              <a:rPr lang="ru-RU" sz="2400"/>
              <a:t>методы и планы, касающиеся мониторинга соответствующего генетически измененного организма или генетически измененных организмов и мероприятий по ликвидации чрезвычайных ситуаций;</a:t>
            </a:r>
          </a:p>
          <a:p>
            <a:pPr lvl="0"/>
            <a:r>
              <a:rPr lang="ru-RU" sz="2400"/>
              <a:t>оценку риска для окружающей среды.</a:t>
            </a:r>
          </a:p>
          <a:p>
            <a:pPr eaLnBrk="1" hangingPunct="1">
              <a:lnSpc>
                <a:spcPct val="80000"/>
              </a:lnSpc>
            </a:pPr>
            <a:endParaRPr lang="ru-RU" altLang="ru-RU" sz="1800" b="1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1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784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094" y="-1524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/>
              <a:t>Перечень стран, принявших Алматинские поправки </a:t>
            </a:r>
            <a:br>
              <a:rPr lang="ru-RU" b="1"/>
            </a:br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596564"/>
              </p:ext>
            </p:extLst>
          </p:nvPr>
        </p:nvGraphicFramePr>
        <p:xfrm>
          <a:off x="576827" y="1305560"/>
          <a:ext cx="4574293" cy="487680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304876"/>
                <a:gridCol w="3269417"/>
              </a:tblGrid>
              <a:tr h="24239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Страны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Утверждение (АА), Принятие (А), Ратификация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Австрия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 мая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Бельгия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 июня 2009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Болгария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 апреля 2007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Кипр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7 октября 2009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Чешская Республика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 января 2008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smtClean="0">
                          <a:effectLst/>
                        </a:rPr>
                        <a:t>Дания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 октября 2006 г. AA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Эстония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1 февраля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Европейский Союз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1 февраля 2008 г. AA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6159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Финляндия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 июня 2008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 smtClean="0">
                          <a:effectLst/>
                        </a:rPr>
                        <a:t>Франция</a:t>
                      </a:r>
                      <a:r>
                        <a:rPr lang="ru-RU" sz="1600" kern="1200" baseline="0" smtClean="0">
                          <a:effectLst/>
                        </a:rPr>
                        <a:t> 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 июля 2016 года АА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Грузия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4 февраля 2016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Германия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 октября 2009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Венгрия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 мая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Ирландия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 июня 2012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Италия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 декабря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80512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kern="1200">
                          <a:effectLst/>
                        </a:rPr>
                        <a:t>Латвия</a:t>
                      </a:r>
                      <a:endParaRPr lang="ru-RU" sz="16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lvl="0"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3 июня 2008 г. AA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37014"/>
              </p:ext>
            </p:extLst>
          </p:nvPr>
        </p:nvGraphicFramePr>
        <p:xfrm>
          <a:off x="5151120" y="1300480"/>
          <a:ext cx="4983480" cy="4881879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714682"/>
                <a:gridCol w="3268798"/>
              </a:tblGrid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Литва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30 августа 2007 г. </a:t>
                      </a:r>
                      <a:endParaRPr lang="ru-RU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Люксембург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4 января 2007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Мальта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 марта 2017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Нидерланды</a:t>
                      </a:r>
                      <a:r>
                        <a:rPr lang="ru-RU" sz="1600" baseline="300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 февраля 2009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Норвегия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2 мая 2008 г. AA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Польша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 марта 2009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Португалия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8 сентября 2009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Молдова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7 декабря 2007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Румыния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 августа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Словакия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1 апреля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Словения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 апреля 2010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Испания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 февраля 2008 г. A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Швеция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 февраля 2008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25694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Швейцария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3 марта 2014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  <a:tr h="1284705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>
                          <a:effectLst/>
                        </a:rPr>
                        <a:t>Соединенное Королевство Великобритании и Северной Ирландии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1 мая 2009 г.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888" marR="21888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50920" y="6488668"/>
            <a:ext cx="1829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t>Всего 31 страна. </a:t>
            </a:r>
            <a:endParaRPr lang="ru-RU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1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Международный опыт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32326"/>
            <a:ext cx="8596668" cy="3880773"/>
          </a:xfrm>
        </p:spPr>
        <p:txBody>
          <a:bodyPr>
            <a:noAutofit/>
          </a:bodyPr>
          <a:lstStyle/>
          <a:p>
            <a:r>
              <a:rPr lang="ru-RU" sz="1600" b="1"/>
              <a:t>Швейцария</a:t>
            </a:r>
          </a:p>
          <a:p>
            <a:pPr marL="0" indent="0">
              <a:buNone/>
            </a:pPr>
            <a:r>
              <a:rPr lang="ru-RU" sz="1600"/>
              <a:t>В Швейцарии сельскохозяйственное производство генетически модифицированных организмов (ГМО) запрещено с 2012 года.</a:t>
            </a:r>
          </a:p>
          <a:p>
            <a:pPr marL="0" indent="0">
              <a:buNone/>
            </a:pPr>
            <a:r>
              <a:rPr lang="ru-RU" sz="1600"/>
              <a:t>Использование ГМО в замкнутых системах является лицензируемым видом деятельности. За выдачу лицензий отвечает Федеральное ведомство по охране окружающей среды (FOEN). Правовые требования к этой процедуре регулируются в Постановлении от 10 сентября 2008 года «О поведении организмов в окружающей среде» (RO, SR 814.911). Это Постановление гарантирует, что широкая общественность будет надлежащим образом проинформирована о заявках на экспериментальные выпуски и что она может соответствующим образом участвовать в процессе принятия решений</a:t>
            </a:r>
            <a:r>
              <a:rPr lang="ru-RU" sz="1600" smtClean="0"/>
              <a:t>.</a:t>
            </a:r>
          </a:p>
          <a:p>
            <a:pPr marL="0" indent="0">
              <a:buNone/>
            </a:pPr>
            <a:r>
              <a:rPr lang="ru-RU" sz="1600"/>
              <a:t>Специальные сайты, включая сайты с реестрами, содержащими решения по ГМО: </a:t>
            </a:r>
          </a:p>
          <a:p>
            <a:pPr lvl="0"/>
            <a:r>
              <a:rPr lang="ru-RU" sz="1600"/>
              <a:t>Федеральное ведомство по охране окружающей среды</a:t>
            </a:r>
            <a:r>
              <a:rPr lang="ru-RU" sz="1600" u="sng"/>
              <a:t> </a:t>
            </a:r>
            <a:r>
              <a:rPr lang="ru-RU" sz="1600" u="sng">
                <a:hlinkClick r:id="rId2"/>
              </a:rPr>
              <a:t>https://www.bafu.admin.ch/bafu/en/home/topics/biotechnology/info-specialists/experimental-releases/experimental-releases-of-genetically-modified-organisms--gmos-.html</a:t>
            </a:r>
            <a:r>
              <a:rPr lang="ru-RU" sz="1600"/>
              <a:t>.</a:t>
            </a:r>
          </a:p>
          <a:p>
            <a:pPr marL="0" indent="0">
              <a:buNone/>
            </a:pPr>
            <a:endParaRPr lang="ru-RU" sz="1600"/>
          </a:p>
          <a:p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1351286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90199"/>
            <a:ext cx="8596668" cy="3880773"/>
          </a:xfrm>
        </p:spPr>
        <p:txBody>
          <a:bodyPr>
            <a:normAutofit fontScale="92500" lnSpcReduction="20000"/>
          </a:bodyPr>
          <a:lstStyle/>
          <a:p>
            <a:r>
              <a:rPr lang="ru-RU" b="1" u="sng"/>
              <a:t>Сербия</a:t>
            </a:r>
            <a:r>
              <a:rPr lang="ru-RU" b="1"/>
              <a:t> </a:t>
            </a:r>
          </a:p>
          <a:p>
            <a:pPr marL="0" indent="0">
              <a:buNone/>
            </a:pPr>
            <a:r>
              <a:rPr lang="ru-RU"/>
              <a:t>Народной Скупщиной Республикой Сербия 29 мая 2009 года был принят Закон о «Генетически модифицированных организмах», согласно которому производство ГМО в коммерческих целях, торговля ими, а также продуктами, полученными из них, полностью запрещена. Кроме того, согласно этому же закону, импорт соевых кормов, содержащих ГМО, для крупного рогатого скота в Сербию также запрещен. С целью защиты сельского хозяйства от ГМО Сербским правительством осуществляется серьёзный контроль импорта семян. </a:t>
            </a:r>
            <a:endParaRPr lang="ru-RU" smtClean="0"/>
          </a:p>
          <a:p>
            <a:pPr marL="0" indent="0">
              <a:buNone/>
            </a:pPr>
            <a:r>
              <a:rPr lang="ru-RU" smtClean="0"/>
              <a:t>Министерство </a:t>
            </a:r>
            <a:r>
              <a:rPr lang="ru-RU"/>
              <a:t>сельского хозяйства и защиты окружающей среды отвечает за вопросы ГМО и несет ответственность за выдачу лицензий на работы с ГМО в закрытых системах и в научных целях.</a:t>
            </a:r>
          </a:p>
          <a:p>
            <a:pPr marL="0" indent="0">
              <a:buNone/>
            </a:pPr>
            <a:r>
              <a:rPr lang="ru-RU"/>
              <a:t>Специальные сайты, включая сайты с реестрами, содержащими решения по ГМО: </a:t>
            </a:r>
          </a:p>
          <a:p>
            <a:pPr lvl="0"/>
            <a:r>
              <a:rPr lang="sr-Cyrl-CS" u="sng">
                <a:hlinkClick r:id="rId2"/>
              </a:rPr>
              <a:t>http://www.minpolj.gov.rs/</a:t>
            </a:r>
            <a:r>
              <a:rPr lang="sr-Cyrl-CS" u="sng"/>
              <a:t>;</a:t>
            </a:r>
            <a:endParaRPr lang="ru-RU"/>
          </a:p>
          <a:p>
            <a:pPr lvl="0"/>
            <a:r>
              <a:rPr lang="ru-RU" u="sng">
                <a:hlinkClick r:id="rId3"/>
              </a:rPr>
              <a:t>http</a:t>
            </a:r>
            <a:r>
              <a:rPr lang="sr-Cyrl-CS" u="sng">
                <a:hlinkClick r:id="rId3"/>
              </a:rPr>
              <a:t>://</a:t>
            </a:r>
            <a:r>
              <a:rPr lang="ru-RU" u="sng">
                <a:hlinkClick r:id="rId3"/>
              </a:rPr>
              <a:t>www</a:t>
            </a:r>
            <a:r>
              <a:rPr lang="sr-Cyrl-CS" u="sng">
                <a:hlinkClick r:id="rId3"/>
              </a:rPr>
              <a:t>.</a:t>
            </a:r>
            <a:r>
              <a:rPr lang="ru-RU" u="sng">
                <a:hlinkClick r:id="rId3"/>
              </a:rPr>
              <a:t>uzb</a:t>
            </a:r>
            <a:r>
              <a:rPr lang="sr-Cyrl-CS" u="sng">
                <a:hlinkClick r:id="rId3"/>
              </a:rPr>
              <a:t>.</a:t>
            </a:r>
            <a:r>
              <a:rPr lang="ru-RU" u="sng">
                <a:hlinkClick r:id="rId3"/>
              </a:rPr>
              <a:t>minpolj</a:t>
            </a:r>
            <a:r>
              <a:rPr lang="sr-Cyrl-CS" u="sng">
                <a:hlinkClick r:id="rId3"/>
              </a:rPr>
              <a:t>.</a:t>
            </a:r>
            <a:r>
              <a:rPr lang="ru-RU" u="sng">
                <a:hlinkClick r:id="rId3"/>
              </a:rPr>
              <a:t>gov</a:t>
            </a:r>
            <a:r>
              <a:rPr lang="sr-Cyrl-CS" u="sng">
                <a:hlinkClick r:id="rId3"/>
              </a:rPr>
              <a:t>.</a:t>
            </a:r>
            <a:r>
              <a:rPr lang="ru-RU" u="sng">
                <a:hlinkClick r:id="rId3"/>
              </a:rPr>
              <a:t>rs</a:t>
            </a:r>
            <a:r>
              <a:rPr lang="sr-Cyrl-CS" u="sng">
                <a:hlinkClick r:id="rId3"/>
              </a:rPr>
              <a:t>/</a:t>
            </a:r>
            <a:r>
              <a:rPr lang="sr-Cyrl-CS" u="sng"/>
              <a:t>.</a:t>
            </a:r>
            <a:endParaRPr lang="ru-RU"/>
          </a:p>
          <a:p>
            <a:endParaRPr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Международный опыт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327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737" y="0"/>
            <a:ext cx="9219020" cy="1320800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Оценка </a:t>
            </a:r>
            <a:r>
              <a:rPr lang="ru-RU" b="1"/>
              <a:t>законодательства Казахстана в свете ратификации Алматинской поправки к Орхусской Конвенции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737" y="1720751"/>
            <a:ext cx="8596668" cy="4436981"/>
          </a:xfrm>
        </p:spPr>
        <p:txBody>
          <a:bodyPr>
            <a:noAutofit/>
          </a:bodyPr>
          <a:lstStyle/>
          <a:p>
            <a:r>
              <a:rPr lang="ru-RU" sz="1600" smtClean="0"/>
              <a:t>Применяемые </a:t>
            </a:r>
            <a:r>
              <a:rPr lang="ru-RU" sz="1600"/>
              <a:t>в действующем законодательстве определения генетически модифицированных организмов и сопутствующий понятий аппарат, не являются актуальными и исчерпывающими, так как не отражает всех возможных вариаций генно-модифицированных организмов, продуктов и процессов связанными с ними. </a:t>
            </a:r>
            <a:endParaRPr lang="ru-RU" sz="1600" smtClean="0"/>
          </a:p>
          <a:p>
            <a:r>
              <a:rPr lang="ru-RU" sz="1600" smtClean="0"/>
              <a:t>Помимо </a:t>
            </a:r>
            <a:r>
              <a:rPr lang="ru-RU" sz="1600"/>
              <a:t>этого, присутствуют коллизии в требованиях маркировки генетически модифицированной пищевой продукции для информирования потребителей, которые необходимо устранить. Маркировка непродовольственной продукции предусмотрена только частично и не гарантирует право на информацию конечному потребителю. </a:t>
            </a:r>
            <a:endParaRPr lang="ru-RU" sz="1600" smtClean="0"/>
          </a:p>
          <a:p>
            <a:r>
              <a:rPr lang="ru-RU" sz="1600" smtClean="0"/>
              <a:t>Отсутствуют </a:t>
            </a:r>
            <a:r>
              <a:rPr lang="ru-RU" sz="1600"/>
              <a:t>требования для маркировки биопрепаратов и удобрений, содержащих ГМО, к животноводческой продукции, полученной с применение генетически модифицированных кормов и др. </a:t>
            </a:r>
            <a:endParaRPr lang="ru-RU" sz="1600" smtClean="0"/>
          </a:p>
          <a:p>
            <a:r>
              <a:rPr lang="ru-RU" sz="1600" smtClean="0"/>
              <a:t>В </a:t>
            </a:r>
            <a:r>
              <a:rPr lang="ru-RU" sz="1600"/>
              <a:t>соответствии с законодательством производство и использование генетически модифицированных организмов и продуктов является экологически опасным видом деятельности, подлежит вынесению на общественные слушания, но при этом не внесено в перечень объектов оценки воздействия на окружающую среду. </a:t>
            </a:r>
            <a:endParaRPr lang="ru-RU" sz="1600" smtClean="0"/>
          </a:p>
          <a:p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41256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don't panic organ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70" y="-22190"/>
            <a:ext cx="6880190" cy="688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5428" y="4633553"/>
            <a:ext cx="3438545" cy="13900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/>
              <a:t>Евгений Климов </a:t>
            </a:r>
          </a:p>
          <a:p>
            <a:pPr marL="0" indent="0" algn="ctr">
              <a:buNone/>
            </a:pPr>
            <a:r>
              <a:rPr lang="ru-RU" sz="2800" b="1" dirty="0" smtClean="0"/>
              <a:t>+7 705 214 15 36</a:t>
            </a:r>
          </a:p>
          <a:p>
            <a:pPr marL="0" indent="0" algn="ctr">
              <a:buNone/>
            </a:pPr>
            <a:r>
              <a:rPr lang="en-US" sz="2800" b="1" dirty="0" smtClean="0"/>
              <a:t>fiec@mail.ru</a:t>
            </a:r>
            <a:endParaRPr lang="ru-RU" sz="2800" b="1" dirty="0" smtClean="0"/>
          </a:p>
          <a:p>
            <a:pPr marL="0" indent="0" algn="ctr">
              <a:buNone/>
            </a:pPr>
            <a:endParaRPr lang="ru-RU" sz="2800" b="1" dirty="0" smtClean="0"/>
          </a:p>
          <a:p>
            <a:pPr marL="0" indent="0">
              <a:buNone/>
            </a:pPr>
            <a:endParaRPr lang="ru-RU" sz="2800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79333" y="4315094"/>
            <a:ext cx="6523566" cy="63691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37681" y="2092352"/>
            <a:ext cx="7483303" cy="8313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8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84" y="3031023"/>
            <a:ext cx="4914286" cy="1390476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237681" y="186365"/>
            <a:ext cx="6822876" cy="20102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ОБЪЕДИНЯЕМ, РАЗВИВАЕМ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ПОДДЕРЖИВАЕМ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ОРГАНИЧЕСКИЕ ДВИЖЕНИЯ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КАЗАХСТАНА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ЦЕНТРАЛЬНОЙ АЗИИ ВО ВСЕХ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ПРОЯВЛЕНИЯХ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5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18295</TotalTime>
  <Words>1276</Words>
  <Application>Microsoft Office PowerPoint</Application>
  <PresentationFormat>Произвольный</PresentationFormat>
  <Paragraphs>110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Грань</vt:lpstr>
      <vt:lpstr>Презентация PowerPoint</vt:lpstr>
      <vt:lpstr>История принятия Алматинской поправки</vt:lpstr>
      <vt:lpstr>Содержание Алматинской поправки </vt:lpstr>
      <vt:lpstr>Основные принципы Алматинской поправки</vt:lpstr>
      <vt:lpstr>Основные принципы Алматинской поправки</vt:lpstr>
      <vt:lpstr>Не является в качестве конфиденциальной информацией:</vt:lpstr>
      <vt:lpstr>Перечень стран, принявших Алматинские поправки  </vt:lpstr>
      <vt:lpstr>Международный опыт</vt:lpstr>
      <vt:lpstr>Международный опыт</vt:lpstr>
      <vt:lpstr>Оценка законодательства Казахстана в свете ратификации Алматинской поправки к Орхусской Конвенции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Внутренний рынок органических продуктов Казахстана</dc:title>
  <dc:creator>Евгений</dc:creator>
  <cp:lastModifiedBy>fn</cp:lastModifiedBy>
  <cp:revision>144</cp:revision>
  <cp:lastPrinted>2018-07-18T13:13:43Z</cp:lastPrinted>
  <dcterms:created xsi:type="dcterms:W3CDTF">2014-08-06T04:52:08Z</dcterms:created>
  <dcterms:modified xsi:type="dcterms:W3CDTF">2018-10-02T05:29:31Z</dcterms:modified>
</cp:coreProperties>
</file>