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96" r:id="rId2"/>
  </p:sldMasterIdLst>
  <p:notesMasterIdLst>
    <p:notesMasterId r:id="rId14"/>
  </p:notesMasterIdLst>
  <p:handoutMasterIdLst>
    <p:handoutMasterId r:id="rId15"/>
  </p:handoutMasterIdLst>
  <p:sldIdLst>
    <p:sldId id="363" r:id="rId3"/>
    <p:sldId id="361" r:id="rId4"/>
    <p:sldId id="362" r:id="rId5"/>
    <p:sldId id="364" r:id="rId6"/>
    <p:sldId id="365" r:id="rId7"/>
    <p:sldId id="366" r:id="rId8"/>
    <p:sldId id="367" r:id="rId9"/>
    <p:sldId id="369" r:id="rId10"/>
    <p:sldId id="370" r:id="rId11"/>
    <p:sldId id="360" r:id="rId12"/>
    <p:sldId id="305" r:id="rId13"/>
  </p:sldIdLst>
  <p:sldSz cx="1188085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74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IISKINEN Eija, ENV/GGGR" initials="EK" lastIdx="4" clrIdx="0"/>
  <p:cmAuthor id="1" name="Aliya Shalabekova" initials="" lastIdx="3" clrIdx="1"/>
  <p:cmAuthor id="2" name="KIISKINEN Eija" initials="EK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74"/>
    <a:srgbClr val="173A8D"/>
    <a:srgbClr val="1D3C7A"/>
    <a:srgbClr val="385592"/>
    <a:srgbClr val="129481"/>
    <a:srgbClr val="0F2741"/>
    <a:srgbClr val="001736"/>
    <a:srgbClr val="C9A093"/>
    <a:srgbClr val="F1F1F1"/>
    <a:srgbClr val="3A58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54" autoAdjust="0"/>
    <p:restoredTop sz="96272" autoAdjust="0"/>
  </p:normalViewPr>
  <p:slideViewPr>
    <p:cSldViewPr snapToGrid="0">
      <p:cViewPr>
        <p:scale>
          <a:sx n="92" d="100"/>
          <a:sy n="92" d="100"/>
        </p:scale>
        <p:origin x="-204" y="42"/>
      </p:cViewPr>
      <p:guideLst>
        <p:guide orient="horz" pos="2160"/>
        <p:guide pos="2880"/>
        <p:guide pos="37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909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1"/>
            <a:ext cx="2971800" cy="49909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9448185"/>
            <a:ext cx="2971800" cy="499090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852" y="0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ACEE8F60-86D9-4C3A-A53D-BD2C398A2D43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8438" y="746125"/>
            <a:ext cx="646112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480" y="4725513"/>
            <a:ext cx="5487041" cy="4475797"/>
          </a:xfrm>
          <a:prstGeom prst="rect">
            <a:avLst/>
          </a:prstGeom>
        </p:spPr>
        <p:txBody>
          <a:bodyPr vert="horz" lIns="91870" tIns="45935" rIns="91870" bIns="4593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7844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852" y="9447844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AD637ABC-5C3F-440F-9A6C-D67E532A9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7987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864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326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120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064" y="1122363"/>
            <a:ext cx="1009872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106" y="3602037"/>
            <a:ext cx="8910638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E005-DF4E-41CF-97C1-47B3F451FD1F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A2C65-47CF-48EF-A01E-A897428777D5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621" y="1709743"/>
            <a:ext cx="1024723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621" y="4589469"/>
            <a:ext cx="1024723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6DC9-FDC5-4669-98FB-0F9865300781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809" y="1825624"/>
            <a:ext cx="5049361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4680" y="1825624"/>
            <a:ext cx="5049361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7A60A-3997-4393-BEB6-F7E855572517}" type="datetime1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56" y="365129"/>
            <a:ext cx="10247233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57" y="1681163"/>
            <a:ext cx="502615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57" y="2505075"/>
            <a:ext cx="502615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4687" y="1681163"/>
            <a:ext cx="505090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4687" y="2505075"/>
            <a:ext cx="5050909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AA9D-2E44-4F49-A4C8-CB6C0953E44A}" type="datetime1">
              <a:rPr lang="en-US" smtClean="0"/>
              <a:t>10/1/2018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2A21D-7E8E-4CCC-A2C7-6DDD69F5D41E}" type="datetime1">
              <a:rPr lang="en-US" smtClean="0"/>
              <a:t>10/1/2018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EE23F-D033-491C-93B7-7F1AF650DEE1}" type="datetime1">
              <a:rPr lang="en-US" smtClean="0"/>
              <a:t>10/1/2018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56" y="457200"/>
            <a:ext cx="383188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909" y="987431"/>
            <a:ext cx="60146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56" y="2057402"/>
            <a:ext cx="383188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ADABA-0B5A-4872-AA99-C9488D08D6D3}" type="datetime1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56" y="457200"/>
            <a:ext cx="383188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909" y="987431"/>
            <a:ext cx="601468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56" y="2057402"/>
            <a:ext cx="383188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BA604-F487-425D-ADF8-B52B3A83CED4}" type="datetime1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C57A-3A8B-47E2-927F-7C7CF657166E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2235" y="365124"/>
            <a:ext cx="2561808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813" y="365124"/>
            <a:ext cx="7536914" cy="58118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73A7-5893-42BC-8461-2B426A8D97E9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064" y="1122363"/>
            <a:ext cx="1009872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106" y="3602037"/>
            <a:ext cx="8910638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4F4EF-64DB-4597-9E3A-7ACDC23D27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069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ACEF-80B7-461D-906E-5513AA68B4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529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621" y="1709743"/>
            <a:ext cx="1024723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621" y="4589469"/>
            <a:ext cx="1024723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FC4D-467B-4AC3-A817-425A1CF537C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051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809" y="1825624"/>
            <a:ext cx="5049361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4680" y="1825624"/>
            <a:ext cx="5049361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F87C9-C98B-4A31-9359-3C14034AA3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274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56" y="365129"/>
            <a:ext cx="10247233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57" y="1681163"/>
            <a:ext cx="502615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57" y="2505075"/>
            <a:ext cx="502615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4687" y="1681163"/>
            <a:ext cx="505090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4687" y="2505075"/>
            <a:ext cx="5050909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93C4-F364-47C6-BCB1-75B59310F04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257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09EA-019E-4A0C-ABE8-E980D8E9CE4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3556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EAFB-698A-463F-896F-33753A6C66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396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56" y="457200"/>
            <a:ext cx="383188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909" y="987431"/>
            <a:ext cx="60146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56" y="2057402"/>
            <a:ext cx="383188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5807C-9193-4AF8-A5EF-A3436CA21DE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01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56" y="457200"/>
            <a:ext cx="383188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909" y="987431"/>
            <a:ext cx="601468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56" y="2057402"/>
            <a:ext cx="383188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0403-F52F-43F1-BF4E-A4E0FA4F4F6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168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D246-BFE3-496F-ADD6-8F55AEFB33E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910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2235" y="365124"/>
            <a:ext cx="2561808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813" y="365124"/>
            <a:ext cx="7536914" cy="58118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FA6B4-2778-4965-B732-6B4C0541E8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312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085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649" y="1465730"/>
            <a:ext cx="10225393" cy="4711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809" y="6356356"/>
            <a:ext cx="26731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3DDAF-1F95-4397-A756-1EEE0C34EF17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532" y="6356356"/>
            <a:ext cx="4009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0850" y="6356356"/>
            <a:ext cx="26731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122" y="119270"/>
            <a:ext cx="10186081" cy="977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085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649" y="1465730"/>
            <a:ext cx="10225393" cy="4711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809" y="6356356"/>
            <a:ext cx="26731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1B716-0576-4D3B-AEFE-4B75495D97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532" y="6356356"/>
            <a:ext cx="4009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0850" y="6356356"/>
            <a:ext cx="26731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122" y="119270"/>
            <a:ext cx="10186081" cy="977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63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2"/>
          <a:stretch/>
        </p:blipFill>
        <p:spPr>
          <a:xfrm>
            <a:off x="0" y="0"/>
            <a:ext cx="1188085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7858" y="5923064"/>
            <a:ext cx="1123177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500" cap="all" dirty="0" smtClean="0">
                <a:solidFill>
                  <a:srgbClr val="002060"/>
                </a:solidFill>
                <a:latin typeface="Garamond" pitchFamily="18" charset="0"/>
                <a:cs typeface="Times New Roman" panose="02020603050405020304" pitchFamily="18" charset="0"/>
              </a:rPr>
              <a:t> </a:t>
            </a:r>
            <a:endParaRPr lang="ru-RU" sz="1500" cap="all" dirty="0">
              <a:solidFill>
                <a:srgbClr val="002060"/>
              </a:solidFill>
              <a:latin typeface="Garamond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760" y="4268880"/>
            <a:ext cx="9112991" cy="788332"/>
          </a:xfrm>
        </p:spPr>
        <p:txBody>
          <a:bodyPr>
            <a:noAutofit/>
          </a:bodyPr>
          <a:lstStyle/>
          <a:p>
            <a:pPr algn="r"/>
            <a:r>
              <a:rPr lang="ru-RU" sz="54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uturis" pitchFamily="2" charset="0"/>
              </a:rPr>
              <a:t>.</a:t>
            </a:r>
            <a:endParaRPr lang="en-US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n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8413" y="249085"/>
            <a:ext cx="1117888" cy="4007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7717" y="1260293"/>
            <a:ext cx="1117888" cy="4007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8413" y="2217403"/>
            <a:ext cx="1117888" cy="4007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7717" y="3228611"/>
            <a:ext cx="1117888" cy="40077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8413" y="4240514"/>
            <a:ext cx="1117888" cy="40077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7717" y="5251722"/>
            <a:ext cx="1117888" cy="40077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99"/>
          <a:stretch/>
        </p:blipFill>
        <p:spPr>
          <a:xfrm rot="16200000">
            <a:off x="11253495" y="6153750"/>
            <a:ext cx="1007723" cy="4007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07"/>
          <a:stretch/>
        </p:blipFill>
        <p:spPr>
          <a:xfrm rot="16200000">
            <a:off x="-288696" y="6261447"/>
            <a:ext cx="792326" cy="40077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100588" y="6522796"/>
            <a:ext cx="1117888" cy="40077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957341" y="6522796"/>
            <a:ext cx="1117888" cy="40077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1944628" y="6522796"/>
            <a:ext cx="1117888" cy="40077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2801381" y="6522796"/>
            <a:ext cx="1117888" cy="40077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3804770" y="6527410"/>
            <a:ext cx="1117888" cy="40077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4792057" y="6527410"/>
            <a:ext cx="1117888" cy="40077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5648810" y="6527410"/>
            <a:ext cx="1117888" cy="40077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6657101" y="6527411"/>
            <a:ext cx="1117888" cy="40077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7660490" y="6532025"/>
            <a:ext cx="1117888" cy="40077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8647777" y="6532025"/>
            <a:ext cx="1117888" cy="400778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9504530" y="6532025"/>
            <a:ext cx="1117888" cy="400778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10438384" y="6536640"/>
            <a:ext cx="1117888" cy="400778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75" t="-2652" b="-1"/>
          <a:stretch/>
        </p:blipFill>
        <p:spPr>
          <a:xfrm rot="10800000">
            <a:off x="11198412" y="6536639"/>
            <a:ext cx="682437" cy="41140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-451475" y="5471656"/>
            <a:ext cx="1117888" cy="400778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2795797" y="5071880"/>
            <a:ext cx="88404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uturis" pitchFamily="2" charset="0"/>
              </a:rPr>
              <a:t>Участие общественности  в принятии решений в РК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7510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5753" y="589463"/>
            <a:ext cx="44198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buFont typeface="Wingdings" panose="05000000000000000000" pitchFamily="2" charset="2"/>
              <a:buChar char="Ø"/>
            </a:pPr>
            <a:r>
              <a:rPr lang="ru-RU" sz="1400" dirty="0"/>
              <a:t>  </a:t>
            </a:r>
            <a:r>
              <a:rPr lang="ru-RU" sz="1400" dirty="0" smtClean="0"/>
              <a:t>проведения </a:t>
            </a:r>
            <a:r>
              <a:rPr lang="ru-RU" sz="1400" dirty="0"/>
              <a:t>общественных слушаний;</a:t>
            </a:r>
          </a:p>
          <a:p>
            <a:pPr marL="17463" indent="-17463" algn="just" fontAlgn="base">
              <a:buFont typeface="Wingdings" panose="05000000000000000000" pitchFamily="2" charset="2"/>
              <a:buChar char="Ø"/>
            </a:pPr>
            <a:r>
              <a:rPr lang="ru-RU" sz="1400" dirty="0"/>
              <a:t> </a:t>
            </a:r>
            <a:r>
              <a:rPr lang="ru-RU" sz="1400" dirty="0" smtClean="0"/>
              <a:t>      проведения </a:t>
            </a:r>
            <a:r>
              <a:rPr lang="ru-RU" sz="1400" dirty="0"/>
              <a:t>общественной экологической экспертизы;</a:t>
            </a:r>
          </a:p>
          <a:p>
            <a:pPr marL="17463" indent="-17463" algn="just" fontAlgn="base">
              <a:buFont typeface="Wingdings" panose="05000000000000000000" pitchFamily="2" charset="2"/>
              <a:buChar char="Ø"/>
            </a:pPr>
            <a:r>
              <a:rPr lang="ru-RU" sz="1400" dirty="0"/>
              <a:t> </a:t>
            </a:r>
            <a:r>
              <a:rPr lang="ru-RU" sz="1400" dirty="0" smtClean="0"/>
              <a:t>проведения </a:t>
            </a:r>
            <a:r>
              <a:rPr lang="ru-RU" sz="1400" dirty="0"/>
              <a:t>общественного экологического контроля</a:t>
            </a:r>
            <a:r>
              <a:rPr lang="ru-RU" sz="1400" dirty="0" smtClean="0"/>
              <a:t>;</a:t>
            </a:r>
          </a:p>
          <a:p>
            <a:pPr marL="285750" indent="-285750" algn="just" fontAlgn="base">
              <a:buFont typeface="Wingdings" panose="05000000000000000000" pitchFamily="2" charset="2"/>
              <a:buChar char="Ø"/>
            </a:pP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57019" y="2618456"/>
            <a:ext cx="58821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Century Gothic" panose="020B0502020202020204" pitchFamily="34" charset="0"/>
              </a:rPr>
              <a:t>: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4524" y="2099768"/>
            <a:ext cx="3436350" cy="4345467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Местные </a:t>
            </a:r>
            <a:r>
              <a:rPr lang="ru-RU" sz="1400" dirty="0">
                <a:solidFill>
                  <a:schemeClr val="tx1"/>
                </a:solidFill>
                <a:latin typeface="Georgia" panose="02040502050405020303" pitchFamily="18" charset="0"/>
              </a:rPr>
              <a:t>исполнительные органы за двадцать дней до проведения общественных слушаний обеспечивают открытый доступ к </a:t>
            </a:r>
            <a:r>
              <a:rPr lang="ru-RU" sz="1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информации</a:t>
            </a:r>
            <a:r>
              <a:rPr lang="ru-RU" sz="1400" dirty="0">
                <a:solidFill>
                  <a:schemeClr val="tx1"/>
                </a:solidFill>
                <a:latin typeface="Georgia" panose="02040502050405020303" pitchFamily="18" charset="0"/>
              </a:rPr>
              <a:t>, относящейся к процедуре оценки воздействия на окружающую среду намечаемой хозяйственной и иной деятельности и процессу принятия решений по этой деятельности через </a:t>
            </a:r>
            <a:r>
              <a:rPr lang="ru-RU" sz="1400" dirty="0" err="1">
                <a:solidFill>
                  <a:schemeClr val="tx1"/>
                </a:solidFill>
                <a:latin typeface="Georgia" panose="02040502050405020303" pitchFamily="18" charset="0"/>
              </a:rPr>
              <a:t>интернет-ресурс</a:t>
            </a:r>
            <a:r>
              <a:rPr lang="ru-RU" sz="1400" dirty="0">
                <a:solidFill>
                  <a:schemeClr val="tx1"/>
                </a:solidFill>
                <a:latin typeface="Georgia" panose="02040502050405020303" pitchFamily="18" charset="0"/>
              </a:rPr>
              <a:t>, а также используя иные способы информирования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82614" y="2099768"/>
            <a:ext cx="3630992" cy="1127897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Georgia" panose="02040502050405020303" pitchFamily="18" charset="0"/>
              </a:rPr>
              <a:t>Утвержден перечень видов хозяйственной деятельности, по проектам которых обязательно проведение общественных слушаний</a:t>
            </a:r>
            <a:r>
              <a:rPr lang="ru-RU" sz="1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190199" y="2099768"/>
            <a:ext cx="3358896" cy="4345467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Заключения </a:t>
            </a:r>
            <a:r>
              <a:rPr lang="ru-RU" sz="1400" dirty="0">
                <a:solidFill>
                  <a:schemeClr val="tx1"/>
                </a:solidFill>
                <a:latin typeface="Georgia" panose="02040502050405020303" pitchFamily="18" charset="0"/>
              </a:rPr>
              <a:t>государственной экологической экспертизы публикуется на </a:t>
            </a:r>
            <a:r>
              <a:rPr lang="ru-RU" sz="1400" dirty="0" err="1">
                <a:solidFill>
                  <a:schemeClr val="tx1"/>
                </a:solidFill>
                <a:latin typeface="Georgia" panose="02040502050405020303" pitchFamily="18" charset="0"/>
              </a:rPr>
              <a:t>интернет-ресурсе</a:t>
            </a:r>
            <a:r>
              <a:rPr lang="ru-RU" sz="1400" dirty="0">
                <a:solidFill>
                  <a:schemeClr val="tx1"/>
                </a:solidFill>
                <a:latin typeface="Georgia" panose="02040502050405020303" pitchFamily="18" charset="0"/>
              </a:rPr>
              <a:t> местного исполнительного органа, где планируется хозяйственная деятельность  в течение пяти рабочих дней после его получения </a:t>
            </a:r>
            <a:r>
              <a:rPr lang="ru-RU" sz="1400" dirty="0" err="1">
                <a:solidFill>
                  <a:schemeClr val="tx1"/>
                </a:solidFill>
                <a:latin typeface="Georgia" panose="02040502050405020303" pitchFamily="18" charset="0"/>
              </a:rPr>
              <a:t>природопользователем</a:t>
            </a:r>
            <a:endParaRPr lang="ru-RU" sz="14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082614" y="3996617"/>
            <a:ext cx="3630992" cy="2128465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На </a:t>
            </a:r>
            <a:r>
              <a:rPr lang="ru-RU" sz="1400" dirty="0">
                <a:solidFill>
                  <a:schemeClr val="tx1"/>
                </a:solidFill>
                <a:latin typeface="Georgia" panose="02040502050405020303" pitchFamily="18" charset="0"/>
              </a:rPr>
              <a:t>сайтах местных государственных органов созданы отдельные рубрики «Общественные слушания», на которых размещается вся информация по проводимым общественным слушаниям, начиная от объявления и заканчивая размещением выданного экологического разрешения</a:t>
            </a:r>
            <a:endParaRPr lang="ru-RU" sz="105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74564" y="122712"/>
            <a:ext cx="87914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entury Gothic" panose="020B0502020202020204" pitchFamily="34" charset="0"/>
              </a:rPr>
              <a:t>УЧАСТИЕ ОБЩЕСТВЕННОСТИ В ПРОЦЕССЕ ПРИНЯТИЯ </a:t>
            </a:r>
            <a:r>
              <a:rPr lang="ru-RU" sz="1400" b="1" dirty="0" smtClean="0">
                <a:latin typeface="Century Gothic" panose="020B0502020202020204" pitchFamily="34" charset="0"/>
              </a:rPr>
              <a:t>РЕШЕНИЙ ОСУЩЕСТВЛЯЕТСЯ ПОСРЕДСТВОМ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65639" y="600727"/>
            <a:ext cx="69299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indent="250825" algn="just" fontAlgn="base">
              <a:buFont typeface="Wingdings" panose="05000000000000000000" pitchFamily="2" charset="2"/>
              <a:buChar char="Ø"/>
              <a:tabLst>
                <a:tab pos="268288" algn="l"/>
              </a:tabLst>
            </a:pPr>
            <a:r>
              <a:rPr lang="ru-RU" sz="1400" dirty="0"/>
              <a:t>подачи замечаний и предложений в государственные органы в период проведения государственной экологической экспертизы</a:t>
            </a:r>
            <a:r>
              <a:rPr lang="ru-RU" sz="1400" dirty="0" smtClean="0"/>
              <a:t>;</a:t>
            </a:r>
          </a:p>
          <a:p>
            <a:pPr marL="17463" indent="250825" algn="just" fontAlgn="base">
              <a:buFont typeface="Wingdings" panose="05000000000000000000" pitchFamily="2" charset="2"/>
              <a:buChar char="Ø"/>
              <a:tabLst>
                <a:tab pos="268288" algn="l"/>
              </a:tabLst>
            </a:pPr>
            <a:r>
              <a:rPr lang="ru-RU" sz="1400" dirty="0" smtClean="0"/>
              <a:t>участия </a:t>
            </a:r>
            <a:r>
              <a:rPr lang="ru-RU" sz="1400" dirty="0"/>
              <a:t>в общественных советах при государственных органах;</a:t>
            </a:r>
          </a:p>
          <a:p>
            <a:pPr marL="17463" indent="250825" algn="just" fontAlgn="base">
              <a:buFont typeface="Wingdings" panose="05000000000000000000" pitchFamily="2" charset="2"/>
              <a:buChar char="Ø"/>
              <a:tabLst>
                <a:tab pos="268288" algn="l"/>
              </a:tabLst>
            </a:pPr>
            <a:r>
              <a:rPr lang="ru-RU" sz="1400" dirty="0" smtClean="0"/>
              <a:t>представления </a:t>
            </a:r>
            <a:r>
              <a:rPr lang="ru-RU" sz="1400" dirty="0"/>
              <a:t>замечаний и предложений на проекты нормативных правовых актов по вопросам охраны окружающей среды, в том числе на проекты документов Системы государственного планирования.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204457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 animBg="1"/>
      <p:bldP spid="14" grpId="0" animBg="1"/>
      <p:bldP spid="15" grpId="0" animBg="1"/>
      <p:bldP spid="10" grpId="0" animBg="1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24004" t="7022" r="25081" b="5267"/>
          <a:stretch/>
        </p:blipFill>
        <p:spPr>
          <a:xfrm>
            <a:off x="6137079" y="832337"/>
            <a:ext cx="5480492" cy="5443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39262" y="235680"/>
            <a:ext cx="50526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ПРИМЕР ОБЪЯВЛЕНИЯ О ПРОВЕДЕНИИ ОБЩЕСТВЕННЫХ СЛУШАНИЙ</a:t>
            </a:r>
            <a:endParaRPr lang="ru-RU" sz="1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260124" y="343401"/>
            <a:ext cx="50526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ПРИМЕР ЗАКЛЮЧЕНИЯ ЭКОЛОГИЧЕСКОЙ ЭКСПЕРТИЗЫ </a:t>
            </a:r>
            <a:endParaRPr lang="ru-RU" sz="1400" b="1" dirty="0"/>
          </a:p>
        </p:txBody>
      </p:sp>
      <p:pic>
        <p:nvPicPr>
          <p:cNvPr id="9" name="Рисунок 8"/>
          <p:cNvPicPr/>
          <p:nvPr/>
        </p:nvPicPr>
        <p:blipFill rotWithShape="1">
          <a:blip r:embed="rId3"/>
          <a:srcRect l="16809" t="10309" r="18525" b="4002"/>
          <a:stretch/>
        </p:blipFill>
        <p:spPr>
          <a:xfrm>
            <a:off x="257174" y="832337"/>
            <a:ext cx="5762625" cy="544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4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67990" y="273359"/>
            <a:ext cx="11307337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entury Gothic" panose="020B0502020202020204" pitchFamily="34" charset="0"/>
              </a:rPr>
              <a:t>УЧАСТИЕ ОБЩЕСТВЕННОСТИ В ПРОЦЕССЕ ПРИНЯТИЯ </a:t>
            </a:r>
            <a:r>
              <a:rPr lang="ru-RU" sz="1400" b="1" dirty="0" smtClean="0">
                <a:latin typeface="Century Gothic" panose="020B0502020202020204" pitchFamily="34" charset="0"/>
              </a:rPr>
              <a:t>РЕШЕНИЙ ОСУЩЕСТВЛЯЕТСЯ ПОСРЕДСТВОМ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278781" y="747713"/>
            <a:ext cx="11418848" cy="2929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 fontAlgn="base">
              <a:buNone/>
            </a:pPr>
            <a:r>
              <a:rPr lang="ru-RU" sz="1800" b="1" dirty="0" smtClean="0"/>
              <a:t>Участники общественных слушаний: </a:t>
            </a:r>
          </a:p>
          <a:p>
            <a:r>
              <a:rPr lang="ru-RU" sz="1800" dirty="0" smtClean="0"/>
              <a:t>заинтересованная </a:t>
            </a:r>
            <a:r>
              <a:rPr lang="ru-RU" sz="1800" dirty="0"/>
              <a:t>общественность;</a:t>
            </a:r>
          </a:p>
          <a:p>
            <a:r>
              <a:rPr lang="ru-RU" sz="1800" dirty="0" smtClean="0"/>
              <a:t>местный </a:t>
            </a:r>
            <a:r>
              <a:rPr lang="ru-RU" sz="1800" dirty="0"/>
              <a:t>исполнительный орган;</a:t>
            </a:r>
          </a:p>
          <a:p>
            <a:r>
              <a:rPr lang="ru-RU" sz="1800" dirty="0" smtClean="0"/>
              <a:t>уполномоченный </a:t>
            </a:r>
            <a:r>
              <a:rPr lang="ru-RU" sz="1800" dirty="0"/>
              <a:t>орган в области охраны окружающей среды для объектов I категории;</a:t>
            </a:r>
          </a:p>
          <a:p>
            <a:r>
              <a:rPr lang="ru-RU" sz="1800" dirty="0" smtClean="0"/>
              <a:t>государственные </a:t>
            </a:r>
            <a:r>
              <a:rPr lang="ru-RU" sz="1800" dirty="0"/>
              <a:t>органы, к компетенции которых относится принятие обсуждаемых решений;</a:t>
            </a:r>
          </a:p>
          <a:p>
            <a:r>
              <a:rPr lang="ru-RU" sz="1800" dirty="0" smtClean="0"/>
              <a:t>средства </a:t>
            </a:r>
            <a:r>
              <a:rPr lang="ru-RU" sz="1800" dirty="0"/>
              <a:t>массовой информации (далее – СМИ), в случае их заинтересованности;</a:t>
            </a:r>
          </a:p>
          <a:p>
            <a:r>
              <a:rPr lang="ru-RU" sz="1800" dirty="0" smtClean="0"/>
              <a:t>заказчик</a:t>
            </a:r>
            <a:r>
              <a:rPr lang="ru-RU" sz="1800" dirty="0"/>
              <a:t>. </a:t>
            </a:r>
          </a:p>
          <a:p>
            <a:pPr marL="0" indent="0" algn="just" fontAlgn="base">
              <a:buNone/>
            </a:pP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4537" y="3605397"/>
            <a:ext cx="1132963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Заказчик предварительно согласовывает с местным исполнительным органом время и место проведения общественных слушаний, предварительный перечень заинтересованной общественности и обосновывает наиболее эффективные способы ее информирования (объявления в СМИ, информационные листки, стенды, письменные обращения).</a:t>
            </a:r>
          </a:p>
          <a:p>
            <a:pPr>
              <a:lnSpc>
                <a:spcPct val="150000"/>
              </a:lnSpc>
            </a:pPr>
            <a:r>
              <a:rPr lang="ru-RU" dirty="0"/>
              <a:t>Местный исполнительный орган </a:t>
            </a:r>
            <a:r>
              <a:rPr lang="ru-RU" dirty="0" smtClean="0"/>
              <a:t>определяет </a:t>
            </a:r>
            <a:r>
              <a:rPr lang="ru-RU" dirty="0"/>
              <a:t>лицо, ответственное за проведение общественных слушаний.</a:t>
            </a:r>
          </a:p>
        </p:txBody>
      </p:sp>
    </p:spTree>
    <p:extLst>
      <p:ext uri="{BB962C8B-B14F-4D97-AF65-F5344CB8AC3E}">
        <p14:creationId xmlns:p14="http://schemas.microsoft.com/office/powerpoint/2010/main" val="381801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6565" y="1070516"/>
            <a:ext cx="2999679" cy="211873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56122" y="437403"/>
            <a:ext cx="10696541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latin typeface="Century Gothic" panose="020B0502020202020204" pitchFamily="34" charset="0"/>
              </a:rPr>
              <a:t>Учет мнения лиц принявших участие</a:t>
            </a:r>
            <a:endParaRPr lang="ru-RU" sz="1800" dirty="0">
              <a:latin typeface="Century Gothic" panose="020B0502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8338" y="1237786"/>
            <a:ext cx="4510470" cy="1271240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</a:rPr>
              <a:t>Результаты общественных слушаний оформляются протоколом </a:t>
            </a:r>
            <a:endParaRPr lang="ru-RU" sz="2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6825" y="2765501"/>
            <a:ext cx="4621983" cy="3445727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</a:rPr>
              <a:t>Протокол составляется с учетом мнения лиц, принявших участие в общественных слушаниях, а также принятых через </a:t>
            </a:r>
            <a:r>
              <a:rPr lang="ru-RU" sz="2000" dirty="0" err="1">
                <a:solidFill>
                  <a:schemeClr val="tx1"/>
                </a:solidFill>
              </a:rPr>
              <a:t>интернет-ресурс</a:t>
            </a:r>
            <a:r>
              <a:rPr lang="ru-RU" sz="2000" dirty="0">
                <a:solidFill>
                  <a:schemeClr val="tx1"/>
                </a:solidFill>
              </a:rPr>
              <a:t> или используя иные способы информирования, замечаний и предложений.</a:t>
            </a:r>
            <a:endParaRPr lang="ru-RU" sz="2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61909" y="1237786"/>
            <a:ext cx="4584404" cy="3356516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</a:rPr>
              <a:t>В Протоколе отражаются замечания и предложения от заинтересованной общественности, относящиеся к проекту заказчика, и позиция заказчика по учету каждого замечания и </a:t>
            </a:r>
            <a:r>
              <a:rPr lang="ru-RU" sz="2000" dirty="0" smtClean="0">
                <a:solidFill>
                  <a:schemeClr val="tx1"/>
                </a:solidFill>
              </a:rPr>
              <a:t>предложения</a:t>
            </a:r>
            <a:endParaRPr lang="ru-RU" sz="2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961909" y="4939988"/>
            <a:ext cx="4584404" cy="1271240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В протоколе отражается информация </a:t>
            </a:r>
            <a:r>
              <a:rPr lang="ru-RU" sz="2000" dirty="0">
                <a:solidFill>
                  <a:schemeClr val="tx1"/>
                </a:solidFill>
              </a:rPr>
              <a:t>о возможности обжалования решения. </a:t>
            </a:r>
            <a:endParaRPr lang="ru-RU" sz="20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29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024" y="119271"/>
            <a:ext cx="11441152" cy="33793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Проведение </a:t>
            </a:r>
            <a:r>
              <a:rPr lang="ru-RU" b="1" dirty="0">
                <a:solidFill>
                  <a:srgbClr val="C00000"/>
                </a:solidFill>
              </a:rPr>
              <a:t>общественных слушаний в форме опроса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873" y="869795"/>
            <a:ext cx="11519210" cy="255362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соответствии с </a:t>
            </a:r>
            <a:r>
              <a:rPr lang="ru-RU" dirty="0" err="1"/>
              <a:t>Орхусской</a:t>
            </a:r>
            <a:r>
              <a:rPr lang="ru-RU" dirty="0"/>
              <a:t> конвенцией в </a:t>
            </a:r>
            <a:r>
              <a:rPr lang="ru-RU" dirty="0" smtClean="0"/>
              <a:t>Правилах </a:t>
            </a:r>
            <a:r>
              <a:rPr lang="ru-RU" dirty="0"/>
              <a:t>дополнены обязательные требования заказчику по указанию периода проведения общественных слушаний в форме опроса (не менее 20 рабочих дней) с указанием даты начала и окончания приема замечаний, и предложений в объявлении в СМИ о проведении общественных слушаний в форме опроса на государственном и русском языках.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5523" y="3343573"/>
            <a:ext cx="116753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Ответственное лицо местного исполнительного органа в случае поступления замечаний и (или) предложений от заинтересованной общественности направляет их заказчику.</a:t>
            </a:r>
          </a:p>
          <a:p>
            <a:r>
              <a:rPr lang="ru-RU" sz="2800" dirty="0"/>
              <a:t>Заказчик проводит анализ поступивших от общественности замечаний и (или) предложений.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9700" y="5759671"/>
            <a:ext cx="116753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По  результатам общественных слушаний составляется протокол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94917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773" y="119270"/>
            <a:ext cx="11346871" cy="977899"/>
          </a:xfrm>
        </p:spPr>
        <p:txBody>
          <a:bodyPr/>
          <a:lstStyle/>
          <a:p>
            <a:r>
              <a:rPr lang="ru-RU" dirty="0" smtClean="0"/>
              <a:t>Проведение общественных слушаний в г. Алматы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288474"/>
            <a:ext cx="11544300" cy="5153890"/>
          </a:xfrm>
        </p:spPr>
        <p:txBody>
          <a:bodyPr>
            <a:noAutofit/>
          </a:bodyPr>
          <a:lstStyle/>
          <a:p>
            <a:r>
              <a:rPr lang="ru-RU" sz="2000" dirty="0" smtClean="0"/>
              <a:t>В 2015</a:t>
            </a:r>
            <a:r>
              <a:rPr lang="ru-RU" sz="2000" dirty="0"/>
              <a:t>году </a:t>
            </a:r>
            <a:r>
              <a:rPr lang="ru-RU" sz="2000" dirty="0" smtClean="0"/>
              <a:t> </a:t>
            </a:r>
            <a:r>
              <a:rPr lang="ru-RU" sz="2000" dirty="0"/>
              <a:t>проведено широкое публичное обсуждение </a:t>
            </a:r>
            <a:r>
              <a:rPr lang="ru-RU" sz="2000" dirty="0" smtClean="0"/>
              <a:t>Программы </a:t>
            </a:r>
            <a:r>
              <a:rPr lang="ru-RU" sz="2000" dirty="0"/>
              <a:t>развития города Алматы на 2016-2020 годы </a:t>
            </a:r>
            <a:endParaRPr lang="ru-RU" sz="2000" dirty="0" smtClean="0"/>
          </a:p>
          <a:p>
            <a:r>
              <a:rPr lang="ru-RU" sz="2000" dirty="0" smtClean="0"/>
              <a:t>2017 </a:t>
            </a:r>
            <a:r>
              <a:rPr lang="ru-RU" sz="2000" dirty="0"/>
              <a:t>г. состоялись общественные слушания в форме открытых собраний по проекту «Технико-экономическое обоснование перевода земель Иле-Алатауского государственного национального природного парка в земли запаса для строительства селезадерживающих сооружений</a:t>
            </a:r>
            <a:r>
              <a:rPr lang="ru-RU" sz="2000" dirty="0" smtClean="0"/>
              <a:t>»</a:t>
            </a:r>
          </a:p>
          <a:p>
            <a:r>
              <a:rPr lang="ru-RU" sz="2000" dirty="0"/>
              <a:t>13 июня 2018 года с участием широкой общественности, ученых, представителей неправительственных организаций состоялись общественные обсуждения итогов реализации проекта по установлению целевых показателей для города </a:t>
            </a:r>
            <a:r>
              <a:rPr lang="ru-RU" sz="2000" dirty="0" smtClean="0"/>
              <a:t>Алматы</a:t>
            </a:r>
            <a:endParaRPr lang="ru-RU" sz="2000" dirty="0"/>
          </a:p>
          <a:p>
            <a:r>
              <a:rPr lang="ru-RU" sz="2000" dirty="0"/>
              <a:t>28 июня этого года прошли первые обсуждения концепции проекта реконструкции Главного ботанического сада, где рассматривался мастер-план и собирались рекомендации от общественности. Концепция получила одобрение со стороны Общественного совета и жителей города и легла в основу эскизного проекта. 26 сентября </a:t>
            </a:r>
            <a:r>
              <a:rPr lang="ru-RU" sz="2000" dirty="0" smtClean="0"/>
              <a:t>состоялись повторные </a:t>
            </a:r>
            <a:r>
              <a:rPr lang="ru-RU" sz="2000" dirty="0"/>
              <a:t>общественные слушания по эскизному проекту реконструкции Главного ботанического сада. </a:t>
            </a:r>
            <a:endParaRPr lang="ru-RU" sz="2000" dirty="0" smtClean="0"/>
          </a:p>
          <a:p>
            <a:r>
              <a:rPr lang="ru-RU" sz="2000" dirty="0"/>
              <a:t>В октябре планируется проведение общественных слушаний по проекту  строительства семейного горнолыжного курорта «Кок-</a:t>
            </a:r>
            <a:r>
              <a:rPr lang="ru-RU" sz="2000" dirty="0" err="1"/>
              <a:t>Жайлау</a:t>
            </a:r>
            <a:r>
              <a:rPr lang="ru-RU" sz="2000" dirty="0"/>
              <a:t>». </a:t>
            </a:r>
            <a:endParaRPr lang="ru-RU" sz="2000" dirty="0" smtClean="0"/>
          </a:p>
          <a:p>
            <a:r>
              <a:rPr lang="ru-RU" sz="2000" dirty="0" smtClean="0"/>
              <a:t>Все материалы размещаются на </a:t>
            </a:r>
            <a:r>
              <a:rPr lang="ru-RU" sz="2000" dirty="0"/>
              <a:t>сайте </a:t>
            </a:r>
            <a:r>
              <a:rPr lang="ru-RU" sz="2000" dirty="0" err="1"/>
              <a:t>акимата</a:t>
            </a:r>
            <a:r>
              <a:rPr lang="ru-RU" sz="2000" dirty="0"/>
              <a:t> города Алматы https://almaty.gov.kz.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74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4463" y="63500"/>
            <a:ext cx="11414692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Внедрение Регистра выбросов и переноса загрязнителей в Республике Казахстан 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</p:txBody>
      </p:sp>
      <p:grpSp>
        <p:nvGrpSpPr>
          <p:cNvPr id="16387" name="Group 13"/>
          <p:cNvGrpSpPr>
            <a:grpSpLocks/>
          </p:cNvGrpSpPr>
          <p:nvPr/>
        </p:nvGrpSpPr>
        <p:grpSpPr bwMode="auto">
          <a:xfrm>
            <a:off x="344463" y="1744664"/>
            <a:ext cx="1412913" cy="1006475"/>
            <a:chOff x="3938" y="1968"/>
            <a:chExt cx="430" cy="437"/>
          </a:xfrm>
        </p:grpSpPr>
        <p:grpSp>
          <p:nvGrpSpPr>
            <p:cNvPr id="16397" name="Group 14"/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2016" y="1920"/>
              <a:chExt cx="1680" cy="1680"/>
            </a:xfrm>
          </p:grpSpPr>
          <p:sp>
            <p:nvSpPr>
              <p:cNvPr id="16399" name="Oval 15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3B1FD"/>
                  </a:gs>
                  <a:gs pos="100000">
                    <a:srgbClr val="2C354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r" eaLnBrk="1" hangingPunct="1"/>
                <a:endParaRPr lang="ru-RU" altLang="ru-RU"/>
              </a:p>
            </p:txBody>
          </p:sp>
          <p:sp>
            <p:nvSpPr>
              <p:cNvPr id="16400" name="Freeform 16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720 w 1321"/>
                  <a:gd name="T1" fmla="*/ 11 h 712"/>
                  <a:gd name="T2" fmla="*/ 729 w 1321"/>
                  <a:gd name="T3" fmla="*/ 12 h 712"/>
                  <a:gd name="T4" fmla="*/ 731 w 1321"/>
                  <a:gd name="T5" fmla="*/ 12 h 712"/>
                  <a:gd name="T6" fmla="*/ 727 w 1321"/>
                  <a:gd name="T7" fmla="*/ 14 h 712"/>
                  <a:gd name="T8" fmla="*/ 718 w 1321"/>
                  <a:gd name="T9" fmla="*/ 15 h 712"/>
                  <a:gd name="T10" fmla="*/ 703 w 1321"/>
                  <a:gd name="T11" fmla="*/ 16 h 712"/>
                  <a:gd name="T12" fmla="*/ 685 w 1321"/>
                  <a:gd name="T13" fmla="*/ 16 h 712"/>
                  <a:gd name="T14" fmla="*/ 661 w 1321"/>
                  <a:gd name="T15" fmla="*/ 17 h 712"/>
                  <a:gd name="T16" fmla="*/ 635 w 1321"/>
                  <a:gd name="T17" fmla="*/ 18 h 712"/>
                  <a:gd name="T18" fmla="*/ 603 w 1321"/>
                  <a:gd name="T19" fmla="*/ 18 h 712"/>
                  <a:gd name="T20" fmla="*/ 570 w 1321"/>
                  <a:gd name="T21" fmla="*/ 18 h 712"/>
                  <a:gd name="T22" fmla="*/ 535 w 1321"/>
                  <a:gd name="T23" fmla="*/ 19 h 712"/>
                  <a:gd name="T24" fmla="*/ 495 w 1321"/>
                  <a:gd name="T25" fmla="*/ 19 h 712"/>
                  <a:gd name="T26" fmla="*/ 456 w 1321"/>
                  <a:gd name="T27" fmla="*/ 19 h 712"/>
                  <a:gd name="T28" fmla="*/ 440 w 1321"/>
                  <a:gd name="T29" fmla="*/ 20 h 712"/>
                  <a:gd name="T30" fmla="*/ 264 w 1321"/>
                  <a:gd name="T31" fmla="*/ 20 h 712"/>
                  <a:gd name="T32" fmla="*/ 261 w 1321"/>
                  <a:gd name="T33" fmla="*/ 20 h 712"/>
                  <a:gd name="T34" fmla="*/ 226 w 1321"/>
                  <a:gd name="T35" fmla="*/ 19 h 712"/>
                  <a:gd name="T36" fmla="*/ 193 w 1321"/>
                  <a:gd name="T37" fmla="*/ 19 h 712"/>
                  <a:gd name="T38" fmla="*/ 162 w 1321"/>
                  <a:gd name="T39" fmla="*/ 19 h 712"/>
                  <a:gd name="T40" fmla="*/ 130 w 1321"/>
                  <a:gd name="T41" fmla="*/ 18 h 712"/>
                  <a:gd name="T42" fmla="*/ 105 w 1321"/>
                  <a:gd name="T43" fmla="*/ 18 h 712"/>
                  <a:gd name="T44" fmla="*/ 77 w 1321"/>
                  <a:gd name="T45" fmla="*/ 18 h 712"/>
                  <a:gd name="T46" fmla="*/ 59 w 1321"/>
                  <a:gd name="T47" fmla="*/ 18 h 712"/>
                  <a:gd name="T48" fmla="*/ 36 w 1321"/>
                  <a:gd name="T49" fmla="*/ 17 h 712"/>
                  <a:gd name="T50" fmla="*/ 26 w 1321"/>
                  <a:gd name="T51" fmla="*/ 16 h 712"/>
                  <a:gd name="T52" fmla="*/ 18 w 1321"/>
                  <a:gd name="T53" fmla="*/ 16 h 712"/>
                  <a:gd name="T54" fmla="*/ 6 w 1321"/>
                  <a:gd name="T55" fmla="*/ 15 h 712"/>
                  <a:gd name="T56" fmla="*/ 0 w 1321"/>
                  <a:gd name="T57" fmla="*/ 14 h 712"/>
                  <a:gd name="T58" fmla="*/ 0 w 1321"/>
                  <a:gd name="T59" fmla="*/ 14 h 712"/>
                  <a:gd name="T60" fmla="*/ 4 w 1321"/>
                  <a:gd name="T61" fmla="*/ 12 h 712"/>
                  <a:gd name="T62" fmla="*/ 16 w 1321"/>
                  <a:gd name="T63" fmla="*/ 12 h 712"/>
                  <a:gd name="T64" fmla="*/ 26 w 1321"/>
                  <a:gd name="T65" fmla="*/ 10 h 712"/>
                  <a:gd name="T66" fmla="*/ 55 w 1321"/>
                  <a:gd name="T67" fmla="*/ 8 h 712"/>
                  <a:gd name="T68" fmla="*/ 80 w 1321"/>
                  <a:gd name="T69" fmla="*/ 6 h 712"/>
                  <a:gd name="T70" fmla="*/ 114 w 1321"/>
                  <a:gd name="T71" fmla="*/ 4 h 712"/>
                  <a:gd name="T72" fmla="*/ 150 w 1321"/>
                  <a:gd name="T73" fmla="*/ 4 h 712"/>
                  <a:gd name="T74" fmla="*/ 189 w 1321"/>
                  <a:gd name="T75" fmla="*/ 4 h 712"/>
                  <a:gd name="T76" fmla="*/ 229 w 1321"/>
                  <a:gd name="T77" fmla="*/ 4 h 712"/>
                  <a:gd name="T78" fmla="*/ 275 w 1321"/>
                  <a:gd name="T79" fmla="*/ 4 h 712"/>
                  <a:gd name="T80" fmla="*/ 322 w 1321"/>
                  <a:gd name="T81" fmla="*/ 4 h 712"/>
                  <a:gd name="T82" fmla="*/ 370 w 1321"/>
                  <a:gd name="T83" fmla="*/ 0 h 712"/>
                  <a:gd name="T84" fmla="*/ 370 w 1321"/>
                  <a:gd name="T85" fmla="*/ 0 h 712"/>
                  <a:gd name="T86" fmla="*/ 420 w 1321"/>
                  <a:gd name="T87" fmla="*/ 4 h 712"/>
                  <a:gd name="T88" fmla="*/ 468 w 1321"/>
                  <a:gd name="T89" fmla="*/ 4 h 712"/>
                  <a:gd name="T90" fmla="*/ 515 w 1321"/>
                  <a:gd name="T91" fmla="*/ 4 h 712"/>
                  <a:gd name="T92" fmla="*/ 559 w 1321"/>
                  <a:gd name="T93" fmla="*/ 4 h 712"/>
                  <a:gd name="T94" fmla="*/ 598 w 1321"/>
                  <a:gd name="T95" fmla="*/ 4 h 712"/>
                  <a:gd name="T96" fmla="*/ 636 w 1321"/>
                  <a:gd name="T97" fmla="*/ 5 h 712"/>
                  <a:gd name="T98" fmla="*/ 668 w 1321"/>
                  <a:gd name="T99" fmla="*/ 7 h 712"/>
                  <a:gd name="T100" fmla="*/ 696 w 1321"/>
                  <a:gd name="T101" fmla="*/ 9 h 712"/>
                  <a:gd name="T102" fmla="*/ 720 w 1321"/>
                  <a:gd name="T103" fmla="*/ 11 h 712"/>
                  <a:gd name="T104" fmla="*/ 720 w 1321"/>
                  <a:gd name="T105" fmla="*/ 11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3B1F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" name="Text Box 17"/>
            <p:cNvSpPr txBox="1">
              <a:spLocks noChangeArrowheads="1"/>
            </p:cNvSpPr>
            <p:nvPr/>
          </p:nvSpPr>
          <p:spPr bwMode="gray">
            <a:xfrm>
              <a:off x="4121" y="2028"/>
              <a:ext cx="56" cy="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endPara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endParaRPr>
            </a:p>
          </p:txBody>
        </p:sp>
      </p:grpSp>
      <p:sp>
        <p:nvSpPr>
          <p:cNvPr id="16388" name="Rectangle 12"/>
          <p:cNvSpPr>
            <a:spLocks noChangeArrowheads="1"/>
          </p:cNvSpPr>
          <p:nvPr/>
        </p:nvSpPr>
        <p:spPr bwMode="gray">
          <a:xfrm rot="10800000" flipV="1">
            <a:off x="1965704" y="1509714"/>
            <a:ext cx="9774886" cy="1990725"/>
          </a:xfrm>
          <a:prstGeom prst="rect">
            <a:avLst/>
          </a:prstGeom>
          <a:gradFill rotWithShape="1">
            <a:gsLst>
              <a:gs pos="0">
                <a:srgbClr val="93B1FD"/>
              </a:gs>
              <a:gs pos="100000">
                <a:srgbClr val="FFFFFF">
                  <a:alpha val="79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endParaRPr lang="ru-RU" altLang="ru-RU"/>
          </a:p>
        </p:txBody>
      </p:sp>
      <p:sp>
        <p:nvSpPr>
          <p:cNvPr id="12" name="Rectangle 21"/>
          <p:cNvSpPr>
            <a:spLocks noChangeArrowheads="1"/>
          </p:cNvSpPr>
          <p:nvPr/>
        </p:nvSpPr>
        <p:spPr bwMode="auto">
          <a:xfrm>
            <a:off x="2011083" y="1608069"/>
            <a:ext cx="972950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endParaRPr lang="ru-RU" altLang="ru-RU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8 апреля 2016 года Президентом РК подписан Законопроект </a:t>
            </a:r>
            <a:r>
              <a:rPr lang="ru-RU" alt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Республики Казахстан «О внесении изменений и дополнений в некоторые законодательные акты Республики Казахстан по экологическим вопросам» предусмотрена отдельная статья, по созданию Государственного регистра выбросов и переноса загрязнителей</a:t>
            </a:r>
          </a:p>
        </p:txBody>
      </p:sp>
      <p:grpSp>
        <p:nvGrpSpPr>
          <p:cNvPr id="16390" name="Group 55"/>
          <p:cNvGrpSpPr>
            <a:grpSpLocks/>
          </p:cNvGrpSpPr>
          <p:nvPr/>
        </p:nvGrpSpPr>
        <p:grpSpPr bwMode="auto">
          <a:xfrm>
            <a:off x="325898" y="4432301"/>
            <a:ext cx="1427352" cy="1001713"/>
            <a:chOff x="1488" y="1968"/>
            <a:chExt cx="432" cy="432"/>
          </a:xfrm>
        </p:grpSpPr>
        <p:grpSp>
          <p:nvGrpSpPr>
            <p:cNvPr id="16393" name="Group 56"/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</p:grpSpPr>
          <p:sp>
            <p:nvSpPr>
              <p:cNvPr id="16395" name="Oval 57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9999"/>
                  </a:gs>
                  <a:gs pos="100000">
                    <a:srgbClr val="643C3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r" eaLnBrk="1" hangingPunct="1"/>
                <a:endParaRPr lang="ru-RU" altLang="ru-RU"/>
              </a:p>
            </p:txBody>
          </p:sp>
          <p:sp>
            <p:nvSpPr>
              <p:cNvPr id="16396" name="Freeform 58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720 w 1321"/>
                  <a:gd name="T1" fmla="*/ 11 h 712"/>
                  <a:gd name="T2" fmla="*/ 729 w 1321"/>
                  <a:gd name="T3" fmla="*/ 12 h 712"/>
                  <a:gd name="T4" fmla="*/ 731 w 1321"/>
                  <a:gd name="T5" fmla="*/ 12 h 712"/>
                  <a:gd name="T6" fmla="*/ 727 w 1321"/>
                  <a:gd name="T7" fmla="*/ 14 h 712"/>
                  <a:gd name="T8" fmla="*/ 718 w 1321"/>
                  <a:gd name="T9" fmla="*/ 15 h 712"/>
                  <a:gd name="T10" fmla="*/ 703 w 1321"/>
                  <a:gd name="T11" fmla="*/ 16 h 712"/>
                  <a:gd name="T12" fmla="*/ 685 w 1321"/>
                  <a:gd name="T13" fmla="*/ 16 h 712"/>
                  <a:gd name="T14" fmla="*/ 661 w 1321"/>
                  <a:gd name="T15" fmla="*/ 17 h 712"/>
                  <a:gd name="T16" fmla="*/ 635 w 1321"/>
                  <a:gd name="T17" fmla="*/ 18 h 712"/>
                  <a:gd name="T18" fmla="*/ 603 w 1321"/>
                  <a:gd name="T19" fmla="*/ 18 h 712"/>
                  <a:gd name="T20" fmla="*/ 570 w 1321"/>
                  <a:gd name="T21" fmla="*/ 18 h 712"/>
                  <a:gd name="T22" fmla="*/ 535 w 1321"/>
                  <a:gd name="T23" fmla="*/ 19 h 712"/>
                  <a:gd name="T24" fmla="*/ 495 w 1321"/>
                  <a:gd name="T25" fmla="*/ 19 h 712"/>
                  <a:gd name="T26" fmla="*/ 456 w 1321"/>
                  <a:gd name="T27" fmla="*/ 19 h 712"/>
                  <a:gd name="T28" fmla="*/ 440 w 1321"/>
                  <a:gd name="T29" fmla="*/ 20 h 712"/>
                  <a:gd name="T30" fmla="*/ 264 w 1321"/>
                  <a:gd name="T31" fmla="*/ 20 h 712"/>
                  <a:gd name="T32" fmla="*/ 261 w 1321"/>
                  <a:gd name="T33" fmla="*/ 20 h 712"/>
                  <a:gd name="T34" fmla="*/ 226 w 1321"/>
                  <a:gd name="T35" fmla="*/ 19 h 712"/>
                  <a:gd name="T36" fmla="*/ 193 w 1321"/>
                  <a:gd name="T37" fmla="*/ 19 h 712"/>
                  <a:gd name="T38" fmla="*/ 162 w 1321"/>
                  <a:gd name="T39" fmla="*/ 19 h 712"/>
                  <a:gd name="T40" fmla="*/ 130 w 1321"/>
                  <a:gd name="T41" fmla="*/ 18 h 712"/>
                  <a:gd name="T42" fmla="*/ 105 w 1321"/>
                  <a:gd name="T43" fmla="*/ 18 h 712"/>
                  <a:gd name="T44" fmla="*/ 77 w 1321"/>
                  <a:gd name="T45" fmla="*/ 18 h 712"/>
                  <a:gd name="T46" fmla="*/ 59 w 1321"/>
                  <a:gd name="T47" fmla="*/ 18 h 712"/>
                  <a:gd name="T48" fmla="*/ 36 w 1321"/>
                  <a:gd name="T49" fmla="*/ 17 h 712"/>
                  <a:gd name="T50" fmla="*/ 26 w 1321"/>
                  <a:gd name="T51" fmla="*/ 16 h 712"/>
                  <a:gd name="T52" fmla="*/ 18 w 1321"/>
                  <a:gd name="T53" fmla="*/ 16 h 712"/>
                  <a:gd name="T54" fmla="*/ 6 w 1321"/>
                  <a:gd name="T55" fmla="*/ 15 h 712"/>
                  <a:gd name="T56" fmla="*/ 0 w 1321"/>
                  <a:gd name="T57" fmla="*/ 14 h 712"/>
                  <a:gd name="T58" fmla="*/ 0 w 1321"/>
                  <a:gd name="T59" fmla="*/ 14 h 712"/>
                  <a:gd name="T60" fmla="*/ 4 w 1321"/>
                  <a:gd name="T61" fmla="*/ 12 h 712"/>
                  <a:gd name="T62" fmla="*/ 16 w 1321"/>
                  <a:gd name="T63" fmla="*/ 12 h 712"/>
                  <a:gd name="T64" fmla="*/ 26 w 1321"/>
                  <a:gd name="T65" fmla="*/ 10 h 712"/>
                  <a:gd name="T66" fmla="*/ 55 w 1321"/>
                  <a:gd name="T67" fmla="*/ 8 h 712"/>
                  <a:gd name="T68" fmla="*/ 80 w 1321"/>
                  <a:gd name="T69" fmla="*/ 6 h 712"/>
                  <a:gd name="T70" fmla="*/ 114 w 1321"/>
                  <a:gd name="T71" fmla="*/ 4 h 712"/>
                  <a:gd name="T72" fmla="*/ 150 w 1321"/>
                  <a:gd name="T73" fmla="*/ 4 h 712"/>
                  <a:gd name="T74" fmla="*/ 189 w 1321"/>
                  <a:gd name="T75" fmla="*/ 4 h 712"/>
                  <a:gd name="T76" fmla="*/ 229 w 1321"/>
                  <a:gd name="T77" fmla="*/ 4 h 712"/>
                  <a:gd name="T78" fmla="*/ 275 w 1321"/>
                  <a:gd name="T79" fmla="*/ 4 h 712"/>
                  <a:gd name="T80" fmla="*/ 322 w 1321"/>
                  <a:gd name="T81" fmla="*/ 4 h 712"/>
                  <a:gd name="T82" fmla="*/ 370 w 1321"/>
                  <a:gd name="T83" fmla="*/ 0 h 712"/>
                  <a:gd name="T84" fmla="*/ 370 w 1321"/>
                  <a:gd name="T85" fmla="*/ 0 h 712"/>
                  <a:gd name="T86" fmla="*/ 420 w 1321"/>
                  <a:gd name="T87" fmla="*/ 4 h 712"/>
                  <a:gd name="T88" fmla="*/ 468 w 1321"/>
                  <a:gd name="T89" fmla="*/ 4 h 712"/>
                  <a:gd name="T90" fmla="*/ 515 w 1321"/>
                  <a:gd name="T91" fmla="*/ 4 h 712"/>
                  <a:gd name="T92" fmla="*/ 559 w 1321"/>
                  <a:gd name="T93" fmla="*/ 4 h 712"/>
                  <a:gd name="T94" fmla="*/ 598 w 1321"/>
                  <a:gd name="T95" fmla="*/ 4 h 712"/>
                  <a:gd name="T96" fmla="*/ 636 w 1321"/>
                  <a:gd name="T97" fmla="*/ 5 h 712"/>
                  <a:gd name="T98" fmla="*/ 668 w 1321"/>
                  <a:gd name="T99" fmla="*/ 7 h 712"/>
                  <a:gd name="T100" fmla="*/ 696 w 1321"/>
                  <a:gd name="T101" fmla="*/ 9 h 712"/>
                  <a:gd name="T102" fmla="*/ 720 w 1321"/>
                  <a:gd name="T103" fmla="*/ 11 h 712"/>
                  <a:gd name="T104" fmla="*/ 720 w 1321"/>
                  <a:gd name="T105" fmla="*/ 11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999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5" name="Text Box 59"/>
            <p:cNvSpPr txBox="1">
              <a:spLocks noChangeArrowheads="1"/>
            </p:cNvSpPr>
            <p:nvPr/>
          </p:nvSpPr>
          <p:spPr bwMode="gray">
            <a:xfrm>
              <a:off x="1686" y="2016"/>
              <a:ext cx="56" cy="1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endPara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endParaRPr>
            </a:p>
          </p:txBody>
        </p:sp>
      </p:grpSp>
      <p:sp>
        <p:nvSpPr>
          <p:cNvPr id="16391" name="Rectangle 54"/>
          <p:cNvSpPr>
            <a:spLocks noChangeArrowheads="1"/>
          </p:cNvSpPr>
          <p:nvPr/>
        </p:nvSpPr>
        <p:spPr bwMode="gray">
          <a:xfrm>
            <a:off x="1965704" y="3779839"/>
            <a:ext cx="9774886" cy="2308225"/>
          </a:xfrm>
          <a:prstGeom prst="rect">
            <a:avLst/>
          </a:prstGeom>
          <a:gradFill rotWithShape="1">
            <a:gsLst>
              <a:gs pos="0">
                <a:srgbClr val="FF6699"/>
              </a:gs>
              <a:gs pos="100000">
                <a:srgbClr val="FFFFFF">
                  <a:alpha val="79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endParaRPr lang="ru-RU" altLang="ru-RU"/>
          </a:p>
        </p:txBody>
      </p:sp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2011083" y="4344187"/>
            <a:ext cx="9729508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ru-RU" altLang="ru-RU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Приказом </a:t>
            </a:r>
            <a:r>
              <a:rPr lang="ru-RU" alt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и.о</a:t>
            </a:r>
            <a:r>
              <a:rPr lang="ru-RU" alt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. Министра энергетики РК от 10 июня 2016 года №241 утверждены </a:t>
            </a:r>
            <a:r>
              <a:rPr lang="ru-RU" altLang="ru-RU" sz="1800" u="sng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Правила ведения Государственного Регистра выбросов и переносов загрязнителей</a:t>
            </a:r>
            <a:endParaRPr lang="ru-RU" sz="1800" u="sng" dirty="0">
              <a:solidFill>
                <a:schemeClr val="tx2">
                  <a:lumMod val="75000"/>
                </a:schemeClr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18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3599" y="1423556"/>
            <a:ext cx="11245555" cy="4742296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latin typeface="Georgia" pitchFamily="18" charset="0"/>
              </a:rPr>
              <a:t>Протокол РВПЗ включен в перспективный план заключения международных договоров Республики Казахстан на 2018 - 2020 годы Министерства иностранных дел РК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400" dirty="0" smtClean="0">
                <a:latin typeface="Georgia" pitchFamily="18" charset="0"/>
              </a:rPr>
              <a:t> </a:t>
            </a:r>
          </a:p>
          <a:p>
            <a:pPr>
              <a:defRPr/>
            </a:pPr>
            <a:r>
              <a:rPr lang="ru-RU" sz="2400" dirty="0" smtClean="0">
                <a:latin typeface="Georgia" pitchFamily="18" charset="0"/>
              </a:rPr>
              <a:t>Предполагаемый срок заключения международного договора - 2018 год </a:t>
            </a:r>
          </a:p>
          <a:p>
            <a:pPr>
              <a:defRPr/>
            </a:pPr>
            <a:r>
              <a:rPr lang="ru-RU" altLang="ru-RU" sz="2400" dirty="0">
                <a:latin typeface="Georgia" pitchFamily="18" charset="0"/>
              </a:rPr>
              <a:t>В 2017 году Комиссией по вопросам сотрудничества РК с международными организациями одобрено предложение о присоединении РК к Протоколу о РВПЗ и внесение добровольных взносов</a:t>
            </a:r>
          </a:p>
          <a:p>
            <a:pPr>
              <a:defRPr/>
            </a:pPr>
            <a:endParaRPr lang="ru-RU" sz="2400" dirty="0" smtClean="0">
              <a:latin typeface="Georgia" pitchFamily="18" charset="0"/>
            </a:endParaRPr>
          </a:p>
          <a:p>
            <a:pPr>
              <a:defRPr/>
            </a:pPr>
            <a:endParaRPr lang="ru-RU" sz="2400" dirty="0">
              <a:latin typeface="Georgia" pitchFamily="18" charset="0"/>
            </a:endParaRP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11"/>
          </p:nvPr>
        </p:nvSpPr>
        <p:spPr bwMode="auto">
          <a:xfrm>
            <a:off x="1188085" y="6537326"/>
            <a:ext cx="3762269" cy="244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fld id="{59B30E07-19B8-4DEF-A557-3932BFFB289E}" type="slidenum">
              <a:rPr lang="ru-RU" altLang="ru-RU" sz="1400" smtClean="0">
                <a:solidFill>
                  <a:schemeClr val="accent1"/>
                </a:solidFill>
              </a:rPr>
              <a:pPr algn="ctr"/>
              <a:t>9</a:t>
            </a:fld>
            <a:endParaRPr lang="ru-RU" altLang="ru-RU" sz="1400" smtClean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4463" y="63500"/>
            <a:ext cx="11414692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Внедрение Регистра выбросов и переноса загрязнителей в Республике Казахстан 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63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161" y="310538"/>
            <a:ext cx="10192133" cy="45373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Обеспечения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участия общественности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разработке политики в отношении окружающей среды</a:t>
            </a:r>
            <a:endParaRPr lang="ru-RU" sz="24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9809" y="1160059"/>
            <a:ext cx="4998352" cy="709684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pPr algn="ctr"/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/>
            <a:r>
              <a:rPr lang="ru-RU" sz="80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8000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единой платформе государственных органов размещается   информация</a:t>
            </a:r>
            <a:r>
              <a:rPr lang="ru-RU" sz="5000" b="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43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05217" y="2019869"/>
            <a:ext cx="5025647" cy="415614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государственных и отраслевых программах, концепциях, программах и планах развития территорий,   стратегиях и планах развития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отраслей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тексты разрабатываемых проектов нормативных правовых актов,  заключения научных экспертиз и   субъектов частного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предпринимательства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нормативные правовые акты, введенные в действие в полном соответствии с подписанными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подлинниками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Все заинтересованные лица могут дать свои предложения в течении 10 рабочих дней, результаты рассмотрения публикуются в открытом доступе. В случае вносимых  изменений проекты вновь размещаются на портале для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обсуждений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960096" y="1009933"/>
            <a:ext cx="5050909" cy="676275"/>
          </a:xfrm>
        </p:spPr>
        <p:txBody>
          <a:bodyPr>
            <a:normAutofit/>
          </a:bodyPr>
          <a:lstStyle/>
          <a:p>
            <a:pPr algn="ctr"/>
            <a:r>
              <a:rPr lang="ru-RU" altLang="ru-RU" sz="2000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Реформирование экологического </a:t>
            </a:r>
            <a:r>
              <a:rPr lang="ru-RU" altLang="ru-RU" sz="20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законодательства (2018-2019 </a:t>
            </a:r>
            <a:r>
              <a:rPr lang="ru-RU" altLang="ru-RU" sz="2000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г.г</a:t>
            </a:r>
            <a:r>
              <a:rPr lang="ru-RU" altLang="ru-RU" sz="20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.)</a:t>
            </a:r>
            <a:endParaRPr lang="ru-RU" sz="2000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977719" y="2019869"/>
            <a:ext cx="5087877" cy="4169794"/>
          </a:xfrm>
        </p:spPr>
        <p:txBody>
          <a:bodyPr>
            <a:normAutofit fontScale="62500" lnSpcReduction="20000"/>
          </a:bodyPr>
          <a:lstStyle/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внедрение стратегической экологической оценки </a:t>
            </a: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введение более четких норм, определяющих трансграничную процедуру ОВОС</a:t>
            </a: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усовершенствование требований в целях обеспечения участия общественности в процедурах ОВОС </a:t>
            </a:r>
          </a:p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повышения роли общественных организаций и общественности в области экологического контроля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правоприменения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усилении норм об общественном контроле </a:t>
            </a:r>
          </a:p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создана Рабочая группа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разработке Экологического кодекса в новой редакции,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состав которой вошли представители международных организаций (ОЭСР,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бизнеса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НПО и государственных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органов)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36" y="0"/>
            <a:ext cx="11935085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08153" y="2704479"/>
            <a:ext cx="35944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kern="0" dirty="0" smtClean="0">
                <a:solidFill>
                  <a:srgbClr val="002060"/>
                </a:solidFill>
                <a:latin typeface="Futuris" pitchFamily="2" charset="0"/>
                <a:cs typeface="Times New Roman" panose="02020603050405020304" pitchFamily="18" charset="0"/>
              </a:rPr>
              <a:t>СПАСИБО </a:t>
            </a:r>
          </a:p>
          <a:p>
            <a:r>
              <a:rPr lang="ru-RU" sz="3600" kern="0" dirty="0" smtClean="0">
                <a:solidFill>
                  <a:srgbClr val="002060"/>
                </a:solidFill>
                <a:latin typeface="Futuris" pitchFamily="2" charset="0"/>
                <a:cs typeface="Times New Roman" panose="02020603050405020304" pitchFamily="18" charset="0"/>
              </a:rPr>
              <a:t>ЗА ВНИМАНИЕ!</a:t>
            </a:r>
            <a:endParaRPr lang="ru-RU" sz="3600" dirty="0">
              <a:latin typeface="Futuris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02570" y="5274711"/>
            <a:ext cx="68808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b="1" kern="0" dirty="0" smtClean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Контактная информация:</a:t>
            </a:r>
            <a:r>
              <a:rPr lang="ru-RU" sz="1400" kern="0" dirty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 smtClean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Даулетьярова</a:t>
            </a:r>
            <a:r>
              <a:rPr lang="ru-RU" sz="1400" kern="0" dirty="0" smtClean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Наталья Ивановна </a:t>
            </a:r>
            <a:endParaRPr lang="en-US" sz="1400" kern="0" dirty="0" smtClean="0">
              <a:solidFill>
                <a:srgbClr val="003374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400" kern="0" dirty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Заместитель директора департамента экологического мониторинга и информации Министерства энергетики Республики Казахстан,</a:t>
            </a:r>
          </a:p>
          <a:p>
            <a:pPr algn="just">
              <a:lnSpc>
                <a:spcPct val="150000"/>
              </a:lnSpc>
            </a:pPr>
            <a:r>
              <a:rPr lang="ru-RU" sz="1400" kern="0" dirty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+7 7172 740285, </a:t>
            </a:r>
            <a:r>
              <a:rPr lang="en-US" sz="1400" kern="0" dirty="0">
                <a:solidFill>
                  <a:srgbClr val="003374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n.dauletyarova@energo.gov.kz</a:t>
            </a:r>
            <a:endParaRPr lang="ru-RU" sz="1400" kern="0" dirty="0">
              <a:solidFill>
                <a:srgbClr val="003374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94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10506</TotalTime>
  <Words>970</Words>
  <Application>Microsoft Office PowerPoint</Application>
  <PresentationFormat>Произвольный</PresentationFormat>
  <Paragraphs>86</Paragraphs>
  <Slides>11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Office Theme</vt:lpstr>
      <vt:lpstr>3_Office Theme</vt:lpstr>
      <vt:lpstr>.</vt:lpstr>
      <vt:lpstr>Презентация PowerPoint</vt:lpstr>
      <vt:lpstr>Презентация PowerPoint</vt:lpstr>
      <vt:lpstr>УЧАСТИЕ ОБЩЕСТВЕННОСТИ В ПРОЦЕССЕ ПРИНЯТИЯ РЕШЕНИЙ ОСУЩЕСТВЛЯЕТСЯ ПОСРЕДСТВОМ</vt:lpstr>
      <vt:lpstr>Учет мнения лиц принявших участие</vt:lpstr>
      <vt:lpstr>Проведение общественных слушаний в форме опроса</vt:lpstr>
      <vt:lpstr>Проведение общественных слушаний в г. Алматы </vt:lpstr>
      <vt:lpstr>Презентация PowerPoint</vt:lpstr>
      <vt:lpstr>Презентация PowerPoint</vt:lpstr>
      <vt:lpstr>Обеспечения участия общественности в разработке политики в отношении окружающей среды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Алтын Балабаева</cp:lastModifiedBy>
  <cp:revision>576</cp:revision>
  <cp:lastPrinted>2018-03-27T09:57:42Z</cp:lastPrinted>
  <dcterms:created xsi:type="dcterms:W3CDTF">2016-11-18T14:12:19Z</dcterms:created>
  <dcterms:modified xsi:type="dcterms:W3CDTF">2018-10-01T13:46:09Z</dcterms:modified>
</cp:coreProperties>
</file>