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3" r:id="rId1"/>
  </p:sldMasterIdLst>
  <p:notesMasterIdLst>
    <p:notesMasterId r:id="rId8"/>
  </p:notesMasterIdLst>
  <p:sldIdLst>
    <p:sldId id="256" r:id="rId2"/>
    <p:sldId id="261" r:id="rId3"/>
    <p:sldId id="257" r:id="rId4"/>
    <p:sldId id="262" r:id="rId5"/>
    <p:sldId id="264" r:id="rId6"/>
    <p:sldId id="265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A37"/>
    <a:srgbClr val="009644"/>
    <a:srgbClr val="008E40"/>
    <a:srgbClr val="009A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3910" autoAdjust="0"/>
  </p:normalViewPr>
  <p:slideViewPr>
    <p:cSldViewPr>
      <p:cViewPr varScale="1">
        <p:scale>
          <a:sx n="64" d="100"/>
          <a:sy n="64" d="100"/>
        </p:scale>
        <p:origin x="1344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2B26E4-E340-4D50-A6E7-A45CCBA35195}" type="datetimeFigureOut">
              <a:rPr lang="ru-RU" smtClean="0"/>
              <a:t>01.10.2018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DB8017-5157-4D8F-A2EE-82A803E086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00470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DB8017-5157-4D8F-A2EE-82A803E0860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30771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CA2F0-73F8-4C77-AF3C-24309B1DA844}" type="datetimeFigureOut">
              <a:rPr lang="en-GB" smtClean="0"/>
              <a:t>01/10/2018</a:t>
            </a:fld>
            <a:endParaRPr lang="en-GB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7B666-AF35-4F51-BCDB-E88F3B0A65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156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CA2F0-73F8-4C77-AF3C-24309B1DA844}" type="datetimeFigureOut">
              <a:rPr lang="en-GB" smtClean="0"/>
              <a:t>01/10/2018</a:t>
            </a:fld>
            <a:endParaRPr lang="en-GB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7B666-AF35-4F51-BCDB-E88F3B0A65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50019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CA2F0-73F8-4C77-AF3C-24309B1DA844}" type="datetimeFigureOut">
              <a:rPr lang="en-GB" smtClean="0"/>
              <a:t>01/10/2018</a:t>
            </a:fld>
            <a:endParaRPr lang="en-GB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7B666-AF35-4F51-BCDB-E88F3B0A65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47125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CA2F0-73F8-4C77-AF3C-24309B1DA844}" type="datetimeFigureOut">
              <a:rPr lang="en-GB" smtClean="0"/>
              <a:t>01/10/2018</a:t>
            </a:fld>
            <a:endParaRPr lang="en-GB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7B666-AF35-4F51-BCDB-E88F3B0A65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75936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CA2F0-73F8-4C77-AF3C-24309B1DA844}" type="datetimeFigureOut">
              <a:rPr lang="en-GB" smtClean="0"/>
              <a:t>01/10/2018</a:t>
            </a:fld>
            <a:endParaRPr lang="en-GB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7B666-AF35-4F51-BCDB-E88F3B0A65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41799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CA2F0-73F8-4C77-AF3C-24309B1DA844}" type="datetimeFigureOut">
              <a:rPr lang="en-GB" smtClean="0"/>
              <a:t>01/10/2018</a:t>
            </a:fld>
            <a:endParaRPr lang="en-GB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7B666-AF35-4F51-BCDB-E88F3B0A65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78808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CA2F0-73F8-4C77-AF3C-24309B1DA844}" type="datetimeFigureOut">
              <a:rPr lang="en-GB" smtClean="0"/>
              <a:t>01/10/2018</a:t>
            </a:fld>
            <a:endParaRPr lang="en-GB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7B666-AF35-4F51-BCDB-E88F3B0A65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71187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CA2F0-73F8-4C77-AF3C-24309B1DA844}" type="datetimeFigureOut">
              <a:rPr lang="en-GB" smtClean="0"/>
              <a:t>01/10/2018</a:t>
            </a:fld>
            <a:endParaRPr lang="en-GB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7B666-AF35-4F51-BCDB-E88F3B0A65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5075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CA2F0-73F8-4C77-AF3C-24309B1DA844}" type="datetimeFigureOut">
              <a:rPr lang="en-GB" smtClean="0"/>
              <a:t>01/10/2018</a:t>
            </a:fld>
            <a:endParaRPr lang="en-GB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7B666-AF35-4F51-BCDB-E88F3B0A65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0454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CA2F0-73F8-4C77-AF3C-24309B1DA844}" type="datetimeFigureOut">
              <a:rPr lang="en-GB" smtClean="0"/>
              <a:t>01/10/2018</a:t>
            </a:fld>
            <a:endParaRPr lang="en-GB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7B666-AF35-4F51-BCDB-E88F3B0A65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25243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CA2F0-73F8-4C77-AF3C-24309B1DA844}" type="datetimeFigureOut">
              <a:rPr lang="en-GB" smtClean="0"/>
              <a:t>01/10/2018</a:t>
            </a:fld>
            <a:endParaRPr lang="en-GB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7B666-AF35-4F51-BCDB-E88F3B0A65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89989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ACA2F0-73F8-4C77-AF3C-24309B1DA844}" type="datetimeFigureOut">
              <a:rPr lang="en-GB" smtClean="0"/>
              <a:t>01/10/2018</a:t>
            </a:fld>
            <a:endParaRPr lang="en-GB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17B666-AF35-4F51-BCDB-E88F3B0A65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1002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68947"/>
            <a:ext cx="9144000" cy="1224136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Текущее состояние хода ратификации Поправки о ГИО и Протокола о РВПЗ к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Орхусской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конвенции</a:t>
            </a:r>
            <a:endParaRPr lang="en-GB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559711" y="5800639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Докладчик:</a:t>
            </a:r>
            <a:endParaRPr lang="en-GB" dirty="0">
              <a:solidFill>
                <a:schemeClr val="bg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"/>
          <p:cNvSpPr>
            <a:spLocks noChangeArrowheads="1"/>
          </p:cNvSpPr>
          <p:nvPr/>
        </p:nvSpPr>
        <p:spPr bwMode="auto">
          <a:xfrm>
            <a:off x="5292080" y="5789665"/>
            <a:ext cx="4572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ru-RU" altLang="ru-RU" sz="1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Балабаева</a:t>
            </a:r>
            <a:r>
              <a:rPr lang="ru-RU" altLang="ru-RU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Алтын </a:t>
            </a:r>
            <a:r>
              <a:rPr lang="ru-RU" altLang="ru-RU" sz="18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Ибрагимовна</a:t>
            </a:r>
            <a:r>
              <a:rPr lang="ru-RU" altLang="ru-RU" sz="1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 sz="18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ru-RU" altLang="ru-RU" sz="1800" b="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Директор </a:t>
            </a:r>
            <a:r>
              <a:rPr lang="ru-RU" altLang="ru-RU" sz="1800" b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ДГФЭИ</a:t>
            </a:r>
          </a:p>
        </p:txBody>
      </p:sp>
      <p:pic>
        <p:nvPicPr>
          <p:cNvPr id="2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986449"/>
            <a:ext cx="5514107" cy="3537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9165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2483767" y="4293096"/>
            <a:ext cx="6128419" cy="7144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  </a:t>
            </a:r>
            <a:endParaRPr lang="en-GB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57282" y="1270000"/>
            <a:ext cx="846319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3000" dirty="0">
                <a:solidFill>
                  <a:schemeClr val="tx1">
                    <a:lumMod val="75000"/>
                    <a:lumOff val="25000"/>
                  </a:schemeClr>
                </a:solidFill>
                <a:latin typeface="Georgia" panose="02040502050405020303" pitchFamily="18" charset="0"/>
                <a:ea typeface="Times New Roman"/>
              </a:rPr>
              <a:t>Протокол РВПЗ включен в перспективный план заключения международных договоров Республики Казахстан на 2018 - 2020 годы Министерства иностранных дел РК</a:t>
            </a:r>
          </a:p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endParaRPr lang="ru-RU" sz="3000" dirty="0" smtClean="0">
              <a:solidFill>
                <a:schemeClr val="tx1">
                  <a:lumMod val="75000"/>
                  <a:lumOff val="25000"/>
                </a:schemeClr>
              </a:solidFill>
              <a:latin typeface="Georgia" panose="02040502050405020303" pitchFamily="18" charset="0"/>
              <a:ea typeface="Times New Roman"/>
            </a:endParaRPr>
          </a:p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3000" dirty="0">
                <a:solidFill>
                  <a:schemeClr val="tx1">
                    <a:lumMod val="75000"/>
                    <a:lumOff val="25000"/>
                  </a:schemeClr>
                </a:solidFill>
                <a:latin typeface="Georgia" panose="02040502050405020303" pitchFamily="18" charset="0"/>
                <a:ea typeface="Times New Roman"/>
              </a:rPr>
              <a:t>В 2018 году планируется завершение внутригосударственных процедур по ратификации Протокола о РВПЗ.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9144000" cy="764704"/>
          </a:xfrm>
          <a:prstGeom prst="rect">
            <a:avLst/>
          </a:prstGeom>
          <a:solidFill>
            <a:srgbClr val="007A37"/>
          </a:solidFill>
          <a:ln>
            <a:solidFill>
              <a:srgbClr val="0096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B050"/>
              </a:solidFill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0" y="692696"/>
            <a:ext cx="9144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0997" y="97468"/>
            <a:ext cx="87894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Ратификация протокола РВПЗ</a:t>
            </a:r>
            <a:endParaRPr lang="ru-RU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997" y="96328"/>
            <a:ext cx="652571" cy="524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683568" y="0"/>
            <a:ext cx="0" cy="764704"/>
          </a:xfrm>
          <a:prstGeom prst="line">
            <a:avLst/>
          </a:prstGeom>
          <a:ln w="381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9318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 txBox="1">
            <a:spLocks/>
          </p:cNvSpPr>
          <p:nvPr/>
        </p:nvSpPr>
        <p:spPr>
          <a:xfrm>
            <a:off x="900024" y="4596176"/>
            <a:ext cx="8229600" cy="388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ru-RU" sz="3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5004048" y="1930400"/>
            <a:ext cx="1953264" cy="994544"/>
          </a:xfrm>
        </p:spPr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7524328" y="5517232"/>
            <a:ext cx="1162472" cy="608931"/>
          </a:xfrm>
        </p:spPr>
        <p:txBody>
          <a:bodyPr/>
          <a:lstStyle/>
          <a:p>
            <a:pPr marL="0" indent="0">
              <a:buNone/>
            </a:pPr>
            <a:r>
              <a:rPr lang="kk-KZ" dirty="0" smtClean="0"/>
              <a:t>    </a:t>
            </a: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764704"/>
          </a:xfrm>
          <a:prstGeom prst="rect">
            <a:avLst/>
          </a:prstGeom>
          <a:solidFill>
            <a:srgbClr val="007A37"/>
          </a:solidFill>
          <a:ln>
            <a:solidFill>
              <a:srgbClr val="0096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B050"/>
              </a:solidFill>
            </a:endParaRP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0" y="692696"/>
            <a:ext cx="9144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30997" y="97468"/>
            <a:ext cx="87894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Ратификация протокола РВПЗ</a:t>
            </a:r>
            <a:endParaRPr lang="ru-RU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0997" y="96328"/>
            <a:ext cx="652571" cy="524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>
            <a:off x="683568" y="0"/>
            <a:ext cx="0" cy="764704"/>
          </a:xfrm>
          <a:prstGeom prst="line">
            <a:avLst/>
          </a:prstGeom>
          <a:ln w="381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413751" y="1152806"/>
            <a:ext cx="8406721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 defTabSz="457200" fontAlgn="base">
              <a:spcBef>
                <a:spcPts val="1000"/>
              </a:spcBef>
              <a:spcAft>
                <a:spcPct val="0"/>
              </a:spcAft>
              <a:buClr>
                <a:srgbClr val="90C226"/>
              </a:buClr>
              <a:buSzPct val="80000"/>
              <a:buFont typeface="Wingdings 3" panose="05040102010807070707" pitchFamily="18" charset="2"/>
              <a:buChar char=""/>
            </a:pPr>
            <a:r>
              <a:rPr lang="ru-RU" altLang="ru-RU" sz="2000" dirty="0" smtClean="0">
                <a:solidFill>
                  <a:srgbClr val="404040"/>
                </a:solidFill>
                <a:latin typeface="Georgia" panose="02040502050405020303" pitchFamily="18" charset="0"/>
              </a:rPr>
              <a:t>Получены результаты согласования Протокола заинтересованных государственных органов  (МНЭ, МСХ, МИР, МОН, МЗСР, МВД)</a:t>
            </a:r>
          </a:p>
          <a:p>
            <a:pPr lvl="0" algn="just" defTabSz="457200" fontAlgn="base">
              <a:spcBef>
                <a:spcPts val="1000"/>
              </a:spcBef>
              <a:spcAft>
                <a:spcPct val="0"/>
              </a:spcAft>
              <a:buClr>
                <a:srgbClr val="90C226"/>
              </a:buClr>
              <a:buSzPct val="80000"/>
            </a:pPr>
            <a:r>
              <a:rPr lang="ru-RU" altLang="ru-RU" sz="20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Положительные </a:t>
            </a:r>
            <a:r>
              <a:rPr lang="ru-RU" altLang="ru-RU" sz="2000" b="1" dirty="0">
                <a:solidFill>
                  <a:srgbClr val="002060"/>
                </a:solidFill>
                <a:latin typeface="Georgia" panose="02040502050405020303" pitchFamily="18" charset="0"/>
              </a:rPr>
              <a:t>заключения: </a:t>
            </a:r>
          </a:p>
          <a:p>
            <a:pPr marL="342900" lvl="0" indent="-342900" algn="just" defTabSz="457200" fontAlgn="base">
              <a:spcBef>
                <a:spcPts val="1000"/>
              </a:spcBef>
              <a:spcAft>
                <a:spcPct val="0"/>
              </a:spcAft>
              <a:buClr>
                <a:srgbClr val="90C226"/>
              </a:buClr>
              <a:buSzPct val="80000"/>
              <a:buFont typeface="Wingdings 3" panose="05040102010807070707" pitchFamily="18" charset="2"/>
              <a:buChar char=""/>
            </a:pPr>
            <a:r>
              <a:rPr lang="ru-RU" altLang="ru-RU" sz="2000" dirty="0" smtClean="0">
                <a:solidFill>
                  <a:srgbClr val="404040"/>
                </a:solidFill>
                <a:latin typeface="Georgia" panose="02040502050405020303" pitchFamily="18" charset="0"/>
              </a:rPr>
              <a:t>научно-правовая экспертиза (Казахский национальный университет имени Аль – </a:t>
            </a:r>
            <a:r>
              <a:rPr lang="ru-RU" altLang="ru-RU" sz="2000" dirty="0" err="1" smtClean="0">
                <a:solidFill>
                  <a:srgbClr val="404040"/>
                </a:solidFill>
                <a:latin typeface="Georgia" panose="02040502050405020303" pitchFamily="18" charset="0"/>
              </a:rPr>
              <a:t>Фараби</a:t>
            </a:r>
            <a:r>
              <a:rPr lang="ru-RU" altLang="ru-RU" sz="2000" dirty="0" smtClean="0">
                <a:solidFill>
                  <a:srgbClr val="404040"/>
                </a:solidFill>
                <a:latin typeface="Georgia" panose="02040502050405020303" pitchFamily="18" charset="0"/>
              </a:rPr>
              <a:t>) </a:t>
            </a:r>
          </a:p>
          <a:p>
            <a:pPr marL="342900" lvl="0" indent="-342900" algn="just" defTabSz="457200" fontAlgn="base">
              <a:spcBef>
                <a:spcPts val="1000"/>
              </a:spcBef>
              <a:spcAft>
                <a:spcPct val="0"/>
              </a:spcAft>
              <a:buClr>
                <a:srgbClr val="90C226"/>
              </a:buClr>
              <a:buSzPct val="80000"/>
              <a:buFont typeface="Wingdings 3" panose="05040102010807070707" pitchFamily="18" charset="2"/>
              <a:buChar char=""/>
            </a:pPr>
            <a:r>
              <a:rPr lang="ru-RU" altLang="ru-RU" sz="2000" dirty="0" smtClean="0">
                <a:solidFill>
                  <a:srgbClr val="404040"/>
                </a:solidFill>
                <a:latin typeface="Georgia" panose="02040502050405020303" pitchFamily="18" charset="0"/>
              </a:rPr>
              <a:t>научно - </a:t>
            </a:r>
            <a:r>
              <a:rPr lang="ru-RU" altLang="ru-RU" sz="2000" dirty="0">
                <a:solidFill>
                  <a:srgbClr val="404040"/>
                </a:solidFill>
                <a:latin typeface="Georgia" panose="02040502050405020303" pitchFamily="18" charset="0"/>
              </a:rPr>
              <a:t>лингвистической экспертизы (институт законодательства МЮ) </a:t>
            </a:r>
          </a:p>
          <a:p>
            <a:pPr marL="342900" lvl="0" indent="-342900" algn="just" defTabSz="457200" fontAlgn="base">
              <a:spcBef>
                <a:spcPts val="1000"/>
              </a:spcBef>
              <a:spcAft>
                <a:spcPct val="0"/>
              </a:spcAft>
              <a:buClr>
                <a:srgbClr val="90C226"/>
              </a:buClr>
              <a:buSzPct val="80000"/>
              <a:buFont typeface="Wingdings 3" panose="05040102010807070707" pitchFamily="18" charset="2"/>
              <a:buChar char=""/>
            </a:pPr>
            <a:r>
              <a:rPr lang="ru-RU" altLang="ru-RU" sz="2000" dirty="0">
                <a:solidFill>
                  <a:srgbClr val="404040"/>
                </a:solidFill>
                <a:latin typeface="Georgia" panose="02040502050405020303" pitchFamily="18" charset="0"/>
              </a:rPr>
              <a:t>юридическая экспертиза (МЮ) </a:t>
            </a:r>
          </a:p>
          <a:p>
            <a:pPr marL="342900" lvl="0" indent="-342900" algn="just" defTabSz="457200" fontAlgn="base">
              <a:spcBef>
                <a:spcPts val="1000"/>
              </a:spcBef>
              <a:spcAft>
                <a:spcPct val="0"/>
              </a:spcAft>
              <a:buClr>
                <a:srgbClr val="90C226"/>
              </a:buClr>
              <a:buSzPct val="80000"/>
              <a:buFont typeface="Wingdings 3" panose="05040102010807070707" pitchFamily="18" charset="2"/>
              <a:buChar char=""/>
            </a:pPr>
            <a:r>
              <a:rPr lang="ru-RU" altLang="ru-RU" sz="2000" dirty="0" smtClean="0">
                <a:solidFill>
                  <a:srgbClr val="404040"/>
                </a:solidFill>
                <a:latin typeface="Georgia" panose="02040502050405020303" pitchFamily="18" charset="0"/>
              </a:rPr>
              <a:t>Комиссией </a:t>
            </a:r>
            <a:r>
              <a:rPr lang="ru-RU" altLang="ru-RU" sz="2000" dirty="0">
                <a:solidFill>
                  <a:srgbClr val="404040"/>
                </a:solidFill>
                <a:latin typeface="Georgia" panose="02040502050405020303" pitchFamily="18" charset="0"/>
              </a:rPr>
              <a:t>по вопросам сотрудничества РК с международными </a:t>
            </a:r>
            <a:r>
              <a:rPr lang="ru-RU" altLang="ru-RU" sz="2000" dirty="0" smtClean="0">
                <a:solidFill>
                  <a:srgbClr val="404040"/>
                </a:solidFill>
                <a:latin typeface="Georgia" panose="02040502050405020303" pitchFamily="18" charset="0"/>
              </a:rPr>
              <a:t>организациями было </a:t>
            </a:r>
            <a:r>
              <a:rPr lang="ru-RU" altLang="ru-RU" sz="2000" dirty="0">
                <a:solidFill>
                  <a:srgbClr val="404040"/>
                </a:solidFill>
                <a:latin typeface="Georgia" panose="02040502050405020303" pitchFamily="18" charset="0"/>
              </a:rPr>
              <a:t>одобрено предложение о присоединении РК к Протоколу о РВПЗ и внесение добровольных </a:t>
            </a:r>
            <a:r>
              <a:rPr lang="ru-RU" altLang="ru-RU" sz="2000" dirty="0" smtClean="0">
                <a:solidFill>
                  <a:srgbClr val="404040"/>
                </a:solidFill>
                <a:latin typeface="Georgia" panose="02040502050405020303" pitchFamily="18" charset="0"/>
              </a:rPr>
              <a:t>взносов</a:t>
            </a:r>
          </a:p>
          <a:p>
            <a:pPr marL="342900" lvl="0" indent="-342900" defTabSz="457200" fontAlgn="base">
              <a:spcBef>
                <a:spcPts val="1000"/>
              </a:spcBef>
              <a:spcAft>
                <a:spcPct val="0"/>
              </a:spcAft>
              <a:buClr>
                <a:srgbClr val="90C226"/>
              </a:buClr>
              <a:buSzPct val="80000"/>
              <a:buFont typeface="Wingdings 3" panose="05040102010807070707" pitchFamily="18" charset="2"/>
              <a:buChar char=""/>
            </a:pPr>
            <a:endParaRPr lang="ru-RU" altLang="ru-RU" sz="2000" dirty="0">
              <a:solidFill>
                <a:srgbClr val="404040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9905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7114" y="42548"/>
            <a:ext cx="1745503" cy="1252837"/>
          </a:xfrm>
        </p:spPr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6660232" y="4653135"/>
            <a:ext cx="1855118" cy="1523827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34" name="TextBox 33"/>
          <p:cNvSpPr txBox="1"/>
          <p:nvPr/>
        </p:nvSpPr>
        <p:spPr>
          <a:xfrm>
            <a:off x="30997" y="96328"/>
            <a:ext cx="652571" cy="524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0997" y="97468"/>
            <a:ext cx="87894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Ратификация протокола РВПЗ</a:t>
            </a:r>
            <a:endParaRPr lang="ru-RU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0" y="0"/>
            <a:ext cx="9144000" cy="764704"/>
          </a:xfrm>
          <a:prstGeom prst="rect">
            <a:avLst/>
          </a:prstGeom>
          <a:solidFill>
            <a:srgbClr val="007A37"/>
          </a:solidFill>
          <a:ln>
            <a:solidFill>
              <a:srgbClr val="0096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B050"/>
              </a:solidFill>
            </a:endParaRPr>
          </a:p>
        </p:txBody>
      </p:sp>
      <p:cxnSp>
        <p:nvCxnSpPr>
          <p:cNvPr id="42" name="Прямая соединительная линия 41"/>
          <p:cNvCxnSpPr/>
          <p:nvPr/>
        </p:nvCxnSpPr>
        <p:spPr>
          <a:xfrm>
            <a:off x="0" y="668966"/>
            <a:ext cx="9144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30997" y="97468"/>
            <a:ext cx="87894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Ратификация протокола РВПЗ</a:t>
            </a:r>
            <a:endParaRPr lang="ru-RU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0997" y="96328"/>
            <a:ext cx="652571" cy="524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8" name="Прямая соединительная линия 47"/>
          <p:cNvCxnSpPr/>
          <p:nvPr/>
        </p:nvCxnSpPr>
        <p:spPr>
          <a:xfrm>
            <a:off x="683568" y="0"/>
            <a:ext cx="0" cy="764704"/>
          </a:xfrm>
          <a:prstGeom prst="line">
            <a:avLst/>
          </a:prstGeom>
          <a:ln w="381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9" name="Рисунок 4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4143" y="1100326"/>
            <a:ext cx="3350622" cy="22482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Прямоугольник 10"/>
          <p:cNvSpPr/>
          <p:nvPr/>
        </p:nvSpPr>
        <p:spPr>
          <a:xfrm>
            <a:off x="393633" y="5058747"/>
            <a:ext cx="4572000" cy="31149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kk-KZ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40574" y="5860593"/>
            <a:ext cx="8888879" cy="6327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1700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соответствии с Законом РК О правовых актах направлены материалы в Институт законодательства РК на повторную н</a:t>
            </a:r>
            <a:r>
              <a:rPr lang="kk-KZ" sz="1700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аучно-лингвистическую экспертизу</a:t>
            </a:r>
            <a:endParaRPr lang="ru-RU" sz="1700" dirty="0">
              <a:solidFill>
                <a:schemeClr val="accent3">
                  <a:lumMod val="50000"/>
                </a:schemeClr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18688" y="4260173"/>
            <a:ext cx="8534011" cy="14725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ru-RU" sz="1700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Получены </a:t>
            </a:r>
            <a:r>
              <a:rPr lang="ru-RU" sz="1700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положительные заключения научно - правовой экспертизы к Протоколу о РВПЗ и к Проекту постановления Правительства РК .</a:t>
            </a:r>
            <a:endParaRPr lang="ru-RU" sz="1700" dirty="0" smtClean="0">
              <a:solidFill>
                <a:schemeClr val="accent3">
                  <a:lumMod val="50000"/>
                </a:schemeClr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 algn="just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ru-RU" sz="1700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Получены </a:t>
            </a:r>
            <a:r>
              <a:rPr lang="ru-RU" sz="1700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положительные заключения заинтересованных государственных органов (МИР, МОН, МЗ, МСХ, МВД, МФ, МНЭ</a:t>
            </a:r>
            <a:r>
              <a:rPr lang="ru-RU" sz="1700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ru-RU" sz="1700" dirty="0">
                <a:solidFill>
                  <a:srgbClr val="A5A5A5">
                    <a:lumMod val="50000"/>
                  </a:srgb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Проекту постановления Правительства РК </a:t>
            </a:r>
            <a:r>
              <a:rPr lang="ru-RU" sz="1700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kk-KZ" sz="1700" dirty="0">
              <a:solidFill>
                <a:schemeClr val="accent3">
                  <a:lumMod val="50000"/>
                </a:schemeClr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58727" y="879082"/>
            <a:ext cx="4927561" cy="33598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 defTabSz="457200" fontAlgn="base">
              <a:spcBef>
                <a:spcPts val="1000"/>
              </a:spcBef>
              <a:spcAft>
                <a:spcPct val="0"/>
              </a:spcAft>
              <a:buClr>
                <a:srgbClr val="90C226"/>
              </a:buClr>
              <a:buSzPct val="80000"/>
              <a:buFont typeface="Wingdings 3" panose="05040102010807070707" pitchFamily="18" charset="2"/>
              <a:buChar char=""/>
            </a:pPr>
            <a:r>
              <a:rPr lang="kk-KZ" sz="1700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Разработана Концепция заключения международного договора «Протокол о РВПЗ к Конвенции о доступе к информации, участии общественности в процессе Орхусской конвенции, принятия решений и доступе правосудию по вопросам, касающимся окружающей среды». </a:t>
            </a:r>
            <a:endParaRPr lang="kk-KZ" sz="1700" dirty="0" smtClean="0">
              <a:solidFill>
                <a:schemeClr val="accent3">
                  <a:lumMod val="50000"/>
                </a:schemeClr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 defTabSz="457200" fontAlgn="base">
              <a:spcBef>
                <a:spcPts val="1000"/>
              </a:spcBef>
              <a:spcAft>
                <a:spcPct val="0"/>
              </a:spcAft>
              <a:buClr>
                <a:srgbClr val="90C226"/>
              </a:buClr>
              <a:buSzPct val="80000"/>
              <a:buFont typeface="Wingdings 3" panose="05040102010807070707" pitchFamily="18" charset="2"/>
              <a:buChar char=""/>
            </a:pPr>
            <a:r>
              <a:rPr lang="kk-KZ" sz="1700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Получено положительное заключение МИД РК о внешнеполитической целесообразности ратификации Протокола о РВПЗ</a:t>
            </a:r>
          </a:p>
        </p:txBody>
      </p:sp>
    </p:spTree>
    <p:extLst>
      <p:ext uri="{BB962C8B-B14F-4D97-AF65-F5344CB8AC3E}">
        <p14:creationId xmlns:p14="http://schemas.microsoft.com/office/powerpoint/2010/main" val="357786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0" y="6165304"/>
            <a:ext cx="3657600" cy="49492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 </a:t>
            </a:r>
            <a:endParaRPr lang="ru-RU" dirty="0"/>
          </a:p>
        </p:txBody>
      </p:sp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5652120" y="5661248"/>
            <a:ext cx="3034680" cy="4649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0" y="0"/>
            <a:ext cx="9144000" cy="764704"/>
          </a:xfrm>
          <a:prstGeom prst="rect">
            <a:avLst/>
          </a:prstGeom>
          <a:solidFill>
            <a:srgbClr val="007A37"/>
          </a:solidFill>
          <a:ln>
            <a:solidFill>
              <a:srgbClr val="0096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B050"/>
              </a:solidFill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692696"/>
            <a:ext cx="9144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42218" y="97468"/>
            <a:ext cx="84017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Ратификация поправки о ГИО </a:t>
            </a:r>
            <a:endParaRPr lang="ru-RU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0997" y="96328"/>
            <a:ext cx="652571" cy="524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683568" y="0"/>
            <a:ext cx="0" cy="764704"/>
          </a:xfrm>
          <a:prstGeom prst="line">
            <a:avLst/>
          </a:prstGeom>
          <a:ln w="381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/>
          <p:cNvSpPr/>
          <p:nvPr/>
        </p:nvSpPr>
        <p:spPr>
          <a:xfrm>
            <a:off x="654598" y="1246239"/>
            <a:ext cx="7944582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Ратификация поправки о Генетический измененных организмах (далее ГИО) включена в Перспективный план развития на 2019-2021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годы</a:t>
            </a: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20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соответствии со статьей 5 пункта 4 Закона «О международных договорах» получены заключения от всех заинтересованных государственных органов, заключения всех бизнес ассоциации, также получено положительное заключение научно-правовой экспертизы и научно-лингвистической экспертизы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Внесены предложения о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ГИО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Концепцию нового Экологического кодекса.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22070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68388" y="428094"/>
            <a:ext cx="9144000" cy="126841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dirty="0" smtClean="0">
                <a:solidFill>
                  <a:srgbClr val="007A37"/>
                </a:solidFill>
              </a:rPr>
              <a:t> СПАСИБО ЗА ВНИМАНИЕ!!!</a:t>
            </a:r>
            <a:endParaRPr lang="ru-RU" sz="3200" dirty="0">
              <a:solidFill>
                <a:srgbClr val="007A37"/>
              </a:solidFill>
            </a:endParaRPr>
          </a:p>
        </p:txBody>
      </p:sp>
      <p:pic>
        <p:nvPicPr>
          <p:cNvPr id="5" name="Picture 6" descr="Картинки по запросу охрана окружающей сред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34" y="1196752"/>
            <a:ext cx="9194800" cy="5516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6374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4201</TotalTime>
  <Words>336</Words>
  <Application>Microsoft Office PowerPoint</Application>
  <PresentationFormat>Экран (4:3)</PresentationFormat>
  <Paragraphs>46</Paragraphs>
  <Slides>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4" baseType="lpstr">
      <vt:lpstr>Arial</vt:lpstr>
      <vt:lpstr>Calibri</vt:lpstr>
      <vt:lpstr>Calibri Light</vt:lpstr>
      <vt:lpstr>Georgia</vt:lpstr>
      <vt:lpstr>Times New Roman</vt:lpstr>
      <vt:lpstr>Wingdings</vt:lpstr>
      <vt:lpstr>Wingdings 3</vt:lpstr>
      <vt:lpstr>Тема Office</vt:lpstr>
      <vt:lpstr>Текущее состояние хода ратификации Поправки о ГИО и Протокола о РВПЗ к Орхусской конвенции</vt:lpstr>
      <vt:lpstr> </vt:lpstr>
      <vt:lpstr> </vt:lpstr>
      <vt:lpstr> </vt:lpstr>
      <vt:lpstr>  </vt:lpstr>
      <vt:lpstr> </vt:lpstr>
    </vt:vector>
  </TitlesOfParts>
  <Company>OSCE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Elmira Dzhumakadyrova</dc:creator>
  <cp:lastModifiedBy>Айдана Айтмолдаева</cp:lastModifiedBy>
  <cp:revision>141</cp:revision>
  <dcterms:created xsi:type="dcterms:W3CDTF">2018-09-07T11:20:25Z</dcterms:created>
  <dcterms:modified xsi:type="dcterms:W3CDTF">2018-10-01T16:43:50Z</dcterms:modified>
</cp:coreProperties>
</file>