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unknown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306" r:id="rId3"/>
    <p:sldId id="308" r:id="rId4"/>
    <p:sldId id="261" r:id="rId5"/>
    <p:sldId id="309" r:id="rId6"/>
    <p:sldId id="310" r:id="rId7"/>
    <p:sldId id="311" r:id="rId8"/>
    <p:sldId id="312" r:id="rId9"/>
    <p:sldId id="315" r:id="rId10"/>
    <p:sldId id="316" r:id="rId11"/>
    <p:sldId id="314" r:id="rId12"/>
    <p:sldId id="305" r:id="rId13"/>
  </p:sldIdLst>
  <p:sldSz cx="11880850" cy="6858000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374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74"/>
    <a:srgbClr val="173A8D"/>
    <a:srgbClr val="1D3C7A"/>
    <a:srgbClr val="385592"/>
    <a:srgbClr val="129481"/>
    <a:srgbClr val="0F2741"/>
    <a:srgbClr val="001736"/>
    <a:srgbClr val="C9A093"/>
    <a:srgbClr val="F1F1F1"/>
    <a:srgbClr val="3A5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448" autoAdjust="0"/>
  </p:normalViewPr>
  <p:slideViewPr>
    <p:cSldViewPr snapToGrid="0">
      <p:cViewPr>
        <p:scale>
          <a:sx n="64" d="100"/>
          <a:sy n="64" d="100"/>
        </p:scale>
        <p:origin x="-1506" y="-552"/>
      </p:cViewPr>
      <p:guideLst>
        <p:guide orient="horz" pos="2160"/>
        <p:guide pos="2880"/>
        <p:guide pos="3742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04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4" y="1"/>
            <a:ext cx="2971800" cy="49909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BE2DD1C9-4BB6-422A-8F34-C157EA500BD9}" type="datetimeFigureOut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4" y="9448185"/>
            <a:ext cx="2971800" cy="499090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D5A997E4-EE34-411C-9FF1-22B934EF53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113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3852" y="0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/>
          <a:lstStyle>
            <a:lvl1pPr algn="r">
              <a:defRPr sz="1200"/>
            </a:lvl1pPr>
          </a:lstStyle>
          <a:p>
            <a:fld id="{ACEE8F60-86D9-4C3A-A53D-BD2C398A2D43}" type="datetimeFigureOut">
              <a:rPr lang="ru-RU" smtClean="0"/>
              <a:t>01.10.2018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98438" y="746125"/>
            <a:ext cx="6461125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870" tIns="45935" rIns="91870" bIns="45935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480" y="4725513"/>
            <a:ext cx="5487041" cy="4475797"/>
          </a:xfrm>
          <a:prstGeom prst="rect">
            <a:avLst/>
          </a:prstGeom>
        </p:spPr>
        <p:txBody>
          <a:bodyPr vert="horz" lIns="91870" tIns="45935" rIns="91870" bIns="4593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3852" y="9447844"/>
            <a:ext cx="2972547" cy="497841"/>
          </a:xfrm>
          <a:prstGeom prst="rect">
            <a:avLst/>
          </a:prstGeom>
        </p:spPr>
        <p:txBody>
          <a:bodyPr vert="horz" lIns="91870" tIns="45935" rIns="91870" bIns="45935" rtlCol="0" anchor="b"/>
          <a:lstStyle>
            <a:lvl1pPr algn="r">
              <a:defRPr sz="1200"/>
            </a:lvl1pPr>
          </a:lstStyle>
          <a:p>
            <a:fld id="{AD637ABC-5C3F-440F-9A6C-D67E532A9DE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279875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864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4915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21629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40357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8038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658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112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6978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4643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827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121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D637ABC-5C3F-440F-9A6C-D67E532A9DE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3120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1064" y="1122363"/>
            <a:ext cx="10098723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106" y="3602037"/>
            <a:ext cx="8910638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C35C1D-90D7-4F21-A4A2-50E229373ADE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456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148F7-CC6E-420C-B9E3-79BA9078CECA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0949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621" y="1709743"/>
            <a:ext cx="10247233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621" y="4589469"/>
            <a:ext cx="10247233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DDE56B-A391-4B5E-803C-CD5E44A02459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467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809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4680" y="1825624"/>
            <a:ext cx="5049361" cy="435133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772FD3-CD69-45A3-8285-F7069C1F9620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50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365129"/>
            <a:ext cx="10247233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357" y="1681163"/>
            <a:ext cx="502615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357" y="2505075"/>
            <a:ext cx="502615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4687" y="1681163"/>
            <a:ext cx="505090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4687" y="2505075"/>
            <a:ext cx="5050909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9006-7B33-4C63-B516-604B3A6DBF20}" type="datetime1">
              <a:rPr lang="en-US" smtClean="0"/>
              <a:t>10/1/2018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137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C6D111-96A6-4120-B1BB-71C7A294B731}" type="datetime1">
              <a:rPr lang="en-US" smtClean="0"/>
              <a:t>10/1/2018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867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23DA48-D158-4F52-8878-28C116CB305E}" type="datetime1">
              <a:rPr lang="en-US" smtClean="0"/>
              <a:t>10/1/2018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24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909" y="987431"/>
            <a:ext cx="601468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0B38-5059-408C-A7E2-397897CE052F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897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356" y="457200"/>
            <a:ext cx="383188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909" y="987431"/>
            <a:ext cx="601468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356" y="2057402"/>
            <a:ext cx="383188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7031E5-075E-411E-A95F-903B8C55C2BE}" type="datetime1">
              <a:rPr lang="en-US" smtClean="0"/>
              <a:t>10/1/2018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6395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F1E40-1593-4232-B59D-C63DF3C62740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7254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2235" y="365124"/>
            <a:ext cx="2561808" cy="581183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813" y="365124"/>
            <a:ext cx="7536914" cy="581183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1B85C-009A-4D3A-9FE5-FBAEC61CB99C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81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880850" cy="685800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649" y="1465730"/>
            <a:ext cx="10225393" cy="47112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809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2C5E5A-5E9F-41E2-86ED-5150C139408B}" type="datetime1">
              <a:rPr lang="en-US" smtClean="0"/>
              <a:t>10/1/2018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532" y="6356356"/>
            <a:ext cx="40097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90850" y="6356356"/>
            <a:ext cx="26731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DF1E-33BB-4377-9A26-35481BA06C7C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122" y="119270"/>
            <a:ext cx="10186081" cy="9778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32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t.gov.kz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://newecodoklad.ecogosfond.kz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hyperlink" Target="http://newecodoklad.ecogosfond.kz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6.jpg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2"/>
          <a:stretch/>
        </p:blipFill>
        <p:spPr>
          <a:xfrm>
            <a:off x="-8708" y="-109470"/>
            <a:ext cx="118808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83436" y="3552669"/>
            <a:ext cx="9095940" cy="2084599"/>
          </a:xfrm>
        </p:spPr>
        <p:txBody>
          <a:bodyPr>
            <a:noAutofit/>
          </a:bodyPr>
          <a:lstStyle/>
          <a:p>
            <a:pPr algn="l"/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«Реализация </a:t>
            </a:r>
            <a:r>
              <a:rPr lang="ru-RU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Орхусской</a:t>
            </a:r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 конвенции путем публикации Национального доклада о состоянии окружающей среды и об использовании природных ресурсов РК» </a:t>
            </a:r>
            <a:endParaRPr lang="en-US" sz="3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49085"/>
            <a:ext cx="1117888" cy="40077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1260293"/>
            <a:ext cx="1117888" cy="40077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2217403"/>
            <a:ext cx="1117888" cy="40077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3228611"/>
            <a:ext cx="1117888" cy="40077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8413" y="4240514"/>
            <a:ext cx="1117888" cy="40077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11197717" y="5251722"/>
            <a:ext cx="1117888" cy="40077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99"/>
          <a:stretch/>
        </p:blipFill>
        <p:spPr>
          <a:xfrm rot="16200000">
            <a:off x="11253495" y="6153750"/>
            <a:ext cx="1007723" cy="400778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07"/>
          <a:stretch/>
        </p:blipFill>
        <p:spPr>
          <a:xfrm rot="16200000">
            <a:off x="-288696" y="6261447"/>
            <a:ext cx="792326" cy="4007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0588" y="6522796"/>
            <a:ext cx="1117888" cy="40077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7341" y="6522796"/>
            <a:ext cx="1117888" cy="400778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944628" y="6522796"/>
            <a:ext cx="1117888" cy="400778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2801381" y="6522796"/>
            <a:ext cx="1117888" cy="40077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3804770" y="6527410"/>
            <a:ext cx="1117888" cy="400778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4792057" y="6527410"/>
            <a:ext cx="1117888" cy="400778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5648810" y="6527410"/>
            <a:ext cx="1117888" cy="400778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6657101" y="6527411"/>
            <a:ext cx="1117888" cy="400778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7660490" y="6532025"/>
            <a:ext cx="1117888" cy="400778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8647777" y="6532025"/>
            <a:ext cx="1117888" cy="400778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9504530" y="6532025"/>
            <a:ext cx="1117888" cy="400778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0800000">
            <a:off x="10438384" y="6536640"/>
            <a:ext cx="1117888" cy="400778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5" t="-2652" b="-1"/>
          <a:stretch/>
        </p:blipFill>
        <p:spPr>
          <a:xfrm rot="10800000">
            <a:off x="11198412" y="6536639"/>
            <a:ext cx="682437" cy="41140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6"/>
          <a:stretch/>
        </p:blipFill>
        <p:spPr>
          <a:xfrm rot="16200000">
            <a:off x="-451475" y="5471656"/>
            <a:ext cx="1117888" cy="40077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7858" y="5839653"/>
            <a:ext cx="112477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latin typeface="Century Gothic" panose="020B0502020202020204" pitchFamily="34" charset="0"/>
              </a:rPr>
              <a:t>Директор департамента РГП «Информационно-аналитический центр охраны окружающей среды» </a:t>
            </a:r>
          </a:p>
          <a:p>
            <a:pPr algn="r"/>
            <a:r>
              <a:rPr lang="ru-RU" sz="1600" dirty="0" err="1">
                <a:latin typeface="Century Gothic" panose="020B0502020202020204" pitchFamily="34" charset="0"/>
              </a:rPr>
              <a:t>Балабаева</a:t>
            </a:r>
            <a:r>
              <a:rPr lang="ru-RU" sz="1600" dirty="0">
                <a:latin typeface="Century Gothic" panose="020B0502020202020204" pitchFamily="34" charset="0"/>
              </a:rPr>
              <a:t> А.И. </a:t>
            </a:r>
          </a:p>
          <a:p>
            <a:pPr algn="r"/>
            <a:endParaRPr lang="ru-RU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0652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Прямоугольник 42"/>
          <p:cNvSpPr/>
          <p:nvPr/>
        </p:nvSpPr>
        <p:spPr>
          <a:xfrm>
            <a:off x="7821" y="4704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11108" y="690848"/>
            <a:ext cx="10993279" cy="18771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9" name="Title 2"/>
          <p:cNvSpPr txBox="1">
            <a:spLocks/>
          </p:cNvSpPr>
          <p:nvPr/>
        </p:nvSpPr>
        <p:spPr>
          <a:xfrm>
            <a:off x="1177992" y="195645"/>
            <a:ext cx="10264178" cy="391636"/>
          </a:xfrm>
          <a:prstGeom prst="rect">
            <a:avLst/>
          </a:prstGeom>
          <a:noFill/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/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Содержание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86220" y="6526359"/>
            <a:ext cx="2673191" cy="365125"/>
          </a:xfrm>
        </p:spPr>
        <p:txBody>
          <a:bodyPr/>
          <a:lstStyle/>
          <a:p>
            <a:fld id="{3C1D52B6-791F-44F8-A373-85D70CB53391}" type="slidenum">
              <a:rPr lang="ru-RU" smtClean="0"/>
              <a:t>2</a:t>
            </a:fld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18137" y="1394759"/>
            <a:ext cx="2044149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cap="all" dirty="0" smtClean="0">
                <a:latin typeface="Century Gothic" pitchFamily="34" charset="0"/>
              </a:rPr>
              <a:t>1</a:t>
            </a:r>
            <a:r>
              <a:rPr lang="en-US" sz="1600" b="1" cap="all" dirty="0" smtClean="0">
                <a:latin typeface="Century Gothic" pitchFamily="34" charset="0"/>
              </a:rPr>
              <a:t> 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Обоснование</a:t>
            </a:r>
            <a:r>
              <a:rPr lang="ru-RU" sz="1600" dirty="0" smtClean="0">
                <a:latin typeface="Century Gothic" pitchFamily="34" charset="0"/>
              </a:rPr>
              <a:t> </a:t>
            </a:r>
            <a:endParaRPr lang="ru-RU" sz="1600" dirty="0">
              <a:latin typeface="Century Gothic" pitchFamily="34" charset="0"/>
              <a:ea typeface="Calibri"/>
              <a:cs typeface="Calibri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45481" y="1884283"/>
            <a:ext cx="3970959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cap="all" dirty="0">
                <a:latin typeface="Century Gothic" panose="020B0502020202020204" pitchFamily="34" charset="0"/>
              </a:rPr>
              <a:t>2</a:t>
            </a:r>
            <a:r>
              <a:rPr lang="ru-RU" sz="1600" b="1" cap="all" dirty="0" smtClean="0">
                <a:latin typeface="Century Gothic" pitchFamily="34" charset="0"/>
              </a:rPr>
              <a:t> 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Цель Национального доклада</a:t>
            </a:r>
            <a:endParaRPr lang="ru-RU" sz="1600" dirty="0">
              <a:latin typeface="Century Gothic" pitchFamily="34" charset="0"/>
              <a:ea typeface="Calibri"/>
              <a:cs typeface="Calibri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45481" y="2374893"/>
            <a:ext cx="6306535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cap="all" dirty="0">
                <a:latin typeface="Century Gothic" panose="020B0502020202020204" pitchFamily="34" charset="0"/>
              </a:rPr>
              <a:t>3</a:t>
            </a:r>
            <a:r>
              <a:rPr lang="ru-RU" sz="1600" b="1" cap="all" dirty="0" smtClean="0">
                <a:latin typeface="Century Gothic" pitchFamily="34" charset="0"/>
              </a:rPr>
              <a:t> 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Периодичность издания Национального доклада</a:t>
            </a:r>
            <a:endParaRPr lang="ru-RU" sz="1600" dirty="0">
              <a:latin typeface="Century Gothic" pitchFamily="34" charset="0"/>
              <a:ea typeface="Calibri"/>
              <a:cs typeface="Calibri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45481" y="2854596"/>
            <a:ext cx="6729727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cap="all" dirty="0" smtClean="0">
                <a:latin typeface="Century Gothic" panose="020B0502020202020204" pitchFamily="34" charset="0"/>
              </a:rPr>
              <a:t>4 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Мероприятия по подготовке Национального доклада</a:t>
            </a:r>
            <a:endParaRPr lang="ru-RU" sz="1600" dirty="0">
              <a:latin typeface="Century Gothic" pitchFamily="34" charset="0"/>
            </a:endParaRP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611108" y="1749342"/>
            <a:ext cx="22819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 flipV="1">
            <a:off x="611108" y="2234379"/>
            <a:ext cx="4369734" cy="9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611108" y="3204692"/>
            <a:ext cx="6864100" cy="50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единительная линия 33"/>
          <p:cNvCxnSpPr/>
          <p:nvPr/>
        </p:nvCxnSpPr>
        <p:spPr>
          <a:xfrm>
            <a:off x="611108" y="2714986"/>
            <a:ext cx="6644131" cy="10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Прямоугольник 34"/>
          <p:cNvSpPr/>
          <p:nvPr/>
        </p:nvSpPr>
        <p:spPr>
          <a:xfrm>
            <a:off x="745481" y="3349350"/>
            <a:ext cx="5949064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600" b="1" cap="all" dirty="0" smtClean="0">
                <a:latin typeface="Century Gothic" pitchFamily="34" charset="0"/>
              </a:rPr>
              <a:t>5</a:t>
            </a:r>
            <a:r>
              <a:rPr lang="ru-RU" sz="1600" b="1" cap="all" dirty="0" smtClean="0">
                <a:latin typeface="Century Gothic" pitchFamily="34" charset="0"/>
              </a:rPr>
              <a:t> 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Интерактивная версия Национального доклада</a:t>
            </a:r>
            <a:endParaRPr lang="ru-RU" sz="1600" dirty="0">
              <a:latin typeface="Century Gothic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18137" y="3829051"/>
            <a:ext cx="4262705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600" b="1" cap="all" dirty="0" smtClean="0">
                <a:latin typeface="Century Gothic" pitchFamily="34" charset="0"/>
              </a:rPr>
              <a:t>6</a:t>
            </a:r>
            <a:r>
              <a:rPr lang="ru-RU" sz="1600" b="1" cap="all" dirty="0" smtClean="0">
                <a:latin typeface="Century Gothic" pitchFamily="34" charset="0"/>
              </a:rPr>
              <a:t> </a:t>
            </a:r>
            <a:r>
              <a:rPr lang="ru-RU" sz="1600" cap="all" dirty="0" smtClean="0">
                <a:latin typeface="Century Gothic" pitchFamily="34" charset="0"/>
              </a:rPr>
              <a:t>Навигация по сайту (</a:t>
            </a:r>
            <a:r>
              <a:rPr lang="ru-RU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Схема </a:t>
            </a:r>
            <a:r>
              <a:rPr lang="en-US" sz="1600" cap="all" dirty="0">
                <a:latin typeface="Century Gothic" panose="020B0502020202020204" pitchFamily="34" charset="0"/>
                <a:cs typeface="Times New Roman" panose="02020603050405020304" pitchFamily="18" charset="0"/>
              </a:rPr>
              <a:t>DPSIR</a:t>
            </a:r>
            <a:r>
              <a:rPr lang="ru-RU" sz="1600" cap="all" dirty="0" smtClean="0">
                <a:latin typeface="Century Gothic" pitchFamily="34" charset="0"/>
              </a:rPr>
              <a:t>)</a:t>
            </a:r>
            <a:endParaRPr lang="ru-RU" sz="1600" dirty="0">
              <a:latin typeface="Century Gothic" pitchFamily="34" charset="0"/>
            </a:endParaRPr>
          </a:p>
        </p:txBody>
      </p:sp>
      <p:cxnSp>
        <p:nvCxnSpPr>
          <p:cNvPr id="37" name="Прямая соединительная линия 36"/>
          <p:cNvCxnSpPr/>
          <p:nvPr/>
        </p:nvCxnSpPr>
        <p:spPr>
          <a:xfrm>
            <a:off x="621978" y="3689443"/>
            <a:ext cx="6072567" cy="100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621978" y="4236215"/>
            <a:ext cx="43588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Прямоугольник 17"/>
          <p:cNvSpPr/>
          <p:nvPr/>
        </p:nvSpPr>
        <p:spPr>
          <a:xfrm>
            <a:off x="745481" y="4378946"/>
            <a:ext cx="8491427" cy="3500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600" b="1" cap="all" dirty="0" smtClean="0">
                <a:latin typeface="Century Gothic" panose="020B0502020202020204" pitchFamily="34" charset="0"/>
              </a:rPr>
              <a:t>7 </a:t>
            </a:r>
            <a:r>
              <a:rPr lang="ru-RU" sz="1600" cap="all" dirty="0" smtClean="0">
                <a:latin typeface="Century Gothic" panose="020B0502020202020204" pitchFamily="34" charset="0"/>
              </a:rPr>
              <a:t>Демонстрация сайта интерактивная версия национального доклада</a:t>
            </a:r>
            <a:endParaRPr lang="ru-RU" sz="1600" dirty="0">
              <a:latin typeface="Century Gothic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 flipV="1">
            <a:off x="621978" y="4782409"/>
            <a:ext cx="8614930" cy="3684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00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33213" y="1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2230058" y="4660479"/>
            <a:ext cx="4854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003536" y="38595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gray">
          <a:xfrm>
            <a:off x="8091888" y="1356597"/>
            <a:ext cx="35667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gray">
          <a:xfrm>
            <a:off x="7827555" y="1787944"/>
            <a:ext cx="39417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8800101" y="2066958"/>
            <a:ext cx="2916523" cy="2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gray">
          <a:xfrm>
            <a:off x="7675496" y="2343603"/>
            <a:ext cx="395093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gray">
          <a:xfrm>
            <a:off x="8869784" y="2622815"/>
            <a:ext cx="265638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Периодичность издания Национального 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3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35752" y="1281326"/>
            <a:ext cx="1095184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В настоящее время в Государственном фонде экологической информации находятся на хранении Национальные доклады за период с 1991 по 2010 </a:t>
            </a:r>
            <a:r>
              <a:rPr lang="ru-RU" sz="1600" dirty="0" smtClean="0">
                <a:latin typeface="Century Gothic" panose="020B0502020202020204" pitchFamily="34" charset="0"/>
              </a:rPr>
              <a:t>годы 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427694" y="2064943"/>
            <a:ext cx="11011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83403" y="2493283"/>
            <a:ext cx="113229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С </a:t>
            </a:r>
            <a:r>
              <a:rPr lang="ru-RU" sz="1600" dirty="0">
                <a:latin typeface="Century Gothic" panose="020B0502020202020204" pitchFamily="34" charset="0"/>
              </a:rPr>
              <a:t>2003 по 2010 год Национальные доклады выпускались </a:t>
            </a:r>
            <a:r>
              <a:rPr lang="ru-RU" sz="1600" dirty="0" smtClean="0">
                <a:latin typeface="Century Gothic" panose="020B0502020202020204" pitchFamily="34" charset="0"/>
              </a:rPr>
              <a:t>ежегодно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83404" y="3308945"/>
            <a:ext cx="10748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РГП «ИАЦ ООС» были подготовлены </a:t>
            </a:r>
            <a:r>
              <a:rPr lang="ru-RU" sz="1600" dirty="0" smtClean="0">
                <a:latin typeface="Century Gothic" panose="020B0502020202020204" pitchFamily="34" charset="0"/>
              </a:rPr>
              <a:t>Национальные </a:t>
            </a:r>
            <a:r>
              <a:rPr lang="ru-RU" sz="1600" dirty="0">
                <a:latin typeface="Century Gothic" panose="020B0502020202020204" pitchFamily="34" charset="0"/>
              </a:rPr>
              <a:t>доклады за 2011 - 2014 годы, 2015 год и 2016 </a:t>
            </a:r>
            <a:r>
              <a:rPr lang="ru-RU" sz="1600" dirty="0" smtClean="0">
                <a:latin typeface="Century Gothic" panose="020B0502020202020204" pitchFamily="34" charset="0"/>
              </a:rPr>
              <a:t>год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>
            <a:off x="491395" y="2906668"/>
            <a:ext cx="749560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427694" y="3731634"/>
            <a:ext cx="11011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ÐÐ°ÑÑÐ¸Ð½ÐºÐ¸ Ð¿Ð¾ Ð·Ð°Ð¿ÑÐ¾ÑÑ Ð½Ð°ÑÐ¸Ð¾Ð½Ð°Ð»ÑÐ½ÑÐ¹ Ð´Ð¾ÐºÐ»Ð°Ð´ ÑÐºÐ¾Ð»Ð¾Ð³Ð¸Ð¸ ÑÐº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5901" y="4005115"/>
            <a:ext cx="2036236" cy="274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/>
          <a:srcRect l="15852" t="31550" r="71724" b="17777"/>
          <a:stretch/>
        </p:blipFill>
        <p:spPr>
          <a:xfrm>
            <a:off x="4801626" y="3987311"/>
            <a:ext cx="1950846" cy="2742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  <a:sp3d>
            <a:bevelT/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/>
          <a:srcRect l="35671" t="21746" r="35812" b="3190"/>
          <a:stretch/>
        </p:blipFill>
        <p:spPr>
          <a:xfrm>
            <a:off x="708124" y="3946344"/>
            <a:ext cx="1938732" cy="27197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scene3d>
            <a:camera prst="isometricOffAxis2Lef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369943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2230058" y="4660479"/>
            <a:ext cx="4854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003536" y="38595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gray">
          <a:xfrm>
            <a:off x="8091888" y="1356597"/>
            <a:ext cx="35667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gray">
          <a:xfrm>
            <a:off x="7827555" y="1787944"/>
            <a:ext cx="39417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8800101" y="2066958"/>
            <a:ext cx="2916523" cy="2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gray">
          <a:xfrm>
            <a:off x="7675496" y="2343603"/>
            <a:ext cx="395093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gray">
          <a:xfrm>
            <a:off x="8869784" y="2622815"/>
            <a:ext cx="265638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Обоснование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4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421579" y="660612"/>
            <a:ext cx="10953251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Конвенция о доступе к информации, участию общественности в процессе принятия решений и доступе к правосудию по вопросам, касающимся окружающей среды (Орхусская конвенция) </a:t>
            </a:r>
          </a:p>
          <a:p>
            <a:pPr algn="just"/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8 апреля 2016 года Президентом РК подписан Законопроект Республики Казахстан «О внесении изменений и дополнений в некоторые законодательные акты Республики Казахстан по экологическим вопросам» предусмотрена отдельная статья, по Ежегодной подготовке Национального доклада </a:t>
            </a:r>
          </a:p>
          <a:p>
            <a:pPr algn="just"/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Постановление Правительства Республики Казахстан от 7 ноября 2016 года № 673 «Об утверждении Правил разработки Национального доклада о состоянии окружающей среды и об использовании природных ресурсов Республики Казахстан»</a:t>
            </a:r>
          </a:p>
          <a:p>
            <a:pPr algn="just"/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Постановление Правительства Республики Казахстан от 24 января 2017 года № 13 «Об утверждении Правил предоставления информации центральными государственными органами и местными исполнительными органами для составления Национального доклада о состоянии окружающей среды и об использовании природных ресурсов Республики Казахстан»</a:t>
            </a:r>
          </a:p>
        </p:txBody>
      </p:sp>
      <p:sp>
        <p:nvSpPr>
          <p:cNvPr id="39" name="Заголовок 1"/>
          <p:cNvSpPr txBox="1">
            <a:spLocks/>
          </p:cNvSpPr>
          <p:nvPr/>
        </p:nvSpPr>
        <p:spPr>
          <a:xfrm>
            <a:off x="157908" y="4939761"/>
            <a:ext cx="11880850" cy="6476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685800">
              <a:defRPr/>
            </a:pPr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Цель Национального 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86080" y="5649320"/>
            <a:ext cx="11322927" cy="7841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600" dirty="0">
                <a:latin typeface="Century Gothic" panose="020B0502020202020204" pitchFamily="34" charset="0"/>
              </a:rPr>
              <a:t>Ежегодное информирование населения о фактической экологической ситуации на территории Республики Казахстан и мерах, принимаемых по ее улучшению</a:t>
            </a:r>
            <a:r>
              <a:rPr lang="ru-RU" sz="1600" dirty="0" smtClean="0">
                <a:latin typeface="Century Gothic" panose="020B0502020202020204" pitchFamily="34" charset="0"/>
              </a:rPr>
              <a:t>.</a:t>
            </a:r>
            <a:endParaRPr lang="ru-RU" sz="1600" dirty="0">
              <a:latin typeface="Century Gothic" panose="020B0502020202020204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flipH="1">
            <a:off x="1058018" y="5497010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</p:spTree>
    <p:extLst>
      <p:ext uri="{BB962C8B-B14F-4D97-AF65-F5344CB8AC3E}">
        <p14:creationId xmlns:p14="http://schemas.microsoft.com/office/powerpoint/2010/main" val="644186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2230058" y="4660479"/>
            <a:ext cx="4854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003536" y="38595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gray">
          <a:xfrm>
            <a:off x="8091888" y="1356597"/>
            <a:ext cx="35667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gray">
          <a:xfrm>
            <a:off x="7827555" y="1787944"/>
            <a:ext cx="39417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8800101" y="2066958"/>
            <a:ext cx="2916523" cy="2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gray">
          <a:xfrm>
            <a:off x="7675496" y="2343603"/>
            <a:ext cx="395093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gray">
          <a:xfrm>
            <a:off x="8869784" y="2622815"/>
            <a:ext cx="265638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Мероприятия по подготовке Национального 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5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303504" y="1398047"/>
            <a:ext cx="11322927" cy="4477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>
                <a:latin typeface="Century Gothic" panose="020B0502020202020204" pitchFamily="34" charset="0"/>
              </a:rPr>
              <a:t>8 апреля 2016 года Президентом РК подписан Законопроект Республики Казахстан «О внесении изменений и дополнений в некоторые законодательные акты Республики Казахстан по экологическим вопросам» предусмотрена отдельная статья, по Ежегодной подготовке Национального доклада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ru-RU" sz="16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Постановление </a:t>
            </a:r>
            <a:r>
              <a:rPr lang="ru-RU" sz="1600" dirty="0">
                <a:latin typeface="Century Gothic" panose="020B0502020202020204" pitchFamily="34" charset="0"/>
              </a:rPr>
              <a:t>Правительства Республики Казахстан от 7 ноября 2016 года № 673 «Об утверждении Правил разработки Национального доклада о состоянии окружающей среды и об использовании природных ресурсов Республики Казахстан</a:t>
            </a:r>
            <a:r>
              <a:rPr lang="ru-RU" sz="1600" dirty="0" smtClean="0">
                <a:latin typeface="Century Gothic" panose="020B0502020202020204" pitchFamily="34" charset="0"/>
              </a:rPr>
              <a:t>»</a:t>
            </a:r>
          </a:p>
          <a:p>
            <a:pPr algn="just">
              <a:lnSpc>
                <a:spcPct val="150000"/>
              </a:lnSpc>
            </a:pPr>
            <a:endParaRPr lang="ru-RU" sz="16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Постановление </a:t>
            </a:r>
            <a:r>
              <a:rPr lang="ru-RU" sz="1600" dirty="0">
                <a:latin typeface="Century Gothic" panose="020B0502020202020204" pitchFamily="34" charset="0"/>
              </a:rPr>
              <a:t>Правительства Республики Казахстан от 24 января 2017 года № 13 «Об утверждении Правил предоставления информации центральными государственными органами и местными исполнительными органами для составления Национального доклада о состоянии окружающей среды и об использовании природных ресурсов Республики Казахстан»</a:t>
            </a:r>
          </a:p>
        </p:txBody>
      </p:sp>
    </p:spTree>
    <p:extLst>
      <p:ext uri="{BB962C8B-B14F-4D97-AF65-F5344CB8AC3E}">
        <p14:creationId xmlns:p14="http://schemas.microsoft.com/office/powerpoint/2010/main" val="3205915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7" name="Прямоугольник 146"/>
          <p:cNvSpPr/>
          <p:nvPr/>
        </p:nvSpPr>
        <p:spPr>
          <a:xfrm>
            <a:off x="2230058" y="4660479"/>
            <a:ext cx="48549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9003536" y="385950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gray">
          <a:xfrm>
            <a:off x="8091888" y="1356597"/>
            <a:ext cx="35667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gray">
          <a:xfrm>
            <a:off x="7827555" y="1787944"/>
            <a:ext cx="39417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8800101" y="2066958"/>
            <a:ext cx="2916523" cy="2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gray">
          <a:xfrm>
            <a:off x="7675496" y="2343603"/>
            <a:ext cx="395093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gray">
          <a:xfrm>
            <a:off x="8869784" y="2622815"/>
            <a:ext cx="265638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 </a:t>
            </a:r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Национальном докладе отражаются следующие сведения</a:t>
            </a:r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: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6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9" name="TextBox 8"/>
          <p:cNvSpPr txBox="1"/>
          <p:nvPr/>
        </p:nvSpPr>
        <p:spPr>
          <a:xfrm>
            <a:off x="303503" y="1336464"/>
            <a:ext cx="11322927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о </a:t>
            </a:r>
            <a:r>
              <a:rPr lang="ru-RU" sz="1600" dirty="0">
                <a:latin typeface="Century Gothic" panose="020B0502020202020204" pitchFamily="34" charset="0"/>
              </a:rPr>
              <a:t>качественной и количественной характеристиках окружающей среды и природных </a:t>
            </a:r>
            <a:r>
              <a:rPr lang="ru-RU" sz="1600" dirty="0" smtClean="0">
                <a:latin typeface="Century Gothic" panose="020B0502020202020204" pitchFamily="34" charset="0"/>
              </a:rPr>
              <a:t>ресурсов</a:t>
            </a:r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6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об </a:t>
            </a:r>
            <a:r>
              <a:rPr lang="ru-RU" sz="1600" dirty="0">
                <a:latin typeface="Century Gothic" panose="020B0502020202020204" pitchFamily="34" charset="0"/>
              </a:rPr>
              <a:t>антропогенном воздействии на окружающую среду, включая основные общественно значимые экологические </a:t>
            </a:r>
            <a:r>
              <a:rPr lang="ru-RU" sz="1600" dirty="0" smtClean="0">
                <a:latin typeface="Century Gothic" panose="020B0502020202020204" pitchFamily="34" charset="0"/>
              </a:rPr>
              <a:t>проблемы</a:t>
            </a:r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6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об </a:t>
            </a:r>
            <a:r>
              <a:rPr lang="ru-RU" sz="1600" dirty="0">
                <a:latin typeface="Century Gothic" panose="020B0502020202020204" pitchFamily="34" charset="0"/>
              </a:rPr>
              <a:t>экологической обстановке в </a:t>
            </a:r>
            <a:r>
              <a:rPr lang="ru-RU" sz="1600" dirty="0" smtClean="0">
                <a:latin typeface="Century Gothic" panose="020B0502020202020204" pitchFamily="34" charset="0"/>
              </a:rPr>
              <a:t>регионах</a:t>
            </a:r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1600" dirty="0" smtClean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по реализации государственной политики в области охраны окружающей среды и использования природных </a:t>
            </a:r>
            <a:r>
              <a:rPr lang="ru-RU" sz="1600" dirty="0" smtClean="0">
                <a:latin typeface="Century Gothic" panose="020B0502020202020204" pitchFamily="34" charset="0"/>
              </a:rPr>
              <a:t>ресурсов</a:t>
            </a:r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ru-RU" sz="1600" dirty="0">
              <a:latin typeface="Century Gothic" panose="020B0502020202020204" pitchFamily="34" charset="0"/>
            </a:endParaRPr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V="1">
            <a:off x="303503" y="1856792"/>
            <a:ext cx="10566660" cy="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303503" y="2928895"/>
            <a:ext cx="11413121" cy="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03503" y="3791712"/>
            <a:ext cx="49403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flipV="1">
            <a:off x="329437" y="4801194"/>
            <a:ext cx="11413121" cy="28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807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8" name="Прямоугольник 147"/>
          <p:cNvSpPr/>
          <p:nvPr/>
        </p:nvSpPr>
        <p:spPr>
          <a:xfrm>
            <a:off x="10458797" y="3792958"/>
            <a:ext cx="1847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 Box 21"/>
          <p:cNvSpPr txBox="1">
            <a:spLocks noChangeArrowheads="1"/>
          </p:cNvSpPr>
          <p:nvPr/>
        </p:nvSpPr>
        <p:spPr bwMode="gray">
          <a:xfrm>
            <a:off x="8091888" y="1356597"/>
            <a:ext cx="356679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26" name="Text Box 31"/>
          <p:cNvSpPr txBox="1">
            <a:spLocks noChangeArrowheads="1"/>
          </p:cNvSpPr>
          <p:nvPr/>
        </p:nvSpPr>
        <p:spPr bwMode="gray">
          <a:xfrm>
            <a:off x="7827555" y="1787944"/>
            <a:ext cx="3941752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37" name="Text Box 41"/>
          <p:cNvSpPr txBox="1">
            <a:spLocks noChangeArrowheads="1"/>
          </p:cNvSpPr>
          <p:nvPr/>
        </p:nvSpPr>
        <p:spPr bwMode="gray">
          <a:xfrm>
            <a:off x="8800101" y="2066958"/>
            <a:ext cx="2916523" cy="276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48" name="Text Box 52"/>
          <p:cNvSpPr txBox="1">
            <a:spLocks noChangeArrowheads="1"/>
          </p:cNvSpPr>
          <p:nvPr/>
        </p:nvSpPr>
        <p:spPr bwMode="gray">
          <a:xfrm>
            <a:off x="7675496" y="2343603"/>
            <a:ext cx="395093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r"/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72" name="Text Box 4"/>
          <p:cNvSpPr txBox="1">
            <a:spLocks noChangeArrowheads="1"/>
          </p:cNvSpPr>
          <p:nvPr/>
        </p:nvSpPr>
        <p:spPr bwMode="gray">
          <a:xfrm>
            <a:off x="8869784" y="2622815"/>
            <a:ext cx="2656385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28398" dir="3806097" algn="ctr" rotWithShape="0">
                    <a:schemeClr val="bg2">
                      <a:alpha val="50000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ru-RU" sz="1200" dirty="0"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Мероприятия по подготовке Национального 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7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25" name="Rectangle 45"/>
          <p:cNvSpPr>
            <a:spLocks noChangeArrowheads="1"/>
          </p:cNvSpPr>
          <p:nvPr/>
        </p:nvSpPr>
        <p:spPr bwMode="auto">
          <a:xfrm>
            <a:off x="1995011" y="1706688"/>
            <a:ext cx="28082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600" b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955343" y="3106847"/>
            <a:ext cx="101080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ru-RU" altLang="ru-RU" sz="1600" b="0" dirty="0">
                <a:latin typeface="Century Gothic" panose="020B0502020202020204" pitchFamily="34" charset="0"/>
              </a:rPr>
              <a:t>Эксперты стран ВЕКЦА, действуя в рамках рабочей группы ЕЭК ООН по мониторингу и  оценке окружающей среды, в сотрудничестве с Европейским агентством по окружающей среде, составили основной перечень экологических показателей для стран ВЕКЦА (41 показатель</a:t>
            </a:r>
            <a:r>
              <a:rPr lang="ru-RU" altLang="ru-RU" sz="1600" b="0" dirty="0" smtClean="0">
                <a:latin typeface="Century Gothic" panose="020B0502020202020204" pitchFamily="34" charset="0"/>
              </a:rPr>
              <a:t>)</a:t>
            </a:r>
            <a:endParaRPr lang="ru-RU" altLang="ru-RU" sz="1600" b="0" dirty="0">
              <a:latin typeface="Century Gothic" panose="020B0502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823710" y="996759"/>
            <a:ext cx="5530487" cy="1358837"/>
          </a:xfrm>
          <a:prstGeom prst="roundRect">
            <a:avLst/>
          </a:prstGeom>
          <a:ln>
            <a:noFill/>
          </a:ln>
          <a:effectLst>
            <a:softEdge rad="12700"/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altLang="ru-RU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Публикация национальных докладов о состоянии и охране окружающей среды стран ВЕКЦА</a:t>
            </a:r>
          </a:p>
          <a:p>
            <a:pPr algn="ctr"/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трелка вверх 3"/>
          <p:cNvSpPr/>
          <p:nvPr/>
        </p:nvSpPr>
        <p:spPr>
          <a:xfrm flipV="1">
            <a:off x="5374433" y="2343155"/>
            <a:ext cx="523772" cy="620216"/>
          </a:xfrm>
          <a:prstGeom prst="upArrow">
            <a:avLst/>
          </a:prstGeom>
          <a:ln>
            <a:noFill/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728" y="4281899"/>
            <a:ext cx="5601214" cy="171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0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105309" y="0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8" name="Прямоугольник 87"/>
          <p:cNvSpPr/>
          <p:nvPr/>
        </p:nvSpPr>
        <p:spPr>
          <a:xfrm>
            <a:off x="-18577" y="766581"/>
            <a:ext cx="6309244" cy="443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1000"/>
              </a:spcBef>
            </a:pPr>
            <a:endParaRPr lang="ru-RU" sz="1600" b="1" dirty="0">
              <a:solidFill>
                <a:srgbClr val="002060"/>
              </a:solidFill>
              <a:latin typeface="Garamond" pitchFamily="18" charset="0"/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336199" y="340809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Мероприятия по подготовке Национального 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8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988508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55" name="Text Box 11"/>
          <p:cNvSpPr txBox="1">
            <a:spLocks noChangeArrowheads="1"/>
          </p:cNvSpPr>
          <p:nvPr/>
        </p:nvSpPr>
        <p:spPr bwMode="auto">
          <a:xfrm>
            <a:off x="2215818" y="1477781"/>
            <a:ext cx="72723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63" name="Rectangle 26"/>
          <p:cNvSpPr>
            <a:spLocks noChangeArrowheads="1"/>
          </p:cNvSpPr>
          <p:nvPr/>
        </p:nvSpPr>
        <p:spPr bwMode="auto">
          <a:xfrm>
            <a:off x="427694" y="1269866"/>
            <a:ext cx="1105043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4508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ru-RU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Комитетом по статистике РК– </a:t>
            </a:r>
            <a:r>
              <a:rPr lang="ru-RU" altLang="ru-RU" sz="1800" b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www</a:t>
            </a:r>
            <a:r>
              <a:rPr lang="ru-RU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lang="en-US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stat</a:t>
            </a:r>
            <a:r>
              <a:rPr lang="ru-RU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lang="en-US" altLang="ru-RU" sz="1800" b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gov</a:t>
            </a:r>
            <a:r>
              <a:rPr lang="ru-RU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.</a:t>
            </a:r>
            <a:r>
              <a:rPr lang="en-US" altLang="ru-RU" sz="1800" b="0" dirty="0" err="1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  <a:hlinkClick r:id="rId3"/>
              </a:rPr>
              <a:t>kz</a:t>
            </a:r>
            <a:r>
              <a:rPr lang="ru-RU" altLang="ru-RU" sz="18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 предоставляет информацию согласно разработанному формату Рабочей группой по мониторингу и оценке окружающей среды Комитета ЕЭК ООН по экологической политике и одобренной министрами окружающей среды стран ВЕКЦА на шестой Конференции (Белград, 10-12 октября 2007 года</a:t>
            </a:r>
            <a:r>
              <a:rPr lang="ru-RU" altLang="ru-RU" sz="1800" b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) </a:t>
            </a:r>
            <a:endParaRPr lang="ru-RU" altLang="ru-RU" sz="1800" b="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64" name="Rectangle 27"/>
          <p:cNvSpPr>
            <a:spLocks noChangeArrowheads="1"/>
          </p:cNvSpPr>
          <p:nvPr/>
        </p:nvSpPr>
        <p:spPr bwMode="auto">
          <a:xfrm>
            <a:off x="427694" y="3298364"/>
            <a:ext cx="1105043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 indent="450850"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ru-RU" altLang="ru-RU" sz="1600" b="0" dirty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На данное время доступны 36 из 41 разработанных показателей по экологическим индикаторам мониторинга и оценки окружающей </a:t>
            </a:r>
            <a:r>
              <a:rPr lang="ru-RU" altLang="ru-RU" sz="1600" b="0" dirty="0" smtClean="0">
                <a:solidFill>
                  <a:srgbClr val="000000"/>
                </a:solidFill>
                <a:latin typeface="Century Gothic" panose="020B0502020202020204" pitchFamily="34" charset="0"/>
                <a:cs typeface="Arial" panose="020B0604020202020204" pitchFamily="34" charset="0"/>
              </a:rPr>
              <a:t>среды</a:t>
            </a:r>
            <a:endParaRPr lang="ru-RU" altLang="ru-RU" sz="1800" b="0" dirty="0">
              <a:solidFill>
                <a:srgbClr val="000000"/>
              </a:solidFill>
              <a:latin typeface="Century Gothic" panose="020B0502020202020204" pitchFamily="34" charset="0"/>
            </a:endParaRPr>
          </a:p>
        </p:txBody>
      </p:sp>
      <p:sp>
        <p:nvSpPr>
          <p:cNvPr id="80" name="Rectangle 28"/>
          <p:cNvSpPr>
            <a:spLocks noChangeArrowheads="1"/>
          </p:cNvSpPr>
          <p:nvPr/>
        </p:nvSpPr>
        <p:spPr bwMode="auto">
          <a:xfrm>
            <a:off x="427694" y="4634069"/>
            <a:ext cx="10958936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indent="-285750" algn="just">
              <a:lnSpc>
                <a:spcPct val="150000"/>
              </a:lnSpc>
              <a:spcBef>
                <a:spcPct val="0"/>
              </a:spcBef>
              <a:buClrTx/>
              <a:buFont typeface="Wingdings" panose="05000000000000000000" pitchFamily="2" charset="2"/>
              <a:buChar char="Ø"/>
            </a:pPr>
            <a:r>
              <a:rPr lang="ru-RU" altLang="ru-RU" sz="1600" b="0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Так </a:t>
            </a:r>
            <a:r>
              <a:rPr lang="ru-RU" altLang="ru-RU" sz="1600" b="0" dirty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же в 2016 году была разработана веб-версия Интерактивного Национального доклада с применением европейской </a:t>
            </a:r>
            <a:r>
              <a:rPr lang="ru-RU" altLang="ru-RU" sz="1600" b="0" dirty="0" smtClean="0">
                <a:solidFill>
                  <a:srgbClr val="000000"/>
                </a:solidFill>
                <a:latin typeface="Century Gothic" panose="020B0502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практики </a:t>
            </a:r>
            <a:endParaRPr lang="ru-RU" altLang="ru-RU" sz="1800" b="0" dirty="0">
              <a:solidFill>
                <a:srgbClr val="000000"/>
              </a:solidFill>
              <a:latin typeface="Century Gothic" panose="020B0502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590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Интерактивная версия </a:t>
            </a:r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Национального </a:t>
            </a: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grpSp>
        <p:nvGrpSpPr>
          <p:cNvPr id="14" name="Группа 13"/>
          <p:cNvGrpSpPr/>
          <p:nvPr/>
        </p:nvGrpSpPr>
        <p:grpSpPr>
          <a:xfrm>
            <a:off x="520059" y="2849788"/>
            <a:ext cx="4645252" cy="3156062"/>
            <a:chOff x="-5062600" y="3440149"/>
            <a:chExt cx="4645252" cy="3156062"/>
          </a:xfrm>
        </p:grpSpPr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4927915" y="3629704"/>
              <a:ext cx="4287580" cy="2285035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-5062600" y="3440149"/>
              <a:ext cx="4645252" cy="3156062"/>
            </a:xfrm>
            <a:prstGeom prst="rect">
              <a:avLst/>
            </a:prstGeom>
          </p:spPr>
        </p:pic>
      </p:grpSp>
      <p:grpSp>
        <p:nvGrpSpPr>
          <p:cNvPr id="15" name="Группа 14"/>
          <p:cNvGrpSpPr/>
          <p:nvPr/>
        </p:nvGrpSpPr>
        <p:grpSpPr>
          <a:xfrm>
            <a:off x="9698635" y="2706044"/>
            <a:ext cx="1916924" cy="3299806"/>
            <a:chOff x="520059" y="498885"/>
            <a:chExt cx="1696668" cy="2920656"/>
          </a:xfrm>
        </p:grpSpPr>
        <p:pic>
          <p:nvPicPr>
            <p:cNvPr id="12" name="Рисунок 1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2785" y="947984"/>
              <a:ext cx="1191215" cy="2117716"/>
            </a:xfrm>
            <a:prstGeom prst="rect">
              <a:avLst/>
            </a:prstGeom>
          </p:spPr>
        </p:pic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0059" y="498885"/>
              <a:ext cx="1696668" cy="2920656"/>
            </a:xfrm>
            <a:prstGeom prst="rect">
              <a:avLst/>
            </a:prstGeom>
          </p:spPr>
        </p:pic>
      </p:grpSp>
      <p:sp>
        <p:nvSpPr>
          <p:cNvPr id="23" name="Прямоугольник 22"/>
          <p:cNvSpPr/>
          <p:nvPr/>
        </p:nvSpPr>
        <p:spPr>
          <a:xfrm>
            <a:off x="3941872" y="3929235"/>
            <a:ext cx="6980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latin typeface="Century Gothic" panose="020B0502020202020204" pitchFamily="34" charset="0"/>
              </a:rPr>
              <a:t>Интерактивный доклад размещен на сайте </a:t>
            </a:r>
            <a:r>
              <a:rPr lang="en-US" sz="1600" dirty="0">
                <a:latin typeface="Century Gothic" panose="020B0502020202020204" pitchFamily="34" charset="0"/>
                <a:hlinkClick r:id="rId7"/>
              </a:rPr>
              <a:t>http://newecodoklad.ecogosfond.kz/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7694" y="1198264"/>
            <a:ext cx="109023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1600" dirty="0">
                <a:latin typeface="Century Gothic" panose="020B0502020202020204" pitchFamily="34" charset="0"/>
              </a:rPr>
              <a:t>Интерактивный национальный доклад о состоянии окружающей среды разработан в целях освещение население текст которого написан для широкого круга читателей доступным языком,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ru-RU" sz="1600" dirty="0" smtClean="0">
                <a:latin typeface="Century Gothic" panose="020B0502020202020204" pitchFamily="34" charset="0"/>
              </a:rPr>
              <a:t>с </a:t>
            </a:r>
            <a:r>
              <a:rPr lang="ru-RU" sz="1600" dirty="0">
                <a:latin typeface="Century Gothic" panose="020B0502020202020204" pitchFamily="34" charset="0"/>
              </a:rPr>
              <a:t>использованием инструментов визуализации данных, интерактивных карт, </a:t>
            </a:r>
            <a:endParaRPr lang="ru-RU" sz="1600" dirty="0" smtClean="0"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150000"/>
              </a:lnSpc>
              <a:defRPr/>
            </a:pPr>
            <a:r>
              <a:rPr lang="ru-RU" sz="1600" dirty="0" smtClean="0">
                <a:latin typeface="Century Gothic" panose="020B0502020202020204" pitchFamily="34" charset="0"/>
              </a:rPr>
              <a:t>а </a:t>
            </a:r>
            <a:r>
              <a:rPr lang="ru-RU" sz="1600" dirty="0">
                <a:latin typeface="Century Gothic" panose="020B0502020202020204" pitchFamily="34" charset="0"/>
              </a:rPr>
              <a:t>так же вставками карт из Национального </a:t>
            </a:r>
            <a:r>
              <a:rPr lang="ru-RU" sz="1600" dirty="0" smtClean="0">
                <a:latin typeface="Century Gothic" panose="020B0502020202020204" pitchFamily="34" charset="0"/>
              </a:rPr>
              <a:t>атласа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5461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45" name="Прямоугольник 144"/>
          <p:cNvSpPr/>
          <p:nvPr/>
        </p:nvSpPr>
        <p:spPr>
          <a:xfrm>
            <a:off x="427694" y="-396927"/>
            <a:ext cx="1847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Интерактивная версия </a:t>
            </a:r>
            <a:r>
              <a:rPr lang="ru-RU" sz="1800" b="1" cap="all" dirty="0" smtClean="0">
                <a:latin typeface="Garamond" pitchFamily="18" charset="0"/>
                <a:cs typeface="Times New Roman" panose="02020603050405020304" pitchFamily="18" charset="0"/>
              </a:rPr>
              <a:t>Национального </a:t>
            </a: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доклада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grpSp>
        <p:nvGrpSpPr>
          <p:cNvPr id="4" name="Группа 3"/>
          <p:cNvGrpSpPr/>
          <p:nvPr/>
        </p:nvGrpSpPr>
        <p:grpSpPr>
          <a:xfrm>
            <a:off x="477602" y="2846251"/>
            <a:ext cx="4645252" cy="3156062"/>
            <a:chOff x="717442" y="3415872"/>
            <a:chExt cx="4645252" cy="3156062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48385" y="3629704"/>
              <a:ext cx="4382034" cy="2335374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7442" y="3415872"/>
              <a:ext cx="4645252" cy="3156062"/>
            </a:xfrm>
            <a:prstGeom prst="rect">
              <a:avLst/>
            </a:prstGeom>
          </p:spPr>
        </p:pic>
      </p:grpSp>
      <p:grpSp>
        <p:nvGrpSpPr>
          <p:cNvPr id="2" name="Группа 1"/>
          <p:cNvGrpSpPr/>
          <p:nvPr/>
        </p:nvGrpSpPr>
        <p:grpSpPr>
          <a:xfrm>
            <a:off x="9578718" y="2662510"/>
            <a:ext cx="1874464" cy="3226715"/>
            <a:chOff x="2443154" y="495216"/>
            <a:chExt cx="1696668" cy="2920656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03064" y="947984"/>
              <a:ext cx="1191216" cy="2117716"/>
            </a:xfrm>
            <a:prstGeom prst="rect">
              <a:avLst/>
            </a:prstGeom>
          </p:spPr>
        </p:pic>
        <p:pic>
          <p:nvPicPr>
            <p:cNvPr id="20" name="Рисунок 19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3154" y="495216"/>
              <a:ext cx="1696668" cy="2920656"/>
            </a:xfrm>
            <a:prstGeom prst="rect">
              <a:avLst/>
            </a:prstGeom>
          </p:spPr>
        </p:pic>
      </p:grpSp>
      <p:sp>
        <p:nvSpPr>
          <p:cNvPr id="23" name="Прямоугольник 22"/>
          <p:cNvSpPr/>
          <p:nvPr/>
        </p:nvSpPr>
        <p:spPr>
          <a:xfrm>
            <a:off x="280219" y="1010249"/>
            <a:ext cx="113213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1600" dirty="0">
                <a:latin typeface="Century Gothic" panose="020B0502020202020204" pitchFamily="34" charset="0"/>
              </a:rPr>
              <a:t>Интерактивный доклад размещен на сайте </a:t>
            </a:r>
            <a:r>
              <a:rPr lang="en-US" sz="1600" dirty="0">
                <a:latin typeface="Century Gothic" panose="020B0502020202020204" pitchFamily="34" charset="0"/>
                <a:hlinkClick r:id="rId7"/>
              </a:rPr>
              <a:t>http://newecodoklad.ecogosfond.kz/</a:t>
            </a:r>
            <a:r>
              <a:rPr lang="ru-RU" sz="16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57209" y="2583723"/>
            <a:ext cx="5792258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200000"/>
              </a:lnSpc>
              <a:defRPr/>
            </a:pPr>
            <a:r>
              <a:rPr lang="kk-KZ" b="1" dirty="0" smtClean="0">
                <a:latin typeface="Century Gothic" panose="020B0502020202020204" pitchFamily="34" charset="0"/>
              </a:rPr>
              <a:t>10</a:t>
            </a:r>
            <a:r>
              <a:rPr lang="en-US" sz="1600" dirty="0" smtClean="0">
                <a:latin typeface="Century Gothic" panose="020B0502020202020204" pitchFamily="34" charset="0"/>
              </a:rPr>
              <a:t> </a:t>
            </a:r>
            <a:r>
              <a:rPr lang="kk-KZ" sz="1600" dirty="0">
                <a:latin typeface="Century Gothic" panose="020B0502020202020204" pitchFamily="34" charset="0"/>
              </a:rPr>
              <a:t>тематических </a:t>
            </a:r>
            <a:r>
              <a:rPr lang="kk-KZ" sz="1600" dirty="0" smtClean="0">
                <a:latin typeface="Century Gothic" panose="020B0502020202020204" pitchFamily="34" charset="0"/>
              </a:rPr>
              <a:t>разделов</a:t>
            </a:r>
            <a:endParaRPr lang="en-US" sz="1600" dirty="0"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200000"/>
              </a:lnSpc>
              <a:defRPr/>
            </a:pPr>
            <a:r>
              <a:rPr lang="kk-KZ" b="1" dirty="0">
                <a:latin typeface="Century Gothic" panose="020B0502020202020204" pitchFamily="34" charset="0"/>
              </a:rPr>
              <a:t>16</a:t>
            </a:r>
            <a:r>
              <a:rPr lang="kk-KZ" sz="1600" dirty="0">
                <a:latin typeface="Century Gothic" panose="020B0502020202020204" pitchFamily="34" charset="0"/>
              </a:rPr>
              <a:t> разделов по </a:t>
            </a:r>
            <a:r>
              <a:rPr lang="kk-KZ" sz="1600" dirty="0" smtClean="0">
                <a:latin typeface="Century Gothic" panose="020B0502020202020204" pitchFamily="34" charset="0"/>
              </a:rPr>
              <a:t>регионам</a:t>
            </a:r>
            <a:endParaRPr lang="ru-RU" sz="1600" dirty="0">
              <a:latin typeface="Century Gothic" panose="020B0502020202020204" pitchFamily="34" charset="0"/>
            </a:endParaRPr>
          </a:p>
          <a:p>
            <a:pPr algn="ctr" eaLnBrk="1" hangingPunct="1">
              <a:lnSpc>
                <a:spcPct val="200000"/>
              </a:lnSpc>
              <a:defRPr/>
            </a:pPr>
            <a:r>
              <a:rPr lang="ru-RU" b="1" dirty="0" smtClean="0">
                <a:latin typeface="Century Gothic" panose="020B0502020202020204" pitchFamily="34" charset="0"/>
              </a:rPr>
              <a:t>81</a:t>
            </a:r>
            <a:r>
              <a:rPr lang="ru-RU" sz="1600" dirty="0" smtClean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диаграмм и </a:t>
            </a:r>
            <a:r>
              <a:rPr lang="ru-RU" sz="1600" dirty="0" smtClean="0">
                <a:latin typeface="Century Gothic" panose="020B0502020202020204" pitchFamily="34" charset="0"/>
              </a:rPr>
              <a:t>графиков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1600" b="1" dirty="0" smtClean="0">
                <a:latin typeface="Century Gothic" panose="020B0502020202020204" pitchFamily="34" charset="0"/>
              </a:rPr>
              <a:t>      3</a:t>
            </a:r>
            <a:r>
              <a:rPr lang="ru-RU" sz="1600" dirty="0" smtClean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дополнительных раздела с полезной </a:t>
            </a:r>
            <a:r>
              <a:rPr lang="ru-RU" sz="1600" dirty="0" smtClean="0">
                <a:latin typeface="Century Gothic" panose="020B0502020202020204" pitchFamily="34" charset="0"/>
              </a:rPr>
              <a:t>информации</a:t>
            </a:r>
          </a:p>
          <a:p>
            <a:pPr algn="ctr">
              <a:lnSpc>
                <a:spcPct val="200000"/>
              </a:lnSpc>
              <a:defRPr/>
            </a:pPr>
            <a:r>
              <a:rPr lang="ru-RU" sz="1600" dirty="0">
                <a:latin typeface="Century Gothic" panose="020B0502020202020204" pitchFamily="34" charset="0"/>
              </a:rPr>
              <a:t> </a:t>
            </a:r>
            <a:r>
              <a:rPr lang="ru-RU" sz="1600" dirty="0" smtClean="0">
                <a:latin typeface="Century Gothic" panose="020B0502020202020204" pitchFamily="34" charset="0"/>
              </a:rPr>
              <a:t>         видео-ролик об интерактивном докладе</a:t>
            </a:r>
            <a:endParaRPr lang="ru-RU" sz="1600" dirty="0">
              <a:latin typeface="Century Gothic" panose="020B0502020202020204" pitchFamily="34" charset="0"/>
            </a:endParaRPr>
          </a:p>
          <a:p>
            <a:pPr marL="1438275" algn="just" eaLnBrk="1" hangingPunct="1">
              <a:lnSpc>
                <a:spcPct val="200000"/>
              </a:lnSpc>
              <a:tabLst>
                <a:tab pos="534988" algn="l"/>
                <a:tab pos="1438275" algn="l"/>
              </a:tabLst>
              <a:defRPr/>
            </a:pPr>
            <a:endParaRPr lang="ru-RU" sz="160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47225" y="1950738"/>
            <a:ext cx="986161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eaLnBrk="1" hangingPunct="1">
              <a:lnSpc>
                <a:spcPct val="150000"/>
              </a:lnSpc>
              <a:defRPr/>
            </a:pPr>
            <a:r>
              <a:rPr lang="ru-RU" sz="1600" dirty="0" smtClean="0">
                <a:latin typeface="Century Gothic" panose="020B0502020202020204" pitchFamily="34" charset="0"/>
              </a:rPr>
              <a:t>Интерактивная </a:t>
            </a:r>
            <a:r>
              <a:rPr lang="ru-RU" sz="1600" dirty="0">
                <a:latin typeface="Century Gothic" panose="020B0502020202020204" pitchFamily="34" charset="0"/>
              </a:rPr>
              <a:t>версия Национального доклада о состоянии окружающей среды состоит из</a:t>
            </a:r>
            <a:r>
              <a:rPr lang="en-US" sz="1600" dirty="0" smtClean="0">
                <a:latin typeface="Century Gothic" panose="020B0502020202020204" pitchFamily="34" charset="0"/>
              </a:rPr>
              <a:t>:</a:t>
            </a:r>
            <a:endParaRPr lang="en-US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8220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Прямоугольник 57"/>
          <p:cNvSpPr/>
          <p:nvPr/>
        </p:nvSpPr>
        <p:spPr>
          <a:xfrm>
            <a:off x="-68519" y="-13127"/>
            <a:ext cx="11933449" cy="685799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Ø"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6288" y="1791122"/>
            <a:ext cx="5336544" cy="4215328"/>
          </a:xfrm>
          <a:prstGeom prst="rect">
            <a:avLst/>
          </a:prstGeom>
        </p:spPr>
      </p:pic>
      <p:sp>
        <p:nvSpPr>
          <p:cNvPr id="99" name="Заголовок 1"/>
          <p:cNvSpPr>
            <a:spLocks noGrp="1"/>
          </p:cNvSpPr>
          <p:nvPr>
            <p:ph type="title"/>
          </p:nvPr>
        </p:nvSpPr>
        <p:spPr>
          <a:xfrm>
            <a:off x="157908" y="-42982"/>
            <a:ext cx="11880850" cy="647699"/>
          </a:xfrm>
        </p:spPr>
        <p:txBody>
          <a:bodyPr>
            <a:noAutofit/>
          </a:bodyPr>
          <a:lstStyle/>
          <a:p>
            <a:pPr lvl="0" algn="ctr" defTabSz="685800">
              <a:defRPr/>
            </a:pPr>
            <a:r>
              <a:rPr lang="ru-RU" sz="1800" b="1" cap="all" dirty="0">
                <a:latin typeface="Garamond" pitchFamily="18" charset="0"/>
                <a:cs typeface="Times New Roman" panose="02020603050405020304" pitchFamily="18" charset="0"/>
              </a:rPr>
              <a:t>Схема </a:t>
            </a:r>
            <a:r>
              <a:rPr lang="en-US" sz="1800" b="1" cap="all" dirty="0">
                <a:latin typeface="Garamond" pitchFamily="18" charset="0"/>
                <a:cs typeface="Times New Roman" panose="02020603050405020304" pitchFamily="18" charset="0"/>
              </a:rPr>
              <a:t>DPSIR</a:t>
            </a:r>
            <a:endParaRPr lang="ru-RU" sz="2400" b="1" dirty="0">
              <a:latin typeface="Garamond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069367" y="6472478"/>
            <a:ext cx="2673191" cy="365125"/>
          </a:xfrm>
        </p:spPr>
        <p:txBody>
          <a:bodyPr/>
          <a:lstStyle/>
          <a:p>
            <a:fld id="{1FE8DF1E-33BB-4377-9A26-35481BA06C7C}" type="slidenum">
              <a:rPr lang="en-US" smtClean="0"/>
              <a:t>11</a:t>
            </a:fld>
            <a:endParaRPr lang="en-US" dirty="0"/>
          </a:p>
        </p:txBody>
      </p:sp>
      <p:cxnSp>
        <p:nvCxnSpPr>
          <p:cNvPr id="101" name="Прямая соединительная линия 100"/>
          <p:cNvCxnSpPr/>
          <p:nvPr/>
        </p:nvCxnSpPr>
        <p:spPr>
          <a:xfrm flipH="1">
            <a:off x="955343" y="511353"/>
            <a:ext cx="10179049" cy="0"/>
          </a:xfrm>
          <a:prstGeom prst="line">
            <a:avLst/>
          </a:prstGeom>
          <a:noFill/>
          <a:ln w="19050" cap="flat" cmpd="sng" algn="ctr">
            <a:solidFill>
              <a:srgbClr val="002060"/>
            </a:solidFill>
            <a:prstDash val="solid"/>
            <a:miter lim="800000"/>
          </a:ln>
          <a:effectLst/>
        </p:spPr>
      </p:cxn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1403350" y="1112581"/>
            <a:ext cx="95533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1403349" y="1628775"/>
            <a:ext cx="938147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Char char="v"/>
              <a:defRPr sz="2800" b="1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tx2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endParaRPr lang="ru-RU" altLang="ru-RU" sz="1800">
              <a:latin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950" y="731256"/>
            <a:ext cx="11425289" cy="7841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ru-RU" sz="1600" dirty="0">
                <a:latin typeface="Century Gothic" panose="020B0502020202020204" pitchFamily="34" charset="0"/>
              </a:rPr>
              <a:t>Чтобы облегчить понимание текста, в разделах интерактивного доклада используется иллюстрации логической цепочки формирования состояния окружающей среды. Ее элементы включают</a:t>
            </a:r>
            <a:r>
              <a:rPr lang="ru-RU" sz="1600" dirty="0" smtClean="0">
                <a:latin typeface="Century Gothic" panose="020B0502020202020204" pitchFamily="34" charset="0"/>
              </a:rPr>
              <a:t>: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7950" y="1694764"/>
            <a:ext cx="5996241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dirty="0" smtClean="0">
                <a:latin typeface="Century Gothic" panose="020B0502020202020204" pitchFamily="34" charset="0"/>
              </a:rPr>
              <a:t>D </a:t>
            </a:r>
            <a:r>
              <a:rPr lang="ru-RU" sz="1600" dirty="0">
                <a:latin typeface="Century Gothic" panose="020B0502020202020204" pitchFamily="34" charset="0"/>
              </a:rPr>
              <a:t>—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i="1" dirty="0" err="1">
                <a:latin typeface="Century Gothic" panose="020B0502020202020204" pitchFamily="34" charset="0"/>
              </a:rPr>
              <a:t>driving</a:t>
            </a:r>
            <a:r>
              <a:rPr lang="en-US" sz="1600" i="1" dirty="0">
                <a:latin typeface="Century Gothic" panose="020B0502020202020204" pitchFamily="34" charset="0"/>
              </a:rPr>
              <a:t> </a:t>
            </a:r>
            <a:r>
              <a:rPr lang="ru-RU" sz="1600" i="1" dirty="0" err="1">
                <a:latin typeface="Century Gothic" panose="020B0502020202020204" pitchFamily="34" charset="0"/>
              </a:rPr>
              <a:t>forces</a:t>
            </a:r>
            <a:r>
              <a:rPr lang="en-US" sz="1600" i="1" dirty="0">
                <a:latin typeface="Century Gothic" panose="020B0502020202020204" pitchFamily="34" charset="0"/>
              </a:rPr>
              <a:t>, </a:t>
            </a:r>
            <a:r>
              <a:rPr lang="ru-RU" sz="1600" b="1" dirty="0">
                <a:latin typeface="Century Gothic" panose="020B0502020202020204" pitchFamily="34" charset="0"/>
              </a:rPr>
              <a:t>движущие силы</a:t>
            </a:r>
            <a:r>
              <a:rPr lang="en-US" sz="1600" b="1" dirty="0">
                <a:latin typeface="Century Gothic" panose="020B0502020202020204" pitchFamily="34" charset="0"/>
              </a:rPr>
              <a:t>,</a:t>
            </a:r>
            <a:r>
              <a:rPr lang="ru-RU" sz="1600" dirty="0">
                <a:latin typeface="Century Gothic" panose="020B0502020202020204" pitchFamily="34" charset="0"/>
              </a:rPr>
              <a:t> отрасли хозяйства и жизни людей, их состояние и развития, влияющие на окружающую среду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Century Gothic" panose="020B0502020202020204" pitchFamily="34" charset="0"/>
              </a:rPr>
              <a:t>P — </a:t>
            </a:r>
            <a:r>
              <a:rPr lang="ru-RU" sz="1600" i="1" dirty="0" err="1">
                <a:latin typeface="Century Gothic" panose="020B0502020202020204" pitchFamily="34" charset="0"/>
              </a:rPr>
              <a:t>pressures</a:t>
            </a:r>
            <a:r>
              <a:rPr lang="en-US" sz="1600" i="1" dirty="0">
                <a:latin typeface="Century Gothic" panose="020B0502020202020204" pitchFamily="34" charset="0"/>
              </a:rPr>
              <a:t>, </a:t>
            </a:r>
            <a:r>
              <a:rPr lang="ru-RU" sz="1600" b="1" dirty="0">
                <a:latin typeface="Century Gothic" panose="020B0502020202020204" pitchFamily="34" charset="0"/>
              </a:rPr>
              <a:t>воздействие</a:t>
            </a:r>
            <a:r>
              <a:rPr lang="ru-RU" sz="1600" dirty="0">
                <a:latin typeface="Century Gothic" panose="020B0502020202020204" pitchFamily="34" charset="0"/>
              </a:rPr>
              <a:t> их на окружающую среду</a:t>
            </a:r>
            <a:r>
              <a:rPr lang="en-US" sz="1600" dirty="0">
                <a:latin typeface="Century Gothic" panose="020B0502020202020204" pitchFamily="34" charset="0"/>
              </a:rPr>
              <a:t>,</a:t>
            </a:r>
            <a:r>
              <a:rPr lang="ru-RU" sz="1600" dirty="0">
                <a:latin typeface="Century Gothic" panose="020B0502020202020204" pitchFamily="34" charset="0"/>
              </a:rPr>
              <a:t> выбросы загрязняющих веществ, использование природных ресурсов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Century Gothic" panose="020B0502020202020204" pitchFamily="34" charset="0"/>
              </a:rPr>
              <a:t>S — </a:t>
            </a:r>
            <a:r>
              <a:rPr lang="ru-RU" sz="1600" i="1" dirty="0" err="1">
                <a:latin typeface="Century Gothic" panose="020B0502020202020204" pitchFamily="34" charset="0"/>
              </a:rPr>
              <a:t>state</a:t>
            </a:r>
            <a:r>
              <a:rPr lang="ru-RU" sz="1600" dirty="0">
                <a:latin typeface="Century Gothic" panose="020B0502020202020204" pitchFamily="34" charset="0"/>
              </a:rPr>
              <a:t>, </a:t>
            </a:r>
            <a:r>
              <a:rPr lang="ru-RU" sz="1600" b="1" dirty="0">
                <a:latin typeface="Century Gothic" panose="020B0502020202020204" pitchFamily="34" charset="0"/>
              </a:rPr>
              <a:t>состояние</a:t>
            </a:r>
            <a:r>
              <a:rPr lang="ru-RU" sz="1600" dirty="0">
                <a:latin typeface="Century Gothic" panose="020B0502020202020204" pitchFamily="34" charset="0"/>
              </a:rPr>
              <a:t> окружающей среды</a:t>
            </a:r>
            <a:r>
              <a:rPr lang="en-US" sz="1600" dirty="0">
                <a:latin typeface="Century Gothic" panose="020B0502020202020204" pitchFamily="34" charset="0"/>
              </a:rPr>
              <a:t> </a:t>
            </a:r>
            <a:r>
              <a:rPr lang="ru-RU" sz="1600" dirty="0">
                <a:latin typeface="Century Gothic" panose="020B0502020202020204" pitchFamily="34" charset="0"/>
              </a:rPr>
              <a:t>которое формируется в результате такого воздействия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Century Gothic" panose="020B0502020202020204" pitchFamily="34" charset="0"/>
              </a:rPr>
              <a:t>I — </a:t>
            </a:r>
            <a:r>
              <a:rPr lang="ru-RU" sz="1600" i="1" dirty="0" err="1">
                <a:latin typeface="Century Gothic" panose="020B0502020202020204" pitchFamily="34" charset="0"/>
              </a:rPr>
              <a:t>impact</a:t>
            </a:r>
            <a:r>
              <a:rPr lang="en-US" sz="1600" dirty="0">
                <a:latin typeface="Century Gothic" panose="020B0502020202020204" pitchFamily="34" charset="0"/>
              </a:rPr>
              <a:t>, </a:t>
            </a:r>
            <a:r>
              <a:rPr lang="ru-RU" sz="1600" b="1" dirty="0">
                <a:latin typeface="Century Gothic" panose="020B0502020202020204" pitchFamily="34" charset="0"/>
              </a:rPr>
              <a:t>последствия </a:t>
            </a:r>
            <a:r>
              <a:rPr lang="ru-RU" sz="1600" dirty="0">
                <a:latin typeface="Century Gothic" panose="020B0502020202020204" pitchFamily="34" charset="0"/>
              </a:rPr>
              <a:t>этого состояния для человека, хозяйства, природных сообществ</a:t>
            </a:r>
            <a:endParaRPr lang="en-US" sz="1600" dirty="0">
              <a:latin typeface="Century Gothic" panose="020B0502020202020204" pitchFamily="34" charset="0"/>
            </a:endParaRPr>
          </a:p>
          <a:p>
            <a:pPr marL="285750" indent="-285750" algn="just" eaLnBrk="1" hangingPunct="1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ru-RU" sz="1600" dirty="0">
                <a:latin typeface="Century Gothic" panose="020B0502020202020204" pitchFamily="34" charset="0"/>
              </a:rPr>
              <a:t>R — </a:t>
            </a:r>
            <a:r>
              <a:rPr lang="ru-RU" sz="1600" i="1" dirty="0" err="1">
                <a:latin typeface="Century Gothic" panose="020B0502020202020204" pitchFamily="34" charset="0"/>
              </a:rPr>
              <a:t>response</a:t>
            </a:r>
            <a:r>
              <a:rPr lang="ru-RU" sz="1600" dirty="0">
                <a:latin typeface="Century Gothic" panose="020B0502020202020204" pitchFamily="34" charset="0"/>
              </a:rPr>
              <a:t>,</a:t>
            </a:r>
            <a:r>
              <a:rPr lang="ru-RU" sz="1600" b="1" dirty="0">
                <a:latin typeface="Century Gothic" panose="020B0502020202020204" pitchFamily="34" charset="0"/>
              </a:rPr>
              <a:t> меры</a:t>
            </a:r>
            <a:r>
              <a:rPr lang="ru-RU" sz="1600" dirty="0">
                <a:latin typeface="Century Gothic" panose="020B0502020202020204" pitchFamily="34" charset="0"/>
              </a:rPr>
              <a:t> которые общество принимает или готовится принять, чтобы улучшить </a:t>
            </a:r>
            <a:r>
              <a:rPr lang="ru-RU" sz="1600" dirty="0" smtClean="0">
                <a:latin typeface="Century Gothic" panose="020B0502020202020204" pitchFamily="34" charset="0"/>
              </a:rPr>
              <a:t>ситуацию</a:t>
            </a:r>
            <a:endParaRPr lang="en-US" sz="1600" dirty="0">
              <a:latin typeface="Century Gothic" panose="020B0502020202020204" pitchFamily="34" charset="0"/>
            </a:endParaRPr>
          </a:p>
        </p:txBody>
      </p:sp>
      <p:pic>
        <p:nvPicPr>
          <p:cNvPr id="7" name="Промо ролик Интерактивный доклад о состоянии окружающей среды Республики Казахстан за 2016 год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>
                  <p14:fade in="1000" out="1200"/>
                  <p14:bmkLst>
                    <p14:bmk name="Закладка 1" time="0"/>
                  </p14:bmkLst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475397" y="2024646"/>
            <a:ext cx="5057842" cy="313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975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 fullScrn="1">
              <p:cMediaNode vol="80000">
                <p:cTn id="15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  <p:bldLst>
      <p:bldP spid="31" grpId="0" autoUpdateAnimBg="0"/>
      <p:bldP spid="9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4236" y="0"/>
            <a:ext cx="11935085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12235" y="2704479"/>
            <a:ext cx="419033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kern="0" dirty="0" smtClean="0">
                <a:solidFill>
                  <a:srgbClr val="00206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СПАСИБО </a:t>
            </a:r>
          </a:p>
          <a:p>
            <a:r>
              <a:rPr lang="ru-RU" sz="3600" kern="0" dirty="0" smtClean="0">
                <a:solidFill>
                  <a:srgbClr val="00206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ЗА ВНИМАНИЕ!</a:t>
            </a:r>
            <a:endParaRPr lang="ru-RU" sz="3600" dirty="0">
              <a:latin typeface="Garamond" panose="02020404030301010803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8DF1E-33BB-4377-9A26-35481BA06C7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944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8356</TotalTime>
  <Words>743</Words>
  <Application>Microsoft Office PowerPoint</Application>
  <PresentationFormat>Произвольный</PresentationFormat>
  <Paragraphs>89</Paragraphs>
  <Slides>12</Slides>
  <Notes>12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Office Theme</vt:lpstr>
      <vt:lpstr>«Реализация Орхусской конвенции путем публикации Национального доклада о состоянии окружающей среды и об использовании природных ресурсов РК» </vt:lpstr>
      <vt:lpstr>Презентация PowerPoint</vt:lpstr>
      <vt:lpstr>Периодичность издания Национального доклада</vt:lpstr>
      <vt:lpstr>Обоснование</vt:lpstr>
      <vt:lpstr>Мероприятия по подготовке Национального доклада</vt:lpstr>
      <vt:lpstr> В Национальном докладе отражаются следующие сведения:</vt:lpstr>
      <vt:lpstr>Мероприятия по подготовке Национального доклада</vt:lpstr>
      <vt:lpstr>Мероприятия по подготовке Национального доклада</vt:lpstr>
      <vt:lpstr>Интерактивная версия Национального доклада</vt:lpstr>
      <vt:lpstr>Интерактивная версия Национального доклада</vt:lpstr>
      <vt:lpstr>Схема DPSIR</vt:lpstr>
      <vt:lpstr>Презентация PowerPoint</vt:lpstr>
    </vt:vector>
  </TitlesOfParts>
  <Company>PJSC "New Engineering Technologies"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Markasian, Pavel (KIEVH)</dc:creator>
  <cp:lastModifiedBy>Алтын Балабаева</cp:lastModifiedBy>
  <cp:revision>500</cp:revision>
  <cp:lastPrinted>2017-12-15T03:52:15Z</cp:lastPrinted>
  <dcterms:created xsi:type="dcterms:W3CDTF">2016-11-18T14:12:19Z</dcterms:created>
  <dcterms:modified xsi:type="dcterms:W3CDTF">2018-10-01T12:58:58Z</dcterms:modified>
</cp:coreProperties>
</file>