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notesMasterIdLst>
    <p:notesMasterId r:id="rId21"/>
  </p:notesMasterIdLst>
  <p:sldIdLst>
    <p:sldId id="304" r:id="rId2"/>
    <p:sldId id="305" r:id="rId3"/>
    <p:sldId id="307" r:id="rId4"/>
    <p:sldId id="306" r:id="rId5"/>
    <p:sldId id="286" r:id="rId6"/>
    <p:sldId id="308" r:id="rId7"/>
    <p:sldId id="288" r:id="rId8"/>
    <p:sldId id="293" r:id="rId9"/>
    <p:sldId id="291" r:id="rId10"/>
    <p:sldId id="294" r:id="rId11"/>
    <p:sldId id="309" r:id="rId12"/>
    <p:sldId id="310" r:id="rId13"/>
    <p:sldId id="295" r:id="rId14"/>
    <p:sldId id="296" r:id="rId15"/>
    <p:sldId id="297" r:id="rId16"/>
    <p:sldId id="298" r:id="rId17"/>
    <p:sldId id="311" r:id="rId18"/>
    <p:sldId id="312" r:id="rId19"/>
    <p:sldId id="30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>
        <p:scale>
          <a:sx n="70" d="100"/>
          <a:sy n="70" d="100"/>
        </p:scale>
        <p:origin x="-61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1F54CD-14EA-479D-AA70-D1E4018FD866}" type="doc">
      <dgm:prSet loTypeId="urn:microsoft.com/office/officeart/2005/8/layout/default#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B9A97F-92C5-49C2-8CE0-5B9C14E93B3B}">
      <dgm:prSet custT="1"/>
      <dgm:spPr>
        <a:solidFill>
          <a:schemeClr val="bg2"/>
        </a:solidFill>
        <a:ln>
          <a:solidFill>
            <a:srgbClr val="92D050"/>
          </a:solidFill>
        </a:ln>
      </dgm:spPr>
      <dgm:t>
        <a:bodyPr/>
        <a:lstStyle/>
        <a:p>
          <a:pPr rtl="0"/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Отчетность будет предоставляться по 86 веществам, к которым относятся: тяжелые металлы, парниковые газы, канцерогены и вещества, вызывающие кислотные дожди</a:t>
          </a:r>
          <a:r>
            <a:rPr lang="ru-RU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endParaRPr lang="ru-RU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89B1ADD-0BFF-481E-89D6-AF2CDD63A62F}" type="parTrans" cxnId="{9EB76E38-8B4F-4837-A923-DA585DD2363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A69F0B7-77E4-4BE2-92F0-707D89E1BAFB}" type="sibTrans" cxnId="{9EB76E38-8B4F-4837-A923-DA585DD23634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3E75EE0D-B730-43F1-BFF3-CCCE5A46B608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pPr rtl="0"/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Отчетности подлежат 64 различных вида деятельности, в частности, нефтеперерабатывающие заводы, тепловые электростанции, химическая и </a:t>
          </a:r>
          <a:r>
            <a:rPr lang="ru-RU" sz="24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горноперерабатывающая</a:t>
          </a:r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промышленность, мусоросжигательные заводы, переработка и обработка бумаги и древесины и </a:t>
          </a:r>
          <a:r>
            <a:rPr lang="ru-RU" sz="24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др</a:t>
          </a:r>
          <a:endParaRPr lang="ru-RU" sz="2400" dirty="0">
            <a:latin typeface="Arial" pitchFamily="34" charset="0"/>
            <a:cs typeface="Arial" pitchFamily="34" charset="0"/>
          </a:endParaRPr>
        </a:p>
      </dgm:t>
    </dgm:pt>
    <dgm:pt modelId="{7F8F8B5E-A203-4077-BD80-EB56E0C75A10}" type="parTrans" cxnId="{E4295285-CF2E-482D-BFA8-662917B2511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71D5F56-DCF7-4B5F-9AFA-108AEC4B8323}" type="sibTrans" cxnId="{E4295285-CF2E-482D-BFA8-662917B2511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36E2F6A-F283-47AD-B346-BBECADC8DBEB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 Протоколе устанавливаются правила отчетности для диффузных источников, а именно, транспорта, малых и средних предприятий</a:t>
          </a:r>
          <a:endParaRPr lang="ru-RU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429A7B6-D838-4AF1-A148-F6BA09F8FB10}" type="parTrans" cxnId="{0B01C28A-E02C-452C-BEF1-C057E86280F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6A11E0B-8682-4F45-85FF-368A60C19140}" type="sibTrans" cxnId="{0B01C28A-E02C-452C-BEF1-C057E86280FF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5B5231C-F09F-479F-AE9F-F615D636CA50}" type="pres">
      <dgm:prSet presAssocID="{021F54CD-14EA-479D-AA70-D1E4018FD86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CF32F4-C056-4114-9E54-97833D81C12F}" type="pres">
      <dgm:prSet presAssocID="{9BB9A97F-92C5-49C2-8CE0-5B9C14E93B3B}" presName="node" presStyleLbl="node1" presStyleIdx="0" presStyleCnt="3" custScaleX="121076" custScaleY="166205" custLinFactNeighborX="-19800" custLinFactNeighborY="7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7AA2E9-105C-4F46-B717-344104DC4C23}" type="pres">
      <dgm:prSet presAssocID="{5A69F0B7-77E4-4BE2-92F0-707D89E1BAFB}" presName="sibTrans" presStyleCnt="0"/>
      <dgm:spPr/>
    </dgm:pt>
    <dgm:pt modelId="{235FEA54-06E7-4746-824C-C86354FFC661}" type="pres">
      <dgm:prSet presAssocID="{3E75EE0D-B730-43F1-BFF3-CCCE5A46B608}" presName="node" presStyleLbl="node1" presStyleIdx="1" presStyleCnt="3" custScaleX="140418" custScaleY="160026" custLinFactNeighborX="2200" custLinFactNeighborY="54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10DF10-8BC7-4E97-A70F-AF0B608BCF3C}" type="pres">
      <dgm:prSet presAssocID="{A71D5F56-DCF7-4B5F-9AFA-108AEC4B8323}" presName="sibTrans" presStyleCnt="0"/>
      <dgm:spPr/>
    </dgm:pt>
    <dgm:pt modelId="{9C98AE56-BAED-4321-BA2F-152A09CB2BDC}" type="pres">
      <dgm:prSet presAssocID="{036E2F6A-F283-47AD-B346-BBECADC8DBEB}" presName="node" presStyleLbl="node1" presStyleIdx="2" presStyleCnt="3" custScaleX="225347" custScaleY="54737" custLinFactNeighborX="1954" custLinFactNeighborY="19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4295285-CF2E-482D-BFA8-662917B25118}" srcId="{021F54CD-14EA-479D-AA70-D1E4018FD866}" destId="{3E75EE0D-B730-43F1-BFF3-CCCE5A46B608}" srcOrd="1" destOrd="0" parTransId="{7F8F8B5E-A203-4077-BD80-EB56E0C75A10}" sibTransId="{A71D5F56-DCF7-4B5F-9AFA-108AEC4B8323}"/>
    <dgm:cxn modelId="{7BB7FBF7-0E28-49EA-BEB5-25326CD6A27A}" type="presOf" srcId="{3E75EE0D-B730-43F1-BFF3-CCCE5A46B608}" destId="{235FEA54-06E7-4746-824C-C86354FFC661}" srcOrd="0" destOrd="0" presId="urn:microsoft.com/office/officeart/2005/8/layout/default#5"/>
    <dgm:cxn modelId="{54898220-F91D-4D2F-ADFC-F699C5400A77}" type="presOf" srcId="{036E2F6A-F283-47AD-B346-BBECADC8DBEB}" destId="{9C98AE56-BAED-4321-BA2F-152A09CB2BDC}" srcOrd="0" destOrd="0" presId="urn:microsoft.com/office/officeart/2005/8/layout/default#5"/>
    <dgm:cxn modelId="{D51B46CB-C089-4017-9EF6-98DA5ACEEA5D}" type="presOf" srcId="{9BB9A97F-92C5-49C2-8CE0-5B9C14E93B3B}" destId="{13CF32F4-C056-4114-9E54-97833D81C12F}" srcOrd="0" destOrd="0" presId="urn:microsoft.com/office/officeart/2005/8/layout/default#5"/>
    <dgm:cxn modelId="{0B01C28A-E02C-452C-BEF1-C057E86280FF}" srcId="{021F54CD-14EA-479D-AA70-D1E4018FD866}" destId="{036E2F6A-F283-47AD-B346-BBECADC8DBEB}" srcOrd="2" destOrd="0" parTransId="{4429A7B6-D838-4AF1-A148-F6BA09F8FB10}" sibTransId="{96A11E0B-8682-4F45-85FF-368A60C19140}"/>
    <dgm:cxn modelId="{9EB76E38-8B4F-4837-A923-DA585DD23634}" srcId="{021F54CD-14EA-479D-AA70-D1E4018FD866}" destId="{9BB9A97F-92C5-49C2-8CE0-5B9C14E93B3B}" srcOrd="0" destOrd="0" parTransId="{189B1ADD-0BFF-481E-89D6-AF2CDD63A62F}" sibTransId="{5A69F0B7-77E4-4BE2-92F0-707D89E1BAFB}"/>
    <dgm:cxn modelId="{C355CF28-EFDA-4C3C-A7DB-7063502815A7}" type="presOf" srcId="{021F54CD-14EA-479D-AA70-D1E4018FD866}" destId="{A5B5231C-F09F-479F-AE9F-F615D636CA50}" srcOrd="0" destOrd="0" presId="urn:microsoft.com/office/officeart/2005/8/layout/default#5"/>
    <dgm:cxn modelId="{757BAB68-484C-467C-AA38-79CDE6CC1FBD}" type="presParOf" srcId="{A5B5231C-F09F-479F-AE9F-F615D636CA50}" destId="{13CF32F4-C056-4114-9E54-97833D81C12F}" srcOrd="0" destOrd="0" presId="urn:microsoft.com/office/officeart/2005/8/layout/default#5"/>
    <dgm:cxn modelId="{2FA361B1-E08E-4B45-865B-1065A3242284}" type="presParOf" srcId="{A5B5231C-F09F-479F-AE9F-F615D636CA50}" destId="{657AA2E9-105C-4F46-B717-344104DC4C23}" srcOrd="1" destOrd="0" presId="urn:microsoft.com/office/officeart/2005/8/layout/default#5"/>
    <dgm:cxn modelId="{14E9D84D-61E4-42BC-96CC-4B3FC6437723}" type="presParOf" srcId="{A5B5231C-F09F-479F-AE9F-F615D636CA50}" destId="{235FEA54-06E7-4746-824C-C86354FFC661}" srcOrd="2" destOrd="0" presId="urn:microsoft.com/office/officeart/2005/8/layout/default#5"/>
    <dgm:cxn modelId="{B1A8D63D-F515-48FA-A3A2-2E0D77E36C07}" type="presParOf" srcId="{A5B5231C-F09F-479F-AE9F-F615D636CA50}" destId="{5710DF10-8BC7-4E97-A70F-AF0B608BCF3C}" srcOrd="3" destOrd="0" presId="urn:microsoft.com/office/officeart/2005/8/layout/default#5"/>
    <dgm:cxn modelId="{879BFE08-4B2E-4536-96CE-A4E2D3B611A4}" type="presParOf" srcId="{A5B5231C-F09F-479F-AE9F-F615D636CA50}" destId="{9C98AE56-BAED-4321-BA2F-152A09CB2BDC}" srcOrd="4" destOrd="0" presId="urn:microsoft.com/office/officeart/2005/8/layout/default#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4A21ED-FF99-41FF-9896-56C5D2BB934D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8ABB30-9A3A-4639-A9B4-AFFCFC2A2C36}">
      <dgm:prSet custT="1"/>
      <dgm:spPr>
        <a:solidFill>
          <a:schemeClr val="bg2"/>
        </a:solidFill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Статья 160 предусматривает ведение Государственного регистра выбросов и переноса загрязнителей (далее – ГРВПЗ)</a:t>
          </a:r>
          <a:endParaRPr lang="ru-RU" sz="28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2BE7E29-2AFB-4167-99DB-78877E54BB98}" type="parTrans" cxnId="{9664E38C-552E-4827-A92D-A38D1EE96676}">
      <dgm:prSet/>
      <dgm:spPr/>
      <dgm:t>
        <a:bodyPr/>
        <a:lstStyle/>
        <a:p>
          <a:endParaRPr lang="ru-RU"/>
        </a:p>
      </dgm:t>
    </dgm:pt>
    <dgm:pt modelId="{79F42085-2EDE-4919-B8E8-6B528D7958F4}" type="sibTrans" cxnId="{9664E38C-552E-4827-A92D-A38D1EE96676}">
      <dgm:prSet/>
      <dgm:spPr/>
      <dgm:t>
        <a:bodyPr/>
        <a:lstStyle/>
        <a:p>
          <a:endParaRPr lang="ru-RU"/>
        </a:p>
      </dgm:t>
    </dgm:pt>
    <dgm:pt modelId="{D370DC6C-10F1-40D8-B811-44DBFBFAA6C9}">
      <dgm:prSet custT="1"/>
      <dgm:spPr>
        <a:solidFill>
          <a:schemeClr val="accent3">
            <a:lumMod val="40000"/>
            <a:lumOff val="60000"/>
          </a:schemeClr>
        </a:solidFill>
        <a:effectLst>
          <a:glow rad="228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ГРВПЗ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охраны окружающей среды в целях обеспечения прозрачности.</a:t>
          </a:r>
          <a:endParaRPr lang="ru-RU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345E819-0C6D-4EAD-B6E1-E3F362CDFE79}" type="parTrans" cxnId="{34310160-176F-4EA9-97EA-A65E521B1D65}">
      <dgm:prSet/>
      <dgm:spPr/>
      <dgm:t>
        <a:bodyPr/>
        <a:lstStyle/>
        <a:p>
          <a:endParaRPr lang="ru-RU"/>
        </a:p>
      </dgm:t>
    </dgm:pt>
    <dgm:pt modelId="{6178320C-3E40-4784-8BAB-08462101F09B}" type="sibTrans" cxnId="{34310160-176F-4EA9-97EA-A65E521B1D65}">
      <dgm:prSet/>
      <dgm:spPr/>
      <dgm:t>
        <a:bodyPr/>
        <a:lstStyle/>
        <a:p>
          <a:endParaRPr lang="ru-RU"/>
        </a:p>
      </dgm:t>
    </dgm:pt>
    <dgm:pt modelId="{258A8154-A6C4-4209-9990-E1377D4B8926}" type="pres">
      <dgm:prSet presAssocID="{C14A21ED-FF99-41FF-9896-56C5D2BB934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3A5C3B-FF8F-429F-AA1A-DD0402E9703C}" type="pres">
      <dgm:prSet presAssocID="{D370DC6C-10F1-40D8-B811-44DBFBFAA6C9}" presName="boxAndChildren" presStyleCnt="0"/>
      <dgm:spPr/>
    </dgm:pt>
    <dgm:pt modelId="{58052836-5E28-4968-9724-4112D435354E}" type="pres">
      <dgm:prSet presAssocID="{D370DC6C-10F1-40D8-B811-44DBFBFAA6C9}" presName="parentTextBox" presStyleLbl="node1" presStyleIdx="0" presStyleCnt="2"/>
      <dgm:spPr/>
      <dgm:t>
        <a:bodyPr/>
        <a:lstStyle/>
        <a:p>
          <a:endParaRPr lang="ru-RU"/>
        </a:p>
      </dgm:t>
    </dgm:pt>
    <dgm:pt modelId="{B807BDA0-6AB8-4609-BF35-F35C61165F05}" type="pres">
      <dgm:prSet presAssocID="{79F42085-2EDE-4919-B8E8-6B528D7958F4}" presName="sp" presStyleCnt="0"/>
      <dgm:spPr/>
    </dgm:pt>
    <dgm:pt modelId="{1F551DF9-4962-4E28-BDC1-8B7682705792}" type="pres">
      <dgm:prSet presAssocID="{738ABB30-9A3A-4639-A9B4-AFFCFC2A2C36}" presName="arrowAndChildren" presStyleCnt="0"/>
      <dgm:spPr/>
    </dgm:pt>
    <dgm:pt modelId="{26C5BA97-CD6D-4A73-B009-A3CAA1E59AE4}" type="pres">
      <dgm:prSet presAssocID="{738ABB30-9A3A-4639-A9B4-AFFCFC2A2C36}" presName="parentTextArrow" presStyleLbl="node1" presStyleIdx="1" presStyleCnt="2"/>
      <dgm:spPr/>
      <dgm:t>
        <a:bodyPr/>
        <a:lstStyle/>
        <a:p>
          <a:endParaRPr lang="ru-RU"/>
        </a:p>
      </dgm:t>
    </dgm:pt>
  </dgm:ptLst>
  <dgm:cxnLst>
    <dgm:cxn modelId="{EEF4E421-0E24-4432-A1E6-B6AEADCA459C}" type="presOf" srcId="{738ABB30-9A3A-4639-A9B4-AFFCFC2A2C36}" destId="{26C5BA97-CD6D-4A73-B009-A3CAA1E59AE4}" srcOrd="0" destOrd="0" presId="urn:microsoft.com/office/officeart/2005/8/layout/process4"/>
    <dgm:cxn modelId="{567E0044-EECA-49D8-B02B-609A39008C55}" type="presOf" srcId="{C14A21ED-FF99-41FF-9896-56C5D2BB934D}" destId="{258A8154-A6C4-4209-9990-E1377D4B8926}" srcOrd="0" destOrd="0" presId="urn:microsoft.com/office/officeart/2005/8/layout/process4"/>
    <dgm:cxn modelId="{34310160-176F-4EA9-97EA-A65E521B1D65}" srcId="{C14A21ED-FF99-41FF-9896-56C5D2BB934D}" destId="{D370DC6C-10F1-40D8-B811-44DBFBFAA6C9}" srcOrd="1" destOrd="0" parTransId="{B345E819-0C6D-4EAD-B6E1-E3F362CDFE79}" sibTransId="{6178320C-3E40-4784-8BAB-08462101F09B}"/>
    <dgm:cxn modelId="{5F4A599B-DBA3-43FE-8AC7-6065D4E4A921}" type="presOf" srcId="{D370DC6C-10F1-40D8-B811-44DBFBFAA6C9}" destId="{58052836-5E28-4968-9724-4112D435354E}" srcOrd="0" destOrd="0" presId="urn:microsoft.com/office/officeart/2005/8/layout/process4"/>
    <dgm:cxn modelId="{9664E38C-552E-4827-A92D-A38D1EE96676}" srcId="{C14A21ED-FF99-41FF-9896-56C5D2BB934D}" destId="{738ABB30-9A3A-4639-A9B4-AFFCFC2A2C36}" srcOrd="0" destOrd="0" parTransId="{12BE7E29-2AFB-4167-99DB-78877E54BB98}" sibTransId="{79F42085-2EDE-4919-B8E8-6B528D7958F4}"/>
    <dgm:cxn modelId="{CF971E7E-6CB5-4061-AB3F-270B3E80C2A2}" type="presParOf" srcId="{258A8154-A6C4-4209-9990-E1377D4B8926}" destId="{573A5C3B-FF8F-429F-AA1A-DD0402E9703C}" srcOrd="0" destOrd="0" presId="urn:microsoft.com/office/officeart/2005/8/layout/process4"/>
    <dgm:cxn modelId="{3C56E80E-4DBF-43CE-B384-21170C769ABA}" type="presParOf" srcId="{573A5C3B-FF8F-429F-AA1A-DD0402E9703C}" destId="{58052836-5E28-4968-9724-4112D435354E}" srcOrd="0" destOrd="0" presId="urn:microsoft.com/office/officeart/2005/8/layout/process4"/>
    <dgm:cxn modelId="{93A2340D-559C-4F3B-8455-4F7248F2CE17}" type="presParOf" srcId="{258A8154-A6C4-4209-9990-E1377D4B8926}" destId="{B807BDA0-6AB8-4609-BF35-F35C61165F05}" srcOrd="1" destOrd="0" presId="urn:microsoft.com/office/officeart/2005/8/layout/process4"/>
    <dgm:cxn modelId="{C0CBF23F-00F9-403E-80B6-419D862CF31B}" type="presParOf" srcId="{258A8154-A6C4-4209-9990-E1377D4B8926}" destId="{1F551DF9-4962-4E28-BDC1-8B7682705792}" srcOrd="2" destOrd="0" presId="urn:microsoft.com/office/officeart/2005/8/layout/process4"/>
    <dgm:cxn modelId="{8A8E88B4-D1BF-4593-9074-9B0895C55119}" type="presParOf" srcId="{1F551DF9-4962-4E28-BDC1-8B7682705792}" destId="{26C5BA97-CD6D-4A73-B009-A3CAA1E59AE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215ABE-76A0-4667-BC97-7E41C8102FD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/>
      <dgm:spPr/>
      <dgm:t>
        <a:bodyPr/>
        <a:lstStyle/>
        <a:p>
          <a:endParaRPr lang="ru-RU"/>
        </a:p>
      </dgm:t>
    </dgm:pt>
    <dgm:pt modelId="{0E3B73B9-993A-4B7B-A879-835E142522B1}">
      <dgm:prSet/>
      <dgm:spPr/>
      <dgm:t>
        <a:bodyPr/>
        <a:lstStyle/>
        <a:p>
          <a:pPr rtl="0"/>
          <a:r>
            <a:rPr lang="ru-RU" b="1" dirty="0" smtClean="0"/>
            <a:t>Требования Экологического кодекса РК по ГРВПЗ</a:t>
          </a:r>
          <a:endParaRPr lang="ru-RU" b="1" dirty="0"/>
        </a:p>
      </dgm:t>
    </dgm:pt>
    <dgm:pt modelId="{60C9CF63-DFC0-46CA-9252-8B0C0A529D94}" type="parTrans" cxnId="{FA9C86CE-4ADF-4CBB-8104-D99CF5C469A4}">
      <dgm:prSet/>
      <dgm:spPr/>
      <dgm:t>
        <a:bodyPr/>
        <a:lstStyle/>
        <a:p>
          <a:endParaRPr lang="ru-RU"/>
        </a:p>
      </dgm:t>
    </dgm:pt>
    <dgm:pt modelId="{2F567C53-2670-43B6-9C6A-E996659EB173}" type="sibTrans" cxnId="{FA9C86CE-4ADF-4CBB-8104-D99CF5C469A4}">
      <dgm:prSet/>
      <dgm:spPr/>
      <dgm:t>
        <a:bodyPr/>
        <a:lstStyle/>
        <a:p>
          <a:endParaRPr lang="ru-RU"/>
        </a:p>
      </dgm:t>
    </dgm:pt>
    <dgm:pt modelId="{8A8F1C5D-4853-45A0-A553-36FF0E5B73FB}" type="pres">
      <dgm:prSet presAssocID="{D8215ABE-76A0-4667-BC97-7E41C8102FD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7BEFAA-589B-48A8-92EC-06FEA9B828D4}" type="pres">
      <dgm:prSet presAssocID="{0E3B73B9-993A-4B7B-A879-835E142522B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A9C86CE-4ADF-4CBB-8104-D99CF5C469A4}" srcId="{D8215ABE-76A0-4667-BC97-7E41C8102FDE}" destId="{0E3B73B9-993A-4B7B-A879-835E142522B1}" srcOrd="0" destOrd="0" parTransId="{60C9CF63-DFC0-46CA-9252-8B0C0A529D94}" sibTransId="{2F567C53-2670-43B6-9C6A-E996659EB173}"/>
    <dgm:cxn modelId="{44C45971-27C5-465F-AB4C-D4CFF0468438}" type="presOf" srcId="{0E3B73B9-993A-4B7B-A879-835E142522B1}" destId="{AC7BEFAA-589B-48A8-92EC-06FEA9B828D4}" srcOrd="0" destOrd="0" presId="urn:microsoft.com/office/officeart/2005/8/layout/vList2"/>
    <dgm:cxn modelId="{1F65F1F4-D858-424D-9406-1A333D815106}" type="presOf" srcId="{D8215ABE-76A0-4667-BC97-7E41C8102FDE}" destId="{8A8F1C5D-4853-45A0-A553-36FF0E5B73FB}" srcOrd="0" destOrd="0" presId="urn:microsoft.com/office/officeart/2005/8/layout/vList2"/>
    <dgm:cxn modelId="{3FC18747-1C2D-4F0E-BAEF-BAF6F61BE873}" type="presParOf" srcId="{8A8F1C5D-4853-45A0-A553-36FF0E5B73FB}" destId="{AC7BEFAA-589B-48A8-92EC-06FEA9B828D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4415A8-08B2-4F30-A9B6-047B5BBBDF2B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D6D7905-2151-49E7-AD68-0C8729B381DB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rtl="0"/>
          <a:r>
            <a:rPr lang="ru-RU" sz="2800" b="1" dirty="0" smtClean="0"/>
            <a:t>ГРВПЗ представляет собой инвентарный перечень загрязнения, создаваемого промышленными объектами и другими источниками</a:t>
          </a:r>
          <a:r>
            <a:rPr lang="ru-RU" sz="2800" dirty="0" smtClean="0"/>
            <a:t> </a:t>
          </a:r>
          <a:endParaRPr lang="ru-RU" sz="2800" dirty="0"/>
        </a:p>
      </dgm:t>
    </dgm:pt>
    <dgm:pt modelId="{C01E7A0E-3374-4151-8E03-10BDA210CBBA}" type="parTrans" cxnId="{2BA1BEE9-5844-4227-8AFD-FD517AFEEBE5}">
      <dgm:prSet/>
      <dgm:spPr/>
      <dgm:t>
        <a:bodyPr/>
        <a:lstStyle/>
        <a:p>
          <a:endParaRPr lang="ru-RU"/>
        </a:p>
      </dgm:t>
    </dgm:pt>
    <dgm:pt modelId="{F73F9016-5B06-44EF-A41D-6E8D511CE886}" type="sibTrans" cxnId="{2BA1BEE9-5844-4227-8AFD-FD517AFEEBE5}">
      <dgm:prSet/>
      <dgm:spPr/>
      <dgm:t>
        <a:bodyPr/>
        <a:lstStyle/>
        <a:p>
          <a:endParaRPr lang="ru-RU"/>
        </a:p>
      </dgm:t>
    </dgm:pt>
    <dgm:pt modelId="{760D385E-4409-4ACD-863B-727755C2167E}" type="pres">
      <dgm:prSet presAssocID="{DB4415A8-08B2-4F30-A9B6-047B5BBBDF2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4C85C5-C3C1-4530-993A-9E88060118E0}" type="pres">
      <dgm:prSet presAssocID="{7D6D7905-2151-49E7-AD68-0C8729B381DB}" presName="parentText" presStyleLbl="node1" presStyleIdx="0" presStyleCnt="1" custScaleY="8000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A1BEE9-5844-4227-8AFD-FD517AFEEBE5}" srcId="{DB4415A8-08B2-4F30-A9B6-047B5BBBDF2B}" destId="{7D6D7905-2151-49E7-AD68-0C8729B381DB}" srcOrd="0" destOrd="0" parTransId="{C01E7A0E-3374-4151-8E03-10BDA210CBBA}" sibTransId="{F73F9016-5B06-44EF-A41D-6E8D511CE886}"/>
    <dgm:cxn modelId="{C2C4578A-EF10-4B67-AC60-6828B3B5BC72}" type="presOf" srcId="{7D6D7905-2151-49E7-AD68-0C8729B381DB}" destId="{2B4C85C5-C3C1-4530-993A-9E88060118E0}" srcOrd="0" destOrd="0" presId="urn:microsoft.com/office/officeart/2005/8/layout/vList2"/>
    <dgm:cxn modelId="{6EF53D31-C344-4D15-B46E-111ECD88C59F}" type="presOf" srcId="{DB4415A8-08B2-4F30-A9B6-047B5BBBDF2B}" destId="{760D385E-4409-4ACD-863B-727755C2167E}" srcOrd="0" destOrd="0" presId="urn:microsoft.com/office/officeart/2005/8/layout/vList2"/>
    <dgm:cxn modelId="{FF0C0848-0271-4E30-B2A6-1E10D595B570}" type="presParOf" srcId="{760D385E-4409-4ACD-863B-727755C2167E}" destId="{2B4C85C5-C3C1-4530-993A-9E88060118E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E99ADA-4B7A-4813-B9FF-5240D04B64C0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B5148056-3341-4747-9161-EC16F457A55B}">
      <dgm:prSet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 w="38100"/>
      </dgm:spPr>
      <dgm:t>
        <a:bodyPr/>
        <a:lstStyle/>
        <a:p>
          <a:pPr rtl="0"/>
          <a:r>
            <a:rPr lang="ru-RU" sz="2700" b="1" dirty="0" smtClean="0"/>
            <a:t>ГРВПЗ должен базироваться на системе отчетности, которая является обязательной, ежегодной, комплексной (охватывает атмосферу, воду, почву) </a:t>
          </a:r>
          <a:endParaRPr lang="ru-RU" sz="2700" b="1" dirty="0"/>
        </a:p>
      </dgm:t>
    </dgm:pt>
    <dgm:pt modelId="{A138E1A4-6293-43BA-B519-4028D15651DA}" type="parTrans" cxnId="{302097C5-E81E-49E5-82D2-A2067CB5BC02}">
      <dgm:prSet/>
      <dgm:spPr/>
      <dgm:t>
        <a:bodyPr/>
        <a:lstStyle/>
        <a:p>
          <a:endParaRPr lang="ru-RU"/>
        </a:p>
      </dgm:t>
    </dgm:pt>
    <dgm:pt modelId="{0D841082-0577-4E74-88E1-9EBDD6FF1818}" type="sibTrans" cxnId="{302097C5-E81E-49E5-82D2-A2067CB5BC02}">
      <dgm:prSet/>
      <dgm:spPr/>
      <dgm:t>
        <a:bodyPr/>
        <a:lstStyle/>
        <a:p>
          <a:endParaRPr lang="ru-RU"/>
        </a:p>
      </dgm:t>
    </dgm:pt>
    <dgm:pt modelId="{C8EE5E50-2E54-456C-9487-88C2F26D8F24}" type="pres">
      <dgm:prSet presAssocID="{D1E99ADA-4B7A-4813-B9FF-5240D04B64C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7CF5AC-1DB8-4580-93BA-22C7E5AA2DB9}" type="pres">
      <dgm:prSet presAssocID="{B5148056-3341-4747-9161-EC16F457A55B}" presName="parentText" presStyleLbl="node1" presStyleIdx="0" presStyleCnt="1" custScaleY="74522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2097C5-E81E-49E5-82D2-A2067CB5BC02}" srcId="{D1E99ADA-4B7A-4813-B9FF-5240D04B64C0}" destId="{B5148056-3341-4747-9161-EC16F457A55B}" srcOrd="0" destOrd="0" parTransId="{A138E1A4-6293-43BA-B519-4028D15651DA}" sibTransId="{0D841082-0577-4E74-88E1-9EBDD6FF1818}"/>
    <dgm:cxn modelId="{FDB7A1FD-D879-4637-9975-9B63DD863C53}" type="presOf" srcId="{B5148056-3341-4747-9161-EC16F457A55B}" destId="{BD7CF5AC-1DB8-4580-93BA-22C7E5AA2DB9}" srcOrd="0" destOrd="0" presId="urn:microsoft.com/office/officeart/2005/8/layout/vList2"/>
    <dgm:cxn modelId="{7BD67DE4-52CB-4635-A297-0EB265E435C5}" type="presOf" srcId="{D1E99ADA-4B7A-4813-B9FF-5240D04B64C0}" destId="{C8EE5E50-2E54-456C-9487-88C2F26D8F24}" srcOrd="0" destOrd="0" presId="urn:microsoft.com/office/officeart/2005/8/layout/vList2"/>
    <dgm:cxn modelId="{9B6DCA6B-F90E-4BA3-9F5B-405DFB754D2F}" type="presParOf" srcId="{C8EE5E50-2E54-456C-9487-88C2F26D8F24}" destId="{BD7CF5AC-1DB8-4580-93BA-22C7E5AA2DB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B9A5CE-EDF6-4F54-9989-053464153C3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EF3E75DC-6BE0-4630-98D1-710C53E06925}">
      <dgm:prSet custT="1"/>
      <dgm:spPr>
        <a:ln w="38100"/>
      </dgm:spPr>
      <dgm:t>
        <a:bodyPr/>
        <a:lstStyle/>
        <a:p>
          <a:pPr rtl="0"/>
          <a:r>
            <a:rPr lang="ru-RU" sz="2800" b="1" dirty="0" smtClean="0"/>
            <a:t>Включает в себя данные по каждому отдельному предприятию, по каждому отдельному загрязняющему веществу, по каждому отдельному загрязняющему веществу и виду отходов в случае транспортируемых веществ</a:t>
          </a:r>
          <a:r>
            <a:rPr lang="ru-RU" sz="2300" b="1" dirty="0" smtClean="0"/>
            <a:t>. </a:t>
          </a:r>
          <a:endParaRPr lang="ru-RU" sz="2300" dirty="0"/>
        </a:p>
      </dgm:t>
    </dgm:pt>
    <dgm:pt modelId="{DD472DFD-180D-41A2-A8C7-D8DAAA1F3E36}" type="parTrans" cxnId="{2AE1ABA6-7727-4FE9-B84A-4D242C8198E6}">
      <dgm:prSet/>
      <dgm:spPr/>
      <dgm:t>
        <a:bodyPr/>
        <a:lstStyle/>
        <a:p>
          <a:endParaRPr lang="ru-RU"/>
        </a:p>
      </dgm:t>
    </dgm:pt>
    <dgm:pt modelId="{C2A9BC37-34D9-4336-A7A4-D2C02D306689}" type="sibTrans" cxnId="{2AE1ABA6-7727-4FE9-B84A-4D242C8198E6}">
      <dgm:prSet/>
      <dgm:spPr/>
      <dgm:t>
        <a:bodyPr/>
        <a:lstStyle/>
        <a:p>
          <a:endParaRPr lang="ru-RU"/>
        </a:p>
      </dgm:t>
    </dgm:pt>
    <dgm:pt modelId="{509DBB2E-4C85-4DCF-9F06-0A66F9C3BE86}" type="pres">
      <dgm:prSet presAssocID="{CEB9A5CE-EDF6-4F54-9989-053464153C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67A70F2-6354-4CD0-8000-BFCFC8DB41EC}" type="pres">
      <dgm:prSet presAssocID="{EF3E75DC-6BE0-4630-98D1-710C53E06925}" presName="parentText" presStyleLbl="node1" presStyleIdx="0" presStyleCnt="1" custScaleY="5227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8C57DB-0450-4C0E-978B-B3627692E874}" type="presOf" srcId="{EF3E75DC-6BE0-4630-98D1-710C53E06925}" destId="{067A70F2-6354-4CD0-8000-BFCFC8DB41EC}" srcOrd="0" destOrd="0" presId="urn:microsoft.com/office/officeart/2005/8/layout/vList2"/>
    <dgm:cxn modelId="{B998C8F0-7930-439D-B422-B94652264F8A}" type="presOf" srcId="{CEB9A5CE-EDF6-4F54-9989-053464153C3E}" destId="{509DBB2E-4C85-4DCF-9F06-0A66F9C3BE86}" srcOrd="0" destOrd="0" presId="urn:microsoft.com/office/officeart/2005/8/layout/vList2"/>
    <dgm:cxn modelId="{2AE1ABA6-7727-4FE9-B84A-4D242C8198E6}" srcId="{CEB9A5CE-EDF6-4F54-9989-053464153C3E}" destId="{EF3E75DC-6BE0-4630-98D1-710C53E06925}" srcOrd="0" destOrd="0" parTransId="{DD472DFD-180D-41A2-A8C7-D8DAAA1F3E36}" sibTransId="{C2A9BC37-34D9-4336-A7A4-D2C02D306689}"/>
    <dgm:cxn modelId="{F5904CC4-479B-4DE4-AD57-AC08BF31FF26}" type="presParOf" srcId="{509DBB2E-4C85-4DCF-9F06-0A66F9C3BE86}" destId="{067A70F2-6354-4CD0-8000-BFCFC8DB41E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912A353-B2D6-490D-9A79-1D7D2784C18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91A933C-D226-429A-9668-EF923F4A96A9}">
      <dgm:prSet custT="1"/>
      <dgm:spPr>
        <a:solidFill>
          <a:schemeClr val="accent6">
            <a:lumMod val="20000"/>
            <a:lumOff val="80000"/>
          </a:schemeClr>
        </a:solidFill>
        <a:ln w="28575">
          <a:solidFill>
            <a:srgbClr val="FF0000"/>
          </a:solidFill>
        </a:ln>
      </dgm:spPr>
      <dgm:t>
        <a:bodyPr/>
        <a:lstStyle/>
        <a:p>
          <a:pPr rtl="0"/>
          <a:r>
            <a:rPr lang="ru-RU" sz="24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, имеющие объекты I категории, ежегодно до 1 апреля предоставляют информацию за предыдущий год в соответствии с Правилами ведения Государственного регистра выбросов и переноса загрязнителей, утверждаемыми уполномоченным органом в области охраны окружающей среды</a:t>
          </a:r>
          <a:endParaRPr lang="ru-RU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CC7D1E8D-403A-404B-89E9-C1E0C22EF366}" type="parTrans" cxnId="{45DAF02D-97C8-4AAF-9866-DDB710F79626}">
      <dgm:prSet/>
      <dgm:spPr/>
      <dgm:t>
        <a:bodyPr/>
        <a:lstStyle/>
        <a:p>
          <a:endParaRPr lang="ru-RU"/>
        </a:p>
      </dgm:t>
    </dgm:pt>
    <dgm:pt modelId="{EF20B37B-8E95-468A-9A6E-9BA7691CBEE8}" type="sibTrans" cxnId="{45DAF02D-97C8-4AAF-9866-DDB710F79626}">
      <dgm:prSet/>
      <dgm:spPr/>
      <dgm:t>
        <a:bodyPr/>
        <a:lstStyle/>
        <a:p>
          <a:endParaRPr lang="ru-RU"/>
        </a:p>
      </dgm:t>
    </dgm:pt>
    <dgm:pt modelId="{576976CC-DD46-4951-B9C3-E04F375004B0}">
      <dgm:prSet custT="1"/>
      <dgm:spPr>
        <a:solidFill>
          <a:schemeClr val="accent1">
            <a:lumMod val="20000"/>
            <a:lumOff val="80000"/>
          </a:schemeClr>
        </a:solidFill>
        <a:ln w="28575">
          <a:solidFill>
            <a:srgbClr val="FF0000"/>
          </a:solidFill>
        </a:ln>
      </dgm:spPr>
      <dgm:t>
        <a:bodyPr/>
        <a:lstStyle/>
        <a:p>
          <a:pPr rtl="0"/>
          <a:r>
            <a:rPr lang="ru-RU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 соответствии с пунктом 3 статьи 160 Кодекса ГРВПЗ содержит информацию о предельно допустимых концентрациях загрязняющих веществ, их влиянии на здоровье и окружающую среду, а также другую научно обоснованную информацию по выбросам и переносам загрязнителей и информацию о </a:t>
          </a:r>
          <a:r>
            <a:rPr lang="ru-RU" sz="24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природопользователях</a:t>
          </a:r>
          <a:endParaRPr lang="ru-RU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0F86E40-A51B-432B-BB1B-D62CC42C6A76}" type="parTrans" cxnId="{2A0CD7FF-63BC-4300-A4EE-CB051B291BA9}">
      <dgm:prSet/>
      <dgm:spPr/>
      <dgm:t>
        <a:bodyPr/>
        <a:lstStyle/>
        <a:p>
          <a:endParaRPr lang="ru-RU"/>
        </a:p>
      </dgm:t>
    </dgm:pt>
    <dgm:pt modelId="{4D676707-2A8F-425F-9D0A-1D64DBC41143}" type="sibTrans" cxnId="{2A0CD7FF-63BC-4300-A4EE-CB051B291BA9}">
      <dgm:prSet/>
      <dgm:spPr/>
      <dgm:t>
        <a:bodyPr/>
        <a:lstStyle/>
        <a:p>
          <a:endParaRPr lang="ru-RU"/>
        </a:p>
      </dgm:t>
    </dgm:pt>
    <dgm:pt modelId="{7A8F410B-4485-43A5-AEAB-B4B087E4BDCF}" type="pres">
      <dgm:prSet presAssocID="{4912A353-B2D6-490D-9A79-1D7D2784C18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14C659-9757-4DC9-95D6-F44D5516E1B9}" type="pres">
      <dgm:prSet presAssocID="{D91A933C-D226-429A-9668-EF923F4A96A9}" presName="linNode" presStyleCnt="0"/>
      <dgm:spPr/>
    </dgm:pt>
    <dgm:pt modelId="{D2C620B5-B83D-41D0-BF03-CD45A57B7019}" type="pres">
      <dgm:prSet presAssocID="{D91A933C-D226-429A-9668-EF923F4A96A9}" presName="parentText" presStyleLbl="node1" presStyleIdx="0" presStyleCnt="2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37BC8-4276-4172-9513-017BA8225886}" type="pres">
      <dgm:prSet presAssocID="{EF20B37B-8E95-468A-9A6E-9BA7691CBEE8}" presName="sp" presStyleCnt="0"/>
      <dgm:spPr/>
    </dgm:pt>
    <dgm:pt modelId="{1135C00B-B3C3-49BC-8292-AEF0EBEC151E}" type="pres">
      <dgm:prSet presAssocID="{576976CC-DD46-4951-B9C3-E04F375004B0}" presName="linNode" presStyleCnt="0"/>
      <dgm:spPr/>
    </dgm:pt>
    <dgm:pt modelId="{83CC521E-032F-4F84-BA33-A8F296827654}" type="pres">
      <dgm:prSet presAssocID="{576976CC-DD46-4951-B9C3-E04F375004B0}" presName="parentText" presStyleLbl="node1" presStyleIdx="1" presStyleCnt="2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0CD7FF-63BC-4300-A4EE-CB051B291BA9}" srcId="{4912A353-B2D6-490D-9A79-1D7D2784C187}" destId="{576976CC-DD46-4951-B9C3-E04F375004B0}" srcOrd="1" destOrd="0" parTransId="{F0F86E40-A51B-432B-BB1B-D62CC42C6A76}" sibTransId="{4D676707-2A8F-425F-9D0A-1D64DBC41143}"/>
    <dgm:cxn modelId="{A84DBD05-D7ED-4882-BD75-62A60A2719E4}" type="presOf" srcId="{D91A933C-D226-429A-9668-EF923F4A96A9}" destId="{D2C620B5-B83D-41D0-BF03-CD45A57B7019}" srcOrd="0" destOrd="0" presId="urn:microsoft.com/office/officeart/2005/8/layout/vList5"/>
    <dgm:cxn modelId="{3460CAC6-BD35-40BF-BF94-5B298DB3DD7A}" type="presOf" srcId="{4912A353-B2D6-490D-9A79-1D7D2784C187}" destId="{7A8F410B-4485-43A5-AEAB-B4B087E4BDCF}" srcOrd="0" destOrd="0" presId="urn:microsoft.com/office/officeart/2005/8/layout/vList5"/>
    <dgm:cxn modelId="{45DAF02D-97C8-4AAF-9866-DDB710F79626}" srcId="{4912A353-B2D6-490D-9A79-1D7D2784C187}" destId="{D91A933C-D226-429A-9668-EF923F4A96A9}" srcOrd="0" destOrd="0" parTransId="{CC7D1E8D-403A-404B-89E9-C1E0C22EF366}" sibTransId="{EF20B37B-8E95-468A-9A6E-9BA7691CBEE8}"/>
    <dgm:cxn modelId="{0B0D781D-418C-4384-95F1-73F9DB01998C}" type="presOf" srcId="{576976CC-DD46-4951-B9C3-E04F375004B0}" destId="{83CC521E-032F-4F84-BA33-A8F296827654}" srcOrd="0" destOrd="0" presId="urn:microsoft.com/office/officeart/2005/8/layout/vList5"/>
    <dgm:cxn modelId="{87897051-40F0-4D56-A5B0-06AF13E1C36E}" type="presParOf" srcId="{7A8F410B-4485-43A5-AEAB-B4B087E4BDCF}" destId="{EB14C659-9757-4DC9-95D6-F44D5516E1B9}" srcOrd="0" destOrd="0" presId="urn:microsoft.com/office/officeart/2005/8/layout/vList5"/>
    <dgm:cxn modelId="{10DA8E80-98CE-4580-A58E-0CA781BEFE80}" type="presParOf" srcId="{EB14C659-9757-4DC9-95D6-F44D5516E1B9}" destId="{D2C620B5-B83D-41D0-BF03-CD45A57B7019}" srcOrd="0" destOrd="0" presId="urn:microsoft.com/office/officeart/2005/8/layout/vList5"/>
    <dgm:cxn modelId="{CC259B7A-E0D3-4629-A1D3-D6354F7B260E}" type="presParOf" srcId="{7A8F410B-4485-43A5-AEAB-B4B087E4BDCF}" destId="{EED37BC8-4276-4172-9513-017BA8225886}" srcOrd="1" destOrd="0" presId="urn:microsoft.com/office/officeart/2005/8/layout/vList5"/>
    <dgm:cxn modelId="{C7D545FC-5EB4-470C-B2B2-DA6F176AA67D}" type="presParOf" srcId="{7A8F410B-4485-43A5-AEAB-B4B087E4BDCF}" destId="{1135C00B-B3C3-49BC-8292-AEF0EBEC151E}" srcOrd="2" destOrd="0" presId="urn:microsoft.com/office/officeart/2005/8/layout/vList5"/>
    <dgm:cxn modelId="{2B7002C5-FACB-4C15-A3A7-8E74A3BFC424}" type="presParOf" srcId="{1135C00B-B3C3-49BC-8292-AEF0EBEC151E}" destId="{83CC521E-032F-4F84-BA33-A8F29682765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0B6029D-672F-4AB2-9638-57FC7C01E937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1736191-84E6-4830-9358-F9EC213CC68D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 err="1" smtClean="0"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800" b="1" dirty="0" smtClean="0">
              <a:latin typeface="Arial" pitchFamily="34" charset="0"/>
              <a:cs typeface="Arial" pitchFamily="34" charset="0"/>
            </a:rPr>
            <a:t>, имеющие объекты I категории ежегодно до 1 апреля предоставляют в территориальный орган уполномоченного органа по охране окружающей среды информацию за предыдущий год в соответствии с Правилами ведения ГРВПЗ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7FFF4741-AEC7-4849-945A-24C0317D2BAA}" type="parTrans" cxnId="{5E8EDEB5-E096-412C-A512-0FD5FE25A6DA}">
      <dgm:prSet/>
      <dgm:spPr/>
      <dgm:t>
        <a:bodyPr/>
        <a:lstStyle/>
        <a:p>
          <a:endParaRPr lang="ru-RU"/>
        </a:p>
      </dgm:t>
    </dgm:pt>
    <dgm:pt modelId="{F3E86804-BDF4-4B71-BD5D-75828A675206}" type="sibTrans" cxnId="{5E8EDEB5-E096-412C-A512-0FD5FE25A6DA}">
      <dgm:prSet/>
      <dgm:spPr/>
      <dgm:t>
        <a:bodyPr/>
        <a:lstStyle/>
        <a:p>
          <a:endParaRPr lang="ru-RU"/>
        </a:p>
      </dgm:t>
    </dgm:pt>
    <dgm:pt modelId="{B7C6D61E-AA3B-4B96-83F5-C7192C66ABAC}">
      <dgm:prSet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sz="2800" b="1" dirty="0" smtClean="0">
              <a:latin typeface="Arial" pitchFamily="34" charset="0"/>
              <a:cs typeface="Arial" pitchFamily="34" charset="0"/>
            </a:rPr>
            <a:t>Территориальный орган в течение второго квартала года, следующего за отчетным годом, предоставляет в уполномоченный орган, в электронной форме, согласно описи, информацию,  указанную в пункте 6 Правил ведения ГРВПЗ</a:t>
          </a:r>
          <a:endParaRPr lang="ru-RU" sz="2800" b="1" dirty="0">
            <a:latin typeface="Arial" pitchFamily="34" charset="0"/>
            <a:cs typeface="Arial" pitchFamily="34" charset="0"/>
          </a:endParaRPr>
        </a:p>
      </dgm:t>
    </dgm:pt>
    <dgm:pt modelId="{B97BDBB3-A36B-4423-BE85-51B872239663}" type="parTrans" cxnId="{F166EAC7-413C-43DE-9144-F75438588D5E}">
      <dgm:prSet/>
      <dgm:spPr/>
      <dgm:t>
        <a:bodyPr/>
        <a:lstStyle/>
        <a:p>
          <a:endParaRPr lang="ru-RU"/>
        </a:p>
      </dgm:t>
    </dgm:pt>
    <dgm:pt modelId="{F650128D-7DDC-4AE1-8BE5-6942481E6B84}" type="sibTrans" cxnId="{F166EAC7-413C-43DE-9144-F75438588D5E}">
      <dgm:prSet/>
      <dgm:spPr/>
      <dgm:t>
        <a:bodyPr/>
        <a:lstStyle/>
        <a:p>
          <a:endParaRPr lang="ru-RU"/>
        </a:p>
      </dgm:t>
    </dgm:pt>
    <dgm:pt modelId="{EBC27CF4-58FE-494D-B549-74C053998085}" type="pres">
      <dgm:prSet presAssocID="{60B6029D-672F-4AB2-9638-57FC7C01E9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4A05B3-217D-4244-AD60-3F317489E04F}" type="pres">
      <dgm:prSet presAssocID="{A1736191-84E6-4830-9358-F9EC213CC68D}" presName="parentText" presStyleLbl="node1" presStyleIdx="0" presStyleCnt="2" custScaleY="101674" custLinFactY="-367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210DA9-125E-4D5B-BF54-D141A61599F3}" type="pres">
      <dgm:prSet presAssocID="{F3E86804-BDF4-4B71-BD5D-75828A675206}" presName="spacer" presStyleCnt="0"/>
      <dgm:spPr/>
    </dgm:pt>
    <dgm:pt modelId="{FCCDB640-94F5-4F75-9D0A-EA1CCECD8725}" type="pres">
      <dgm:prSet presAssocID="{B7C6D61E-AA3B-4B96-83F5-C7192C66ABAC}" presName="parentText" presStyleLbl="node1" presStyleIdx="1" presStyleCnt="2" custScaleY="1068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66EAC7-413C-43DE-9144-F75438588D5E}" srcId="{60B6029D-672F-4AB2-9638-57FC7C01E937}" destId="{B7C6D61E-AA3B-4B96-83F5-C7192C66ABAC}" srcOrd="1" destOrd="0" parTransId="{B97BDBB3-A36B-4423-BE85-51B872239663}" sibTransId="{F650128D-7DDC-4AE1-8BE5-6942481E6B84}"/>
    <dgm:cxn modelId="{F87971F9-BF99-4BC3-A69F-0FB6B4EFF54C}" type="presOf" srcId="{B7C6D61E-AA3B-4B96-83F5-C7192C66ABAC}" destId="{FCCDB640-94F5-4F75-9D0A-EA1CCECD8725}" srcOrd="0" destOrd="0" presId="urn:microsoft.com/office/officeart/2005/8/layout/vList2"/>
    <dgm:cxn modelId="{6F21AB52-5C3B-46C6-86F4-861EC502967A}" type="presOf" srcId="{A1736191-84E6-4830-9358-F9EC213CC68D}" destId="{E34A05B3-217D-4244-AD60-3F317489E04F}" srcOrd="0" destOrd="0" presId="urn:microsoft.com/office/officeart/2005/8/layout/vList2"/>
    <dgm:cxn modelId="{8847C4BF-ABC5-46E8-9341-CFDA607CBFAC}" type="presOf" srcId="{60B6029D-672F-4AB2-9638-57FC7C01E937}" destId="{EBC27CF4-58FE-494D-B549-74C053998085}" srcOrd="0" destOrd="0" presId="urn:microsoft.com/office/officeart/2005/8/layout/vList2"/>
    <dgm:cxn modelId="{5E8EDEB5-E096-412C-A512-0FD5FE25A6DA}" srcId="{60B6029D-672F-4AB2-9638-57FC7C01E937}" destId="{A1736191-84E6-4830-9358-F9EC213CC68D}" srcOrd="0" destOrd="0" parTransId="{7FFF4741-AEC7-4849-945A-24C0317D2BAA}" sibTransId="{F3E86804-BDF4-4B71-BD5D-75828A675206}"/>
    <dgm:cxn modelId="{0583F1EF-79E0-4DEE-84E0-DF5D75FC53D2}" type="presParOf" srcId="{EBC27CF4-58FE-494D-B549-74C053998085}" destId="{E34A05B3-217D-4244-AD60-3F317489E04F}" srcOrd="0" destOrd="0" presId="urn:microsoft.com/office/officeart/2005/8/layout/vList2"/>
    <dgm:cxn modelId="{B4D0D784-351C-4595-B0C5-10CAF7D1035E}" type="presParOf" srcId="{EBC27CF4-58FE-494D-B549-74C053998085}" destId="{10210DA9-125E-4D5B-BF54-D141A61599F3}" srcOrd="1" destOrd="0" presId="urn:microsoft.com/office/officeart/2005/8/layout/vList2"/>
    <dgm:cxn modelId="{A7EBEFAB-1B27-40B4-8DC9-FED0F50C5C1E}" type="presParOf" srcId="{EBC27CF4-58FE-494D-B549-74C053998085}" destId="{FCCDB640-94F5-4F75-9D0A-EA1CCECD872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F41330-6E5A-407C-AFE1-A63DCF1B48A7}" type="doc">
      <dgm:prSet loTypeId="urn:microsoft.com/office/officeart/2005/8/layout/vList2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57D00CAD-A77C-4273-A859-8D645B63EA79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 smtClean="0"/>
            <a:t>Уполномоченный орган размещает ГРВПЗ в открытом доступе, согласно пункта 2 статьи 163 Экологического Кодекса РК</a:t>
          </a:r>
          <a:endParaRPr lang="ru-RU" b="1" dirty="0"/>
        </a:p>
      </dgm:t>
    </dgm:pt>
    <dgm:pt modelId="{253D6371-C1EF-4686-8477-9E3655A4FDC6}" type="parTrans" cxnId="{19920BF4-3378-49C5-B2A1-48617E4B2AA7}">
      <dgm:prSet/>
      <dgm:spPr/>
      <dgm:t>
        <a:bodyPr/>
        <a:lstStyle/>
        <a:p>
          <a:endParaRPr lang="ru-RU"/>
        </a:p>
      </dgm:t>
    </dgm:pt>
    <dgm:pt modelId="{7025D166-A451-4BC4-B3CD-E7EC1382E40E}" type="sibTrans" cxnId="{19920BF4-3378-49C5-B2A1-48617E4B2AA7}">
      <dgm:prSet/>
      <dgm:spPr/>
      <dgm:t>
        <a:bodyPr/>
        <a:lstStyle/>
        <a:p>
          <a:endParaRPr lang="ru-RU"/>
        </a:p>
      </dgm:t>
    </dgm:pt>
    <dgm:pt modelId="{9B7DDEFE-751B-47BD-896F-EEAD117C75BC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 smtClean="0"/>
            <a:t>Так как ГРВПЗ является составной частью Государственного фонда экологической информации, сопровождает его  РГП  на ПХВ «Информационно-аналитический центр охраны окружающей среды» (ИАЦ)</a:t>
          </a:r>
          <a:endParaRPr lang="ru-RU" b="1" dirty="0"/>
        </a:p>
      </dgm:t>
    </dgm:pt>
    <dgm:pt modelId="{627D4066-ABD4-4220-9259-6296F0F3D45E}" type="parTrans" cxnId="{BFA05EB5-9C85-4229-9D10-3686AFC4FC31}">
      <dgm:prSet/>
      <dgm:spPr/>
      <dgm:t>
        <a:bodyPr/>
        <a:lstStyle/>
        <a:p>
          <a:endParaRPr lang="ru-RU"/>
        </a:p>
      </dgm:t>
    </dgm:pt>
    <dgm:pt modelId="{511DF382-3C62-4DC4-ACB5-DEDFC256752C}" type="sibTrans" cxnId="{BFA05EB5-9C85-4229-9D10-3686AFC4FC31}">
      <dgm:prSet/>
      <dgm:spPr/>
      <dgm:t>
        <a:bodyPr/>
        <a:lstStyle/>
        <a:p>
          <a:endParaRPr lang="ru-RU"/>
        </a:p>
      </dgm:t>
    </dgm:pt>
    <dgm:pt modelId="{2D112573-AAD5-41A4-A9FA-9E7D651A6FFD}" type="pres">
      <dgm:prSet presAssocID="{63F41330-6E5A-407C-AFE1-A63DCF1B48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CEE435-A5C5-4774-BE4C-81CBF3FD0811}" type="pres">
      <dgm:prSet presAssocID="{57D00CAD-A77C-4273-A859-8D645B63EA79}" presName="parentText" presStyleLbl="node1" presStyleIdx="0" presStyleCnt="2" custScaleY="49241" custLinFactY="-366" custLinFactNeighborX="100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E2DC5-20E5-4298-A95C-BC07C5B8822E}" type="pres">
      <dgm:prSet presAssocID="{7025D166-A451-4BC4-B3CD-E7EC1382E40E}" presName="spacer" presStyleCnt="0"/>
      <dgm:spPr/>
    </dgm:pt>
    <dgm:pt modelId="{4FEE7B42-C274-4B49-9672-54783CB6251B}" type="pres">
      <dgm:prSet presAssocID="{9B7DDEFE-751B-47BD-896F-EEAD117C75BC}" presName="parentText" presStyleLbl="node1" presStyleIdx="1" presStyleCnt="2" custScaleY="745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09D0C1B-3974-4292-8DD6-CDCFDDF07A1D}" type="presOf" srcId="{63F41330-6E5A-407C-AFE1-A63DCF1B48A7}" destId="{2D112573-AAD5-41A4-A9FA-9E7D651A6FFD}" srcOrd="0" destOrd="0" presId="urn:microsoft.com/office/officeart/2005/8/layout/vList2"/>
    <dgm:cxn modelId="{4AD12521-4D56-4BBD-989C-7687FE4AF85F}" type="presOf" srcId="{57D00CAD-A77C-4273-A859-8D645B63EA79}" destId="{6CCEE435-A5C5-4774-BE4C-81CBF3FD0811}" srcOrd="0" destOrd="0" presId="urn:microsoft.com/office/officeart/2005/8/layout/vList2"/>
    <dgm:cxn modelId="{19920BF4-3378-49C5-B2A1-48617E4B2AA7}" srcId="{63F41330-6E5A-407C-AFE1-A63DCF1B48A7}" destId="{57D00CAD-A77C-4273-A859-8D645B63EA79}" srcOrd="0" destOrd="0" parTransId="{253D6371-C1EF-4686-8477-9E3655A4FDC6}" sibTransId="{7025D166-A451-4BC4-B3CD-E7EC1382E40E}"/>
    <dgm:cxn modelId="{BFA05EB5-9C85-4229-9D10-3686AFC4FC31}" srcId="{63F41330-6E5A-407C-AFE1-A63DCF1B48A7}" destId="{9B7DDEFE-751B-47BD-896F-EEAD117C75BC}" srcOrd="1" destOrd="0" parTransId="{627D4066-ABD4-4220-9259-6296F0F3D45E}" sibTransId="{511DF382-3C62-4DC4-ACB5-DEDFC256752C}"/>
    <dgm:cxn modelId="{AD0D37C3-3C4B-4099-AC2E-8B3DA0AC1219}" type="presOf" srcId="{9B7DDEFE-751B-47BD-896F-EEAD117C75BC}" destId="{4FEE7B42-C274-4B49-9672-54783CB6251B}" srcOrd="0" destOrd="0" presId="urn:microsoft.com/office/officeart/2005/8/layout/vList2"/>
    <dgm:cxn modelId="{533B19B1-1A3B-45FB-8228-4790CAD95BFE}" type="presParOf" srcId="{2D112573-AAD5-41A4-A9FA-9E7D651A6FFD}" destId="{6CCEE435-A5C5-4774-BE4C-81CBF3FD0811}" srcOrd="0" destOrd="0" presId="urn:microsoft.com/office/officeart/2005/8/layout/vList2"/>
    <dgm:cxn modelId="{C80BC070-5A59-4B3F-A501-7734261D74C3}" type="presParOf" srcId="{2D112573-AAD5-41A4-A9FA-9E7D651A6FFD}" destId="{B5FE2DC5-20E5-4298-A95C-BC07C5B8822E}" srcOrd="1" destOrd="0" presId="urn:microsoft.com/office/officeart/2005/8/layout/vList2"/>
    <dgm:cxn modelId="{96AF9DD1-57FD-4930-91E2-50C09F7CDABF}" type="presParOf" srcId="{2D112573-AAD5-41A4-A9FA-9E7D651A6FFD}" destId="{4FEE7B42-C274-4B49-9672-54783CB6251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3CF32F4-C056-4114-9E54-97833D81C12F}">
      <dsp:nvSpPr>
        <dsp:cNvPr id="0" name=""/>
        <dsp:cNvSpPr/>
      </dsp:nvSpPr>
      <dsp:spPr>
        <a:xfrm>
          <a:off x="0" y="160450"/>
          <a:ext cx="4457397" cy="3671289"/>
        </a:xfrm>
        <a:prstGeom prst="rect">
          <a:avLst/>
        </a:prstGeom>
        <a:solidFill>
          <a:schemeClr val="bg2"/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Отчетность будет предоставляться по 86 веществам, к которым относятся: тяжелые металлы, парниковые газы, канцерогены и вещества, вызывающие кислотные дожди</a:t>
          </a:r>
          <a:r>
            <a:rPr lang="ru-RU" sz="2400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. </a:t>
          </a:r>
          <a:endParaRPr lang="ru-RU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160450"/>
        <a:ext cx="4457397" cy="3671289"/>
      </dsp:txXfrm>
    </dsp:sp>
    <dsp:sp modelId="{235FEA54-06E7-4746-824C-C86354FFC661}">
      <dsp:nvSpPr>
        <dsp:cNvPr id="0" name=""/>
        <dsp:cNvSpPr/>
      </dsp:nvSpPr>
      <dsp:spPr>
        <a:xfrm>
          <a:off x="5166830" y="191076"/>
          <a:ext cx="5169470" cy="3534801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Отчетности подлежат 64 различных вида деятельности, в частности, нефтеперерабатывающие заводы, тепловые электростанции, химическая и </a:t>
          </a:r>
          <a:r>
            <a:rPr lang="ru-RU" sz="24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горноперерабатывающая</a:t>
          </a: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промышленность, мусоросжигательные заводы, переработка и обработка бумаги и древесины и </a:t>
          </a:r>
          <a:r>
            <a:rPr lang="ru-RU" sz="24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др</a:t>
          </a:r>
          <a:endParaRPr lang="ru-RU" sz="2400" kern="1200" dirty="0">
            <a:latin typeface="Arial" pitchFamily="34" charset="0"/>
            <a:cs typeface="Arial" pitchFamily="34" charset="0"/>
          </a:endParaRPr>
        </a:p>
      </dsp:txBody>
      <dsp:txXfrm>
        <a:off x="5166830" y="191076"/>
        <a:ext cx="5169470" cy="3534801"/>
      </dsp:txXfrm>
    </dsp:sp>
    <dsp:sp modelId="{9C98AE56-BAED-4321-BA2F-152A09CB2BDC}">
      <dsp:nvSpPr>
        <dsp:cNvPr id="0" name=""/>
        <dsp:cNvSpPr/>
      </dsp:nvSpPr>
      <dsp:spPr>
        <a:xfrm>
          <a:off x="1181676" y="4045306"/>
          <a:ext cx="8296120" cy="1209081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 Протоколе устанавливаются правила отчетности для диффузных источников, а именно, транспорта, малых и средних предприятий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1181676" y="4045306"/>
        <a:ext cx="8296120" cy="120908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052836-5E28-4968-9724-4112D435354E}">
      <dsp:nvSpPr>
        <dsp:cNvPr id="0" name=""/>
        <dsp:cNvSpPr/>
      </dsp:nvSpPr>
      <dsp:spPr>
        <a:xfrm>
          <a:off x="0" y="2370551"/>
          <a:ext cx="11137236" cy="1555338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228600">
            <a:schemeClr val="accent6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ГРВПЗ – структурированная база данных о состоянии эмиссии и загрязнения окружающей среды, размещенная в открытом доступе, которая ведется уполномоченным органом в области охраны окружающей среды в целях обеспечения прозрачности.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2370551"/>
        <a:ext cx="11137236" cy="1555338"/>
      </dsp:txXfrm>
    </dsp:sp>
    <dsp:sp modelId="{26C5BA97-CD6D-4A73-B009-A3CAA1E59AE4}">
      <dsp:nvSpPr>
        <dsp:cNvPr id="0" name=""/>
        <dsp:cNvSpPr/>
      </dsp:nvSpPr>
      <dsp:spPr>
        <a:xfrm rot="10800000">
          <a:off x="0" y="1771"/>
          <a:ext cx="11137236" cy="2392110"/>
        </a:xfrm>
        <a:prstGeom prst="upArrowCallout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Статья 160 предусматривает ведение Государственного регистра выбросов и переноса загрязнителей (далее – ГРВПЗ)</a:t>
          </a:r>
          <a:endParaRPr lang="ru-RU" sz="28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771"/>
        <a:ext cx="11137236" cy="239211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7BEFAA-589B-48A8-92EC-06FEA9B828D4}">
      <dsp:nvSpPr>
        <dsp:cNvPr id="0" name=""/>
        <dsp:cNvSpPr/>
      </dsp:nvSpPr>
      <dsp:spPr>
        <a:xfrm>
          <a:off x="0" y="5025"/>
          <a:ext cx="10481482" cy="8394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b="1" kern="1200" dirty="0" smtClean="0"/>
            <a:t>Требования Экологического кодекса РК по ГРВПЗ</a:t>
          </a:r>
          <a:endParaRPr lang="ru-RU" sz="3500" b="1" kern="1200" dirty="0"/>
        </a:p>
      </dsp:txBody>
      <dsp:txXfrm>
        <a:off x="0" y="5025"/>
        <a:ext cx="10481482" cy="83947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4C85C5-C3C1-4530-993A-9E88060118E0}">
      <dsp:nvSpPr>
        <dsp:cNvPr id="0" name=""/>
        <dsp:cNvSpPr/>
      </dsp:nvSpPr>
      <dsp:spPr>
        <a:xfrm>
          <a:off x="0" y="1232"/>
          <a:ext cx="4913193" cy="2522370"/>
        </a:xfrm>
        <a:prstGeom prst="roundRect">
          <a:avLst/>
        </a:prstGeom>
        <a:solidFill>
          <a:schemeClr val="lt1"/>
        </a:solidFill>
        <a:ln w="381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ГРВПЗ представляет собой инвентарный перечень загрязнения, создаваемого промышленными объектами и другими источниками</a:t>
          </a:r>
          <a:r>
            <a:rPr lang="ru-RU" sz="2800" kern="1200" dirty="0" smtClean="0"/>
            <a:t> </a:t>
          </a:r>
          <a:endParaRPr lang="ru-RU" sz="2800" kern="1200" dirty="0"/>
        </a:p>
      </dsp:txBody>
      <dsp:txXfrm>
        <a:off x="0" y="1232"/>
        <a:ext cx="4913193" cy="252237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7CF5AC-1DB8-4580-93BA-22C7E5AA2DB9}">
      <dsp:nvSpPr>
        <dsp:cNvPr id="0" name=""/>
        <dsp:cNvSpPr/>
      </dsp:nvSpPr>
      <dsp:spPr>
        <a:xfrm>
          <a:off x="0" y="136478"/>
          <a:ext cx="5158854" cy="2308322"/>
        </a:xfrm>
        <a:prstGeom prst="roundRect">
          <a:avLst/>
        </a:prstGeom>
        <a:solidFill>
          <a:schemeClr val="lt1"/>
        </a:solidFill>
        <a:ln w="381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/>
            <a:t>ГРВПЗ должен базироваться на системе отчетности, которая является обязательной, ежегодной, комплексной (охватывает атмосферу, воду, почву) </a:t>
          </a:r>
          <a:endParaRPr lang="ru-RU" sz="2700" b="1" kern="1200" dirty="0"/>
        </a:p>
      </dsp:txBody>
      <dsp:txXfrm>
        <a:off x="0" y="136478"/>
        <a:ext cx="5158854" cy="230832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7A70F2-6354-4CD0-8000-BFCFC8DB41EC}">
      <dsp:nvSpPr>
        <dsp:cNvPr id="0" name=""/>
        <dsp:cNvSpPr/>
      </dsp:nvSpPr>
      <dsp:spPr>
        <a:xfrm>
          <a:off x="0" y="806"/>
          <a:ext cx="10426889" cy="164976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Включает в себя данные по каждому отдельному предприятию, по каждому отдельному загрязняющему веществу, по каждому отдельному загрязняющему веществу и виду отходов в случае транспортируемых веществ</a:t>
          </a:r>
          <a:r>
            <a:rPr lang="ru-RU" sz="2300" b="1" kern="1200" dirty="0" smtClean="0"/>
            <a:t>. </a:t>
          </a:r>
          <a:endParaRPr lang="ru-RU" sz="2300" kern="1200" dirty="0"/>
        </a:p>
      </dsp:txBody>
      <dsp:txXfrm>
        <a:off x="0" y="806"/>
        <a:ext cx="10426889" cy="164976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2C620B5-B83D-41D0-BF03-CD45A57B7019}">
      <dsp:nvSpPr>
        <dsp:cNvPr id="0" name=""/>
        <dsp:cNvSpPr/>
      </dsp:nvSpPr>
      <dsp:spPr>
        <a:xfrm>
          <a:off x="5375" y="63"/>
          <a:ext cx="11007688" cy="2549739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28575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, имеющие объекты I категории, ежегодно до 1 апреля предоставляют информацию за предыдущий год в соответствии с Правилами ведения Государственного регистра выбросов и переноса загрязнителей, утверждаемыми уполномоченным органом в области охраны окружающей среды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5375" y="63"/>
        <a:ext cx="11007688" cy="2549739"/>
      </dsp:txXfrm>
    </dsp:sp>
    <dsp:sp modelId="{83CC521E-032F-4F84-BA33-A8F296827654}">
      <dsp:nvSpPr>
        <dsp:cNvPr id="0" name=""/>
        <dsp:cNvSpPr/>
      </dsp:nvSpPr>
      <dsp:spPr>
        <a:xfrm>
          <a:off x="5375" y="2677289"/>
          <a:ext cx="11007688" cy="2549739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28575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В соответствии с пунктом 3 статьи 160 Кодекса ГРВПЗ содержит информацию о предельно допустимых концентрациях загрязняющих веществ, их влиянии на здоровье и окружающую среду, а также другую научно обоснованную информацию по выбросам и переносам загрязнителей и информацию о </a:t>
          </a:r>
          <a:r>
            <a:rPr lang="ru-RU" sz="24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природопользователях</a:t>
          </a:r>
          <a:endParaRPr lang="ru-RU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5375" y="2677289"/>
        <a:ext cx="11007688" cy="254973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4A05B3-217D-4244-AD60-3F317489E04F}">
      <dsp:nvSpPr>
        <dsp:cNvPr id="0" name=""/>
        <dsp:cNvSpPr/>
      </dsp:nvSpPr>
      <dsp:spPr>
        <a:xfrm>
          <a:off x="0" y="194945"/>
          <a:ext cx="10972800" cy="2319692"/>
        </a:xfrm>
        <a:prstGeom prst="round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latin typeface="Arial" pitchFamily="34" charset="0"/>
              <a:cs typeface="Arial" pitchFamily="34" charset="0"/>
            </a:rPr>
            <a:t>Природопользователи</a:t>
          </a: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, имеющие объекты I категории ежегодно до 1 апреля предоставляют в территориальный орган уполномоченного органа по охране окружающей среды информацию за предыдущий год в соответствии с Правилами ведения ГРВПЗ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0" y="194945"/>
        <a:ext cx="10972800" cy="2319692"/>
      </dsp:txXfrm>
    </dsp:sp>
    <dsp:sp modelId="{FCCDB640-94F5-4F75-9D0A-EA1CCECD8725}">
      <dsp:nvSpPr>
        <dsp:cNvPr id="0" name=""/>
        <dsp:cNvSpPr/>
      </dsp:nvSpPr>
      <dsp:spPr>
        <a:xfrm>
          <a:off x="0" y="2972882"/>
          <a:ext cx="10972800" cy="2438398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Arial" pitchFamily="34" charset="0"/>
              <a:cs typeface="Arial" pitchFamily="34" charset="0"/>
            </a:rPr>
            <a:t>Территориальный орган в течение второго квартала года, следующего за отчетным годом, предоставляет в уполномоченный орган, в электронной форме, согласно описи, информацию,  указанную в пункте 6 Правил ведения ГРВПЗ</a:t>
          </a:r>
          <a:endParaRPr lang="ru-RU" sz="2800" b="1" kern="1200" dirty="0">
            <a:latin typeface="Arial" pitchFamily="34" charset="0"/>
            <a:cs typeface="Arial" pitchFamily="34" charset="0"/>
          </a:endParaRPr>
        </a:p>
      </dsp:txBody>
      <dsp:txXfrm>
        <a:off x="0" y="2972882"/>
        <a:ext cx="10972800" cy="2438398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CCEE435-A5C5-4774-BE4C-81CBF3FD0811}">
      <dsp:nvSpPr>
        <dsp:cNvPr id="0" name=""/>
        <dsp:cNvSpPr/>
      </dsp:nvSpPr>
      <dsp:spPr>
        <a:xfrm>
          <a:off x="0" y="322600"/>
          <a:ext cx="10972800" cy="1819277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Уполномоченный орган размещает ГРВПЗ в открытом доступе, согласно пункта 2 статьи 163 Экологического Кодекса РК</a:t>
          </a:r>
          <a:endParaRPr lang="ru-RU" sz="3200" b="1" kern="1200" dirty="0"/>
        </a:p>
      </dsp:txBody>
      <dsp:txXfrm>
        <a:off x="0" y="322600"/>
        <a:ext cx="10972800" cy="1819277"/>
      </dsp:txXfrm>
    </dsp:sp>
    <dsp:sp modelId="{4FEE7B42-C274-4B49-9672-54783CB6251B}">
      <dsp:nvSpPr>
        <dsp:cNvPr id="0" name=""/>
        <dsp:cNvSpPr/>
      </dsp:nvSpPr>
      <dsp:spPr>
        <a:xfrm>
          <a:off x="0" y="2403080"/>
          <a:ext cx="10972800" cy="2753578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Так как ГРВПЗ является составной частью Государственного фонда экологической информации, сопровождает его  РГП  на ПХВ «Информационно-аналитический центр охраны окружающей среды» (ИАЦ)</a:t>
          </a:r>
          <a:endParaRPr lang="ru-RU" sz="3200" b="1" kern="1200" dirty="0"/>
        </a:p>
      </dsp:txBody>
      <dsp:txXfrm>
        <a:off x="0" y="2403080"/>
        <a:ext cx="10972800" cy="2753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6A5C1-E520-483C-BF0E-699C68321FD9}" type="datetimeFigureOut">
              <a:rPr lang="ru-RU"/>
              <a:pPr/>
              <a:t>08.04.2018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54AC3A-B33E-49D9-947C-9C2C3121901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6642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Основное требование Протокола по РВПЗ состоит в том, что страны должны создать общенациональные системы для сбора обязательной отчетности о загрязнениях. Требования такой системы должны включать ежегодную отчетность для крупных промышленных предприятий.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промышленное предприятие подпадает под действие Протокола, то оно должно предоставлять ежегодную отчетность по выбросам до 86 внесенных в список веществ в воздух, почву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воду и о переносе на объекты для захоронения или утилизации.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Большинство из этих контролируемых веществ относятся к идентифицируемым приоритетным загрязнителям (например, парниковые газы, газы, вызывающие кислотные дожди, вещества, разрушающие озоновый слой, тяжелые металлы и пестициды).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Примечание:  *</a:t>
            </a:r>
            <a:r>
              <a:rPr lang="ru-RU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предоставляет информацию за отчетный период с 1 января по 31 декабря каждого года.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связи с внесенными правками в Экологический кодекс в 2017 году производился сбор, проверка и размещение  в открытом доступе информации по РВПЗ от 2173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природопользователей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категории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240282-DC31-42A7-994F-71361029C5D3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4/8/2018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sd.center@gmail.kz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8" name="Object 6"/>
          <p:cNvGraphicFramePr>
            <a:graphicFrameLocks noChangeAspect="1"/>
          </p:cNvGraphicFramePr>
          <p:nvPr/>
        </p:nvGraphicFramePr>
        <p:xfrm>
          <a:off x="818866" y="395785"/>
          <a:ext cx="1009934" cy="1255594"/>
        </p:xfrm>
        <a:graphic>
          <a:graphicData uri="http://schemas.openxmlformats.org/presentationml/2006/ole">
            <p:oleObj spid="_x0000_s28678" r:id="rId3" imgW="2319480" imgH="2834640" progId="">
              <p:embed/>
            </p:oleObj>
          </a:graphicData>
        </a:graphic>
      </p:graphicFrame>
      <p:pic>
        <p:nvPicPr>
          <p:cNvPr id="28677" name="Рисунок 4" descr="Gerb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893" y="545910"/>
            <a:ext cx="1187355" cy="1078173"/>
          </a:xfrm>
          <a:prstGeom prst="rect">
            <a:avLst/>
          </a:prstGeom>
          <a:noFill/>
        </p:spPr>
      </p:pic>
      <p:pic>
        <p:nvPicPr>
          <p:cNvPr id="28676" name="Рисунок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44454" y="586854"/>
            <a:ext cx="1132763" cy="1132763"/>
          </a:xfrm>
          <a:prstGeom prst="rect">
            <a:avLst/>
          </a:prstGeom>
          <a:noFill/>
        </p:spPr>
      </p:pic>
      <p:pic>
        <p:nvPicPr>
          <p:cNvPr id="28675" name="Рисунок 9" descr="Картинки по запросу United Nations Institute for Training and Research лог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19917" y="600501"/>
            <a:ext cx="2142698" cy="1023583"/>
          </a:xfrm>
          <a:prstGeom prst="rect">
            <a:avLst/>
          </a:prstGeom>
          <a:noFill/>
        </p:spPr>
      </p:pic>
      <p:pic>
        <p:nvPicPr>
          <p:cNvPr id="28674" name="Picture 2" descr="GEF-notag-lowres_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50424" y="573207"/>
            <a:ext cx="1023582" cy="1187354"/>
          </a:xfrm>
          <a:prstGeom prst="rect">
            <a:avLst/>
          </a:prstGeom>
          <a:noFill/>
        </p:spPr>
      </p:pic>
      <p:pic>
        <p:nvPicPr>
          <p:cNvPr id="28673" name="Picture 1" descr="Description: cid:image003.png@01CC4C5C.E3D0408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208526" y="436728"/>
            <a:ext cx="1009934" cy="14057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009933" y="2470245"/>
            <a:ext cx="10235821" cy="193899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Требования законодательства РК по ведению государственного регистра выбросов и переноса </a:t>
            </a: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загрязнителей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87355" y="5076967"/>
            <a:ext cx="103586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Семинар 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«Эмиссии загрязняющих веществ и ртути в окружающую среду: методы определения, инвентаризация и включение в регистр выбросов и переноса загрязнителей Республики Казахстан»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11 апреля 2018 г., Астана</a:t>
            </a:r>
            <a:endParaRPr lang="ru-RU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7923" y="1624085"/>
            <a:ext cx="10699844" cy="83099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 состоянию на 2017 год -  47 государств являются Сторонами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Орхусской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конвенции, 35 - Сторонами Протокола РВПЗ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5219" y="2702257"/>
            <a:ext cx="10672548" cy="830997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Протокол является первым юридически обязательным международным документом о РВПЗ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1571" y="3780430"/>
            <a:ext cx="10727140" cy="1200329"/>
          </a:xfrm>
          <a:prstGeom prst="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Цель заключается в расширении доступа общественности к информации, содействии участию общественности и внесении вклада в предупреждение и сокращение загрязнения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4275" y="518615"/>
            <a:ext cx="10740788" cy="830997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Протокол о РВПЗ был принят 21 мая 2003 г., вступил в силу 8 октября 2009 г.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2513" y="5240740"/>
            <a:ext cx="10740787" cy="1200329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РВПЗ включается информация о выбросах в атмосферу, воду и землю, а также переносы загрязняющих веществ/отходов на объекты для обработки и захоронения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606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Требования Протокола РВПЗ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836712"/>
            <a:ext cx="10972800" cy="5832648"/>
          </a:xfrm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приложении II к Протоколу  о РВПЗ перечислено 86 загрязняющих веществ и категорий веществ.  При подготовке приложения II использовались перечни веществ, регламентируемые рядом международно-правовых актов, включая следующие: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а)	перечень веществ  КПОЗ/Европейского регистра выбросов загрязнителей (ЕРВЗ);</a:t>
            </a:r>
          </a:p>
          <a:p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	перечень приоритетных веществ Рамочной директивы ЕС о водных ресурсах;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 с)	основные вещества, регламентируемые Рамочной конвенцией ООН об изменении климата;  </a:t>
            </a: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)	вещества, регламентируемые Стокгольмской конвенцией о стойких органических загрязнителях (СОЗ), 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Роттердамской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конвенцией о процедуре предварительно обоснованного согласия в отношении отдельных опасных химических веществ и пестицидов в международной торговле, Конвенцией о защите морской среды северо-восточной части Атлантического океана, Международной конвенцией по предотвращению загрязнения с судов и Конвенцией ЕЭК ООН о трансграничном загрязнении воздуха на большие расстояния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7676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Требования отчетности Протокола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РВПЗ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38200" y="1269242"/>
          <a:ext cx="10515600" cy="5254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4653" y="300254"/>
            <a:ext cx="96353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Нормативно-правовая база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3392" y="996288"/>
            <a:ext cx="11137237" cy="120032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8 апреля 2016 года Законом РК № 491-V внесены изменения и дополнения в Экологический кодекс Республики Казахстан</a:t>
            </a:r>
            <a:r>
              <a:rPr lang="x-none" sz="2400" b="1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</a:t>
            </a:r>
            <a:r>
              <a:rPr lang="x-none" sz="2400" b="1" smtClean="0">
                <a:latin typeface="Arial" pitchFamily="34" charset="0"/>
                <a:cs typeface="Arial" pitchFamily="34" charset="0"/>
              </a:rPr>
              <a:t>ля имплементации положений Протокола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о</a:t>
            </a:r>
            <a:r>
              <a:rPr lang="x-none" sz="2400" b="1" smtClean="0">
                <a:latin typeface="Arial" pitchFamily="34" charset="0"/>
                <a:cs typeface="Arial" pitchFamily="34" charset="0"/>
              </a:rPr>
              <a:t> РВПЗ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623393" y="2636913"/>
          <a:ext cx="11137236" cy="3927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хема 11"/>
          <p:cNvGraphicFramePr/>
          <p:nvPr/>
        </p:nvGraphicFramePr>
        <p:xfrm>
          <a:off x="736978" y="365125"/>
          <a:ext cx="10481482" cy="849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955343" y="1542197"/>
          <a:ext cx="4913193" cy="2524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6400800" y="1473958"/>
          <a:ext cx="5158854" cy="25812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3" name="Схема 12"/>
          <p:cNvGraphicFramePr/>
          <p:nvPr/>
        </p:nvGraphicFramePr>
        <p:xfrm>
          <a:off x="996287" y="4503761"/>
          <a:ext cx="10426889" cy="1651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838200" y="1351130"/>
          <a:ext cx="11018440" cy="5227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23581" y="423084"/>
            <a:ext cx="10737048" cy="646331"/>
          </a:xfrm>
          <a:prstGeom prst="rect">
            <a:avLst/>
          </a:prstGeom>
          <a:ln>
            <a:solidFill>
              <a:srgbClr val="7030A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Требования Экологического кодекса РК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098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9557" y="232013"/>
            <a:ext cx="11054687" cy="96899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Правила ведения Государственного регистра  выбросов и переноса загрязнителей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(Приказ и.о. Министра энергетики РК  от 10.06. 2016 г. № 241)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4149" y="1405719"/>
            <a:ext cx="11027391" cy="5268035"/>
          </a:xfr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ПОРЯДОК ВЕДЕНИЯ ГОСУДАРСТВЕННОГО РЕГИСТРА ВЫБРОСОВ И ПЕРЕНОСА ЗАГРЯЗНИТЕЛЕЙ (1):</a:t>
            </a:r>
          </a:p>
          <a:p>
            <a:pPr>
              <a:lnSpc>
                <a:spcPct val="120000"/>
              </a:lnSpc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Природопользователи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, имеющие объекты I категории (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далее-Природопользователи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), ежегодно до 1 апреля предоставляют в территориальный орган уполномоченного органа по охране окружающей среды (далее - территориальный орган) по месторасположению каждой производственной площадки, следующую информацию за предыдущий год:</a:t>
            </a:r>
          </a:p>
          <a:p>
            <a:pPr>
              <a:lnSpc>
                <a:spcPct val="120000"/>
              </a:lnSpc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1) общие сведения о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Природопользователе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по форме, согласно приложению 1 к настоящим Правилам;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 2) электронный вариант выданного экологического разрешения;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3) информацию:</a:t>
            </a:r>
          </a:p>
          <a:p>
            <a:pPr>
              <a:buFont typeface="Wingdings" pitchFamily="2" charset="2"/>
              <a:buChar char="ü"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	по объему фактических эмиссий загрязняющих веществ в атмосферный воздух по форме, согласно приложению 2 к настоящим Правилам;</a:t>
            </a:r>
          </a:p>
          <a:p>
            <a:pPr>
              <a:buFont typeface="Wingdings" pitchFamily="2" charset="2"/>
              <a:buChar char="ü"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по объему фактических эмиссий загрязняющих веществ в водные объекты по форме, согласно приложению 3 к настоящим Правилам;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             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91569" y="1310184"/>
            <a:ext cx="10931857" cy="5308979"/>
          </a:xfrm>
          <a:solidFill>
            <a:schemeClr val="accent3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      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об отходах производства и потребления, образованных на производственной площадке, по форме согласно приложению 4 к настоящим Правилам;</a:t>
            </a:r>
          </a:p>
          <a:p>
            <a:pPr>
              <a:lnSpc>
                <a:spcPct val="100000"/>
              </a:lnSpc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      о размещении серы, образованной на производственной площадке, по форме согласно приложению 5 к настоящим Правилам;</a:t>
            </a:r>
          </a:p>
          <a:p>
            <a:pPr>
              <a:lnSpc>
                <a:spcPct val="100000"/>
              </a:lnSpc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      4) электронный вариант программы производственного экологического контроля и отчета экологического мониторинга;</a:t>
            </a:r>
          </a:p>
          <a:p>
            <a:pPr>
              <a:lnSpc>
                <a:spcPct val="100000"/>
              </a:lnSpc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      5) план мероприятий по охране окружающей среды и отчет о выполнении данного плана, по форме, утверждаемой уполномоченным органом в соответствии с пунктом 2 статьи 99 Кодекса;</a:t>
            </a:r>
          </a:p>
          <a:p>
            <a:pPr>
              <a:lnSpc>
                <a:spcPct val="100000"/>
              </a:lnSpc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      6) результаты государственного экологического контроля;</a:t>
            </a:r>
          </a:p>
          <a:p>
            <a:pPr>
              <a:lnSpc>
                <a:spcPct val="100000"/>
              </a:lnSpc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      7) сведения об обязательных платежах в бюджет за эмиссии в окружающую среду, в том числе за сверхустановленные нормативы по форме, согласно приложению 6 к настоящим Правилам.</a:t>
            </a:r>
          </a:p>
          <a:p>
            <a:pPr>
              <a:lnSpc>
                <a:spcPct val="120000"/>
              </a:lnSpc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   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18866" y="218364"/>
            <a:ext cx="10522424" cy="86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ПОРЯДОК ВЕДЕНИЯ ГОСУДАРСТВЕННОГО РЕГИСТРА ВЫБРОСОВ И ПЕРЕНОСА ЗАГРЯЗНИТЕЛЕЙ (2):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91570" y="1528549"/>
            <a:ext cx="10631606" cy="4648414"/>
          </a:xfrm>
          <a:solidFill>
            <a:schemeClr val="bg2"/>
          </a:solidFill>
          <a:ln w="28575">
            <a:solidFill>
              <a:srgbClr val="FF0000"/>
            </a:solidFill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7.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Природопользователи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имеющие в своей собственности несколько производственных площадок, расположенных на территории одной области (города республиканского значения, столицы), предоставляют информацию об эмиссиях в окружающую среду по каждой производственной площадке отдельно.</a:t>
            </a:r>
          </a:p>
          <a:p>
            <a:pPr>
              <a:lnSpc>
                <a:spcPct val="100000"/>
              </a:lnSpc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8. Территориальный орган в течение второго квартала года, следующего за отчетным годом, предоставляет в уполномоченный орган, в электронной форме, согласно описи, информацию, указанную в пункте 6 настоящих Правил.</a:t>
            </a:r>
          </a:p>
          <a:p>
            <a:pPr>
              <a:lnSpc>
                <a:spcPct val="100000"/>
              </a:lnSpc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	9. Уполномоченный орган размещает ГРВПЗ в открытом доступе, согласно пункту 2 статьи 163 Кодекса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3457" y="327546"/>
            <a:ext cx="10604310" cy="937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ПОРЯДОК ВЕДЕНИЯ ГОСУДАРСТВЕННОГО РЕГИСТРА ВЫБРОСОВ И ПЕРЕНОСА ЗАГРЯЗНИТЕЛЕЙ (3):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60" y="188640"/>
            <a:ext cx="11617291" cy="1224136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Правила ведения Государственного регистра  выбросов и переноса загрязнителей 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1371" y="1556792"/>
            <a:ext cx="11521279" cy="5112568"/>
          </a:xfr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В Приложениях к Правилам указаны формы информации:</a:t>
            </a:r>
          </a:p>
          <a:p>
            <a:pPr algn="ctr">
              <a:buNone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сведениям о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природопользователе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имеющего объекты I категории,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по объему фактических эмиссий загрязняющих веществ в атмосферный воздух для 60 веществ, в водные объекты – для 62 веществ,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информация об отходах производства и потребления, образованных на производственной площадке,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информация о размещении серы, образованной на производственной площадке,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сведения об обязательных платежах в бюджет за эмиссии в окружающую среду, в том числе за сверхустановленные нормативы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5361" y="1412775"/>
          <a:ext cx="11618793" cy="4930388"/>
        </p:xfrm>
        <a:graphic>
          <a:graphicData uri="http://schemas.openxmlformats.org/drawingml/2006/table">
            <a:tbl>
              <a:tblPr/>
              <a:tblGrid>
                <a:gridCol w="469857"/>
                <a:gridCol w="8294732"/>
                <a:gridCol w="2854204"/>
              </a:tblGrid>
              <a:tr h="982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Данные природопользователя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Отчетный период*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82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</a:t>
                      </a: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Природопользователя</a:t>
                      </a: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и его юридический адрес, контактный телефон, адрес электронной почты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Бизнес-идентификационный</a:t>
                      </a: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номер </a:t>
                      </a: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Природопользователя</a:t>
                      </a: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(БИН)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20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Основной вид экономической деятельности </a:t>
                      </a:r>
                      <a:r>
                        <a:rPr lang="ru-RU" sz="1800" b="1" dirty="0" err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Природопользователя</a:t>
                      </a: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121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производственной площадки, ее географические координаты (градусы, минуты, секунды) и краткая характеристика производственного процесса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18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18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31371" y="395965"/>
            <a:ext cx="11019101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3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Ф</a:t>
            </a: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орма</a:t>
            </a:r>
            <a:r>
              <a:rPr lang="ru-RU" sz="23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: </a:t>
            </a: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Общие сведения о </a:t>
            </a:r>
            <a:r>
              <a:rPr kumimoji="0" lang="ru-RU" sz="2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природопользователе</a:t>
            </a: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имеющего объекты I категории (далее - </a:t>
            </a:r>
            <a:r>
              <a:rPr kumimoji="0" lang="ru-RU" sz="23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kumimoji="0" lang="ru-RU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endParaRPr kumimoji="0" lang="ru-RU" sz="2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60648"/>
            <a:ext cx="109728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>
                <a:latin typeface="Arial" pitchFamily="34" charset="0"/>
                <a:cs typeface="Arial" pitchFamily="34" charset="0"/>
              </a:rPr>
              <a:t>Форма информации по объему фактических эмиссий загрязняющих веществ в атмосферный воздух и водные объекты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</p:spPr>
        <p:txBody>
          <a:bodyPr/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Наименование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Природопользователя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________________________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Наименование производственной площадки __________________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Отчетный период* __________________________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23392" y="2708920"/>
          <a:ext cx="11041224" cy="1928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736"/>
                <a:gridCol w="900753"/>
                <a:gridCol w="1774209"/>
                <a:gridCol w="1828800"/>
                <a:gridCol w="1869743"/>
                <a:gridCol w="3939983"/>
              </a:tblGrid>
              <a:tr h="14536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Номер КАС**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загрязняющего вещества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Установленный норматив (тонн в год)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Фактические выбросы (тонн в год)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Методы определения фактических эмиссии (расчетный метод, инструментальные замеры)</a:t>
                      </a:r>
                    </a:p>
                  </a:txBody>
                  <a:tcPr marL="12700" marR="12700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34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21920" marR="1219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23392" y="4747889"/>
            <a:ext cx="1104122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Примечание: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     *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представляет информацию за период с 1 января по 31 декабря каждого года;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     ** номер КАС - уникальный численный идентификатор химических соединений, заполняется уполномоченным органом;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      *** необходимо указать наименование загрязняющего вещества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(от 60 – по атмосфере и 62 – по воде)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3080" y="1951630"/>
          <a:ext cx="11382232" cy="4039737"/>
        </p:xfrm>
        <a:graphic>
          <a:graphicData uri="http://schemas.openxmlformats.org/drawingml/2006/table">
            <a:tbl>
              <a:tblPr/>
              <a:tblGrid>
                <a:gridCol w="313899"/>
                <a:gridCol w="859809"/>
                <a:gridCol w="923019"/>
                <a:gridCol w="851190"/>
                <a:gridCol w="1422534"/>
                <a:gridCol w="857752"/>
                <a:gridCol w="1974192"/>
                <a:gridCol w="1769964"/>
                <a:gridCol w="1441198"/>
                <a:gridCol w="968675"/>
              </a:tblGrid>
              <a:tr h="4039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отходов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Уровень опасности отходов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Агрегатное состояние отходов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Общее количество размещенных отходов на промышленной площадке на начало отчетного периода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образованных отходов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переданных отходов субъектам, выполняющим операции по сбору, транспортировке, утилизации, переработке и захоронению за отчетный период,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переработанных, утилизированных отходов самим собственником отходов на промышленной площадке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фактически размещенных на промышленной площадке отходов за отчетный период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Способы обращения с отходами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82388" y="216257"/>
            <a:ext cx="11109278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Форма </a:t>
            </a:r>
            <a:r>
              <a:rPr kumimoji="0" lang="ru-RU" sz="2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информации об отходах производства и потребления,</a:t>
            </a:r>
            <a:r>
              <a:rPr kumimoji="0" lang="ru-RU" sz="2000" b="1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образованных на производственной площадке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__________________________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производственной площадки _________________________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Отчетный период*__________________________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4967" y="6114197"/>
            <a:ext cx="11286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  </a:t>
            </a:r>
            <a:r>
              <a:rPr lang="ru-RU" sz="2000" dirty="0" smtClean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 Примечание: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lang="ru-RU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предоставляет информацию за отчетный период с 1  января по 31 декабря каждого года.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4148" y="2500628"/>
          <a:ext cx="10972800" cy="2804160"/>
        </p:xfrm>
        <a:graphic>
          <a:graphicData uri="http://schemas.openxmlformats.org/drawingml/2006/table">
            <a:tbl>
              <a:tblPr/>
              <a:tblGrid>
                <a:gridCol w="395786"/>
                <a:gridCol w="914400"/>
                <a:gridCol w="2167210"/>
                <a:gridCol w="1433601"/>
                <a:gridCol w="2117601"/>
                <a:gridCol w="1596788"/>
                <a:gridCol w="2347414"/>
              </a:tblGrid>
              <a:tr h="93021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Агрегатное состояние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серы на промышленной площадке на начало отчетного периода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образованной серы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переданных на утилизацию, обезвреживание и т.д. серы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вторично использованной серы (тонн в год)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Количество накопленных на промышленной площадке серы по состоянию на отчетный период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2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00250" y="183270"/>
            <a:ext cx="11368585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Форма </a:t>
            </a:r>
            <a:r>
              <a:rPr kumimoji="0" lang="ru-RU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информации о размещении серы, образованной на производственной площадке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_________________________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Наименование производственной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площадки_________________________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Отчетный период*__________________________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2388" y="5554639"/>
            <a:ext cx="107680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ea typeface="Calibri" pitchFamily="34" charset="0"/>
                <a:cs typeface="Times New Roman" pitchFamily="18" charset="0"/>
              </a:rPr>
              <a:t> </a:t>
            </a:r>
            <a:r>
              <a:rPr lang="ru-RU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 Примечание: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      *</a:t>
            </a:r>
            <a:r>
              <a:rPr lang="ru-RU" sz="2000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Природопользователь</a:t>
            </a:r>
            <a:r>
              <a:rPr lang="ru-RU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предоставляет информацию за отчетный период с 1 января по 31 декабря каждого года.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8170" y="1569493"/>
          <a:ext cx="10317710" cy="3196751"/>
        </p:xfrm>
        <a:graphic>
          <a:graphicData uri="http://schemas.openxmlformats.org/drawingml/2006/table">
            <a:tbl>
              <a:tblPr/>
              <a:tblGrid>
                <a:gridCol w="464027"/>
                <a:gridCol w="1787857"/>
                <a:gridCol w="1586640"/>
                <a:gridCol w="1079585"/>
                <a:gridCol w="1079585"/>
                <a:gridCol w="1079585"/>
                <a:gridCol w="1079585"/>
                <a:gridCol w="1080423"/>
                <a:gridCol w="1080423"/>
              </a:tblGrid>
              <a:tr h="14761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№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Наименование Природопользователя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Номер и срок действия разрешения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Уплачено за нормативные эмиссии тыс. тг.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Уплачено за сверхнормативные эмиссии тыс. тг.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44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/>
                      </a:r>
                      <a:b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</a:b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Атмосферный воздух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Вода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Отходы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Атмосферный воздух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Вода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Отходы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5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56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586854" y="196629"/>
            <a:ext cx="1094550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Форма:</a:t>
            </a:r>
            <a:r>
              <a:rPr kumimoji="0" lang="ru-RU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Сведения об обязательных платежах в бюджет за эмиссии в</a:t>
            </a:r>
            <a:r>
              <a:rPr kumimoji="0" lang="ru-RU" sz="2400" b="1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окружающую среду, в том числе за сверхустановленные нормативы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31371" y="0"/>
            <a:ext cx="11425269" cy="9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Институциональная основа РВПЗ (1)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 smtClean="0">
                <a:latin typeface="Arial" pitchFamily="34" charset="0"/>
                <a:cs typeface="Arial" pitchFamily="34" charset="0"/>
              </a:rPr>
            </a:b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23392" y="980728"/>
          <a:ext cx="10972800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Институциональная основа РВПЗ (2)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09600" y="1052738"/>
          <a:ext cx="10972800" cy="5616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4584" y="982639"/>
            <a:ext cx="82841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AutoShape 2" descr="Картинки по запросу эколог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1992574" y="2497539"/>
            <a:ext cx="7888406" cy="3679423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Центр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«Содействие устойчивому развитию»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dirty="0" err="1" smtClean="0">
                <a:latin typeface="Arial" pitchFamily="34" charset="0"/>
                <a:cs typeface="Arial" pitchFamily="34" charset="0"/>
              </a:rPr>
              <a:t>Алматы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Казахстан, 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пр. Сейфуллина, 597, офис 416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Тел./факс (727) 255 87 78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E-mail: </a:t>
            </a:r>
            <a:r>
              <a:rPr lang="en-US" u="sng" dirty="0" smtClean="0">
                <a:latin typeface="Arial" pitchFamily="34" charset="0"/>
                <a:cs typeface="Arial" pitchFamily="34" charset="0"/>
                <a:hlinkClick r:id="rId3"/>
              </a:rPr>
              <a:t>csd.center@gmail.kz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5117910" y="532264"/>
          <a:ext cx="1787856" cy="1542196"/>
        </p:xfrm>
        <a:graphic>
          <a:graphicData uri="http://schemas.openxmlformats.org/presentationml/2006/ole">
            <p:oleObj spid="_x0000_s1026" r:id="rId4" imgW="2319480" imgH="2834640" progId="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628</TotalTime>
  <Words>1219</Words>
  <Application>Microsoft Office PowerPoint</Application>
  <PresentationFormat>Произвольный</PresentationFormat>
  <Paragraphs>182</Paragraphs>
  <Slides>19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Слайд 2</vt:lpstr>
      <vt:lpstr>Требования Протокола РВПЗ</vt:lpstr>
      <vt:lpstr>Требования отчетности Протокола РВПЗ</vt:lpstr>
      <vt:lpstr>Слайд 5</vt:lpstr>
      <vt:lpstr>Слайд 6</vt:lpstr>
      <vt:lpstr> </vt:lpstr>
      <vt:lpstr>Правила ведения Государственного регистра  выбросов и переноса загрязнителей  (Приказ и.о. Министра энергетики РК  от 10.06. 2016 г. № 241)</vt:lpstr>
      <vt:lpstr>Слайд 9</vt:lpstr>
      <vt:lpstr>Слайд 10</vt:lpstr>
      <vt:lpstr> Правила ведения Государственного регистра  выбросов и переноса загрязнителей   </vt:lpstr>
      <vt:lpstr>Слайд 12</vt:lpstr>
      <vt:lpstr>  Форма информации по объему фактических эмиссий загрязняющих веществ в атмосферный воздух и водные объекты  </vt:lpstr>
      <vt:lpstr>Слайд 14</vt:lpstr>
      <vt:lpstr>Слайд 15</vt:lpstr>
      <vt:lpstr>Слайд 16</vt:lpstr>
      <vt:lpstr> Институциональная основа РВПЗ (1) </vt:lpstr>
      <vt:lpstr> Институциональная основа РВПЗ (2)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User</dc:creator>
  <cp:lastModifiedBy>RePack by Diakov</cp:lastModifiedBy>
  <cp:revision>188</cp:revision>
  <dcterms:created xsi:type="dcterms:W3CDTF">2017-06-12T06:10:21Z</dcterms:created>
  <dcterms:modified xsi:type="dcterms:W3CDTF">2018-04-08T09:12:31Z</dcterms:modified>
</cp:coreProperties>
</file>