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jpeg" ContentType="image/jpeg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bin" ContentType="application/vnd.openxmlformats-officedocument.oleObject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7">
  <p:sldMasterIdLst>
    <p:sldMasterId id="2147483648" r:id="rId1"/>
  </p:sldMasterIdLst>
  <p:notesMasterIdLst>
    <p:notesMasterId r:id="rId15"/>
  </p:notesMasterIdLst>
  <p:sldIdLst>
    <p:sldId id="304" r:id="rId2"/>
    <p:sldId id="307" r:id="rId3"/>
    <p:sldId id="306" r:id="rId4"/>
    <p:sldId id="313" r:id="rId5"/>
    <p:sldId id="316" r:id="rId6"/>
    <p:sldId id="323" r:id="rId7"/>
    <p:sldId id="324" r:id="rId8"/>
    <p:sldId id="317" r:id="rId9"/>
    <p:sldId id="325" r:id="rId10"/>
    <p:sldId id="319" r:id="rId11"/>
    <p:sldId id="320" r:id="rId12"/>
    <p:sldId id="322" r:id="rId13"/>
    <p:sldId id="302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2" autoAdjust="0"/>
    <p:restoredTop sz="94660"/>
  </p:normalViewPr>
  <p:slideViewPr>
    <p:cSldViewPr snapToGrid="0">
      <p:cViewPr>
        <p:scale>
          <a:sx n="70" d="100"/>
          <a:sy n="70" d="100"/>
        </p:scale>
        <p:origin x="-618" y="-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EB080FE-3A44-48CA-A055-DD03670817C7}" type="doc">
      <dgm:prSet loTypeId="urn:microsoft.com/office/officeart/2005/8/layout/default" loCatId="list" qsTypeId="urn:microsoft.com/office/officeart/2005/8/quickstyle/simple1" qsCatId="simple" csTypeId="urn:microsoft.com/office/officeart/2005/8/colors/accent1_1" csCatId="accent1" phldr="1"/>
      <dgm:spPr/>
      <dgm:t>
        <a:bodyPr/>
        <a:lstStyle/>
        <a:p>
          <a:endParaRPr lang="ru-RU"/>
        </a:p>
      </dgm:t>
    </dgm:pt>
    <dgm:pt modelId="{B682B4B7-66BC-4D79-8D55-3176544CBC74}">
      <dgm:prSet custT="1"/>
      <dgm:spPr>
        <a:ln w="28575">
          <a:solidFill>
            <a:srgbClr val="FF0000"/>
          </a:solidFill>
        </a:ln>
      </dgm:spPr>
      <dgm:t>
        <a:bodyPr/>
        <a:lstStyle/>
        <a:p>
          <a:pPr rtl="0"/>
          <a:r>
            <a:rPr lang="ru-RU" sz="2100" b="0" dirty="0" smtClean="0">
              <a:latin typeface="Arial" pitchFamily="34" charset="0"/>
              <a:cs typeface="Arial" pitchFamily="34" charset="0"/>
            </a:rPr>
            <a:t>Руководящий документ по наилучшим имеющимся методам ограничения выбросов тяжелых металлов и их соединений </a:t>
          </a:r>
          <a:endParaRPr lang="ru-RU" sz="2100" b="0" dirty="0">
            <a:latin typeface="Arial" pitchFamily="34" charset="0"/>
            <a:cs typeface="Arial" pitchFamily="34" charset="0"/>
          </a:endParaRPr>
        </a:p>
      </dgm:t>
    </dgm:pt>
    <dgm:pt modelId="{83ACA4F3-48C4-400D-B7F1-369A7CDEFDB0}" type="parTrans" cxnId="{B02F12EF-CA81-4DA2-82B5-3738CEA0252E}">
      <dgm:prSet/>
      <dgm:spPr/>
      <dgm:t>
        <a:bodyPr/>
        <a:lstStyle/>
        <a:p>
          <a:endParaRPr lang="ru-RU"/>
        </a:p>
      </dgm:t>
    </dgm:pt>
    <dgm:pt modelId="{4554886F-129B-478C-8AB8-37D7B02F2685}" type="sibTrans" cxnId="{B02F12EF-CA81-4DA2-82B5-3738CEA0252E}">
      <dgm:prSet/>
      <dgm:spPr/>
      <dgm:t>
        <a:bodyPr/>
        <a:lstStyle/>
        <a:p>
          <a:endParaRPr lang="ru-RU"/>
        </a:p>
      </dgm:t>
    </dgm:pt>
    <dgm:pt modelId="{FD34FFB4-BE97-42ED-98CE-F2C8838FB9EA}">
      <dgm:prSet custT="1"/>
      <dgm:spPr>
        <a:ln w="28575">
          <a:solidFill>
            <a:schemeClr val="accent1">
              <a:lumMod val="75000"/>
            </a:schemeClr>
          </a:solidFill>
        </a:ln>
      </dgm:spPr>
      <dgm:t>
        <a:bodyPr/>
        <a:lstStyle/>
        <a:p>
          <a:pPr rtl="0"/>
          <a:r>
            <a:rPr lang="ru-RU" sz="2000" dirty="0" smtClean="0">
              <a:latin typeface="Arial" pitchFamily="34" charset="0"/>
              <a:cs typeface="Arial" pitchFamily="34" charset="0"/>
            </a:rPr>
            <a:t>Рассматривает варианты ограничения выбросов таких тяжелых металлов как кадмий, свинец и ртуть </a:t>
          </a:r>
          <a:endParaRPr lang="ru-RU" sz="2000" dirty="0">
            <a:latin typeface="Arial" pitchFamily="34" charset="0"/>
            <a:cs typeface="Arial" pitchFamily="34" charset="0"/>
          </a:endParaRPr>
        </a:p>
      </dgm:t>
    </dgm:pt>
    <dgm:pt modelId="{53877396-8C28-4D86-A588-CB18DD3872CF}" type="parTrans" cxnId="{020D5E6C-766B-423E-AF6E-D897C44B48F2}">
      <dgm:prSet/>
      <dgm:spPr/>
      <dgm:t>
        <a:bodyPr/>
        <a:lstStyle/>
        <a:p>
          <a:endParaRPr lang="ru-RU"/>
        </a:p>
      </dgm:t>
    </dgm:pt>
    <dgm:pt modelId="{935B8995-3AA3-4C3D-9244-BAF67661E1FC}" type="sibTrans" cxnId="{020D5E6C-766B-423E-AF6E-D897C44B48F2}">
      <dgm:prSet/>
      <dgm:spPr/>
      <dgm:t>
        <a:bodyPr/>
        <a:lstStyle/>
        <a:p>
          <a:endParaRPr lang="ru-RU"/>
        </a:p>
      </dgm:t>
    </dgm:pt>
    <dgm:pt modelId="{F7B9AE8A-56A4-403C-995C-BD52355B892E}">
      <dgm:prSet/>
      <dgm:spPr>
        <a:ln w="28575">
          <a:solidFill>
            <a:srgbClr val="7030A0"/>
          </a:solidFill>
        </a:ln>
      </dgm:spPr>
      <dgm:t>
        <a:bodyPr/>
        <a:lstStyle/>
        <a:p>
          <a:pPr rtl="0"/>
          <a:r>
            <a:rPr lang="ru-RU" dirty="0" smtClean="0">
              <a:latin typeface="Arial" pitchFamily="34" charset="0"/>
              <a:cs typeface="Arial" pitchFamily="34" charset="0"/>
            </a:rPr>
            <a:t>Цель Протокола - обеспечение рекомендаций в определении наилучших имеющихся методов для стационарных источников, позволяющих Сторонам Конвенции сократить выбросы и выполнить свои обязательства по Протоколу по ТМ</a:t>
          </a:r>
          <a:endParaRPr lang="uk-UA" dirty="0">
            <a:latin typeface="Arial" pitchFamily="34" charset="0"/>
            <a:cs typeface="Arial" pitchFamily="34" charset="0"/>
          </a:endParaRPr>
        </a:p>
      </dgm:t>
    </dgm:pt>
    <dgm:pt modelId="{FC6CBCCF-40D9-41D1-9770-4376C90915CF}" type="parTrans" cxnId="{AEA1A8F5-8666-4571-B8A9-BA089229AB29}">
      <dgm:prSet/>
      <dgm:spPr/>
      <dgm:t>
        <a:bodyPr/>
        <a:lstStyle/>
        <a:p>
          <a:endParaRPr lang="ru-RU"/>
        </a:p>
      </dgm:t>
    </dgm:pt>
    <dgm:pt modelId="{7E4362F1-E65C-4A00-AF39-09627C94D45C}" type="sibTrans" cxnId="{AEA1A8F5-8666-4571-B8A9-BA089229AB29}">
      <dgm:prSet/>
      <dgm:spPr/>
      <dgm:t>
        <a:bodyPr/>
        <a:lstStyle/>
        <a:p>
          <a:endParaRPr lang="ru-RU"/>
        </a:p>
      </dgm:t>
    </dgm:pt>
    <dgm:pt modelId="{0176028D-E223-4AD3-B366-BE8CA1AD8938}">
      <dgm:prSet custT="1"/>
      <dgm:spPr>
        <a:ln w="28575">
          <a:solidFill>
            <a:schemeClr val="accent1">
              <a:lumMod val="75000"/>
            </a:schemeClr>
          </a:solidFill>
        </a:ln>
      </dgm:spPr>
      <dgm:t>
        <a:bodyPr/>
        <a:lstStyle/>
        <a:p>
          <a:pPr rtl="0"/>
          <a:r>
            <a:rPr lang="uk-UA" sz="2100" dirty="0" err="1" smtClean="0">
              <a:latin typeface="Arial" pitchFamily="34" charset="0"/>
              <a:cs typeface="Arial" pitchFamily="34" charset="0"/>
            </a:rPr>
            <a:t>Определяет</a:t>
          </a:r>
          <a:r>
            <a:rPr lang="uk-UA" sz="2100" dirty="0" smtClean="0">
              <a:latin typeface="Arial" pitchFamily="34" charset="0"/>
              <a:cs typeface="Arial" pitchFamily="34" charset="0"/>
            </a:rPr>
            <a:t> </a:t>
          </a:r>
          <a:r>
            <a:rPr lang="uk-UA" sz="2100" dirty="0" err="1" smtClean="0">
              <a:latin typeface="Arial" pitchFamily="34" charset="0"/>
              <a:cs typeface="Arial" pitchFamily="34" charset="0"/>
            </a:rPr>
            <a:t>конкретные</a:t>
          </a:r>
          <a:r>
            <a:rPr lang="uk-UA" sz="2100" dirty="0" smtClean="0">
              <a:latin typeface="Arial" pitchFamily="34" charset="0"/>
              <a:cs typeface="Arial" pitchFamily="34" charset="0"/>
            </a:rPr>
            <a:t> </a:t>
          </a:r>
          <a:r>
            <a:rPr lang="uk-UA" sz="2100" dirty="0" err="1" smtClean="0">
              <a:latin typeface="Arial" pitchFamily="34" charset="0"/>
              <a:cs typeface="Arial" pitchFamily="34" charset="0"/>
            </a:rPr>
            <a:t>меры</a:t>
          </a:r>
          <a:r>
            <a:rPr lang="uk-UA" sz="2100" dirty="0" smtClean="0">
              <a:latin typeface="Arial" pitchFamily="34" charset="0"/>
              <a:cs typeface="Arial" pitchFamily="34" charset="0"/>
            </a:rPr>
            <a:t>, </a:t>
          </a:r>
          <a:r>
            <a:rPr lang="uk-UA" sz="2100" dirty="0" err="1" smtClean="0">
              <a:latin typeface="Arial" pitchFamily="34" charset="0"/>
              <a:cs typeface="Arial" pitchFamily="34" charset="0"/>
            </a:rPr>
            <a:t>которые</a:t>
          </a:r>
          <a:r>
            <a:rPr lang="uk-UA" sz="2100" dirty="0" smtClean="0">
              <a:latin typeface="Arial" pitchFamily="34" charset="0"/>
              <a:cs typeface="Arial" pitchFamily="34" charset="0"/>
            </a:rPr>
            <a:t> </a:t>
          </a:r>
          <a:r>
            <a:rPr lang="uk-UA" sz="2100" dirty="0" err="1" smtClean="0">
              <a:latin typeface="Arial" pitchFamily="34" charset="0"/>
              <a:cs typeface="Arial" pitchFamily="34" charset="0"/>
            </a:rPr>
            <a:t>должны</a:t>
          </a:r>
          <a:r>
            <a:rPr lang="uk-UA" sz="2100" dirty="0" smtClean="0">
              <a:latin typeface="Arial" pitchFamily="34" charset="0"/>
              <a:cs typeface="Arial" pitchFamily="34" charset="0"/>
            </a:rPr>
            <a:t> </a:t>
          </a:r>
          <a:r>
            <a:rPr lang="uk-UA" sz="2100" dirty="0" err="1" smtClean="0">
              <a:latin typeface="Arial" pitchFamily="34" charset="0"/>
              <a:cs typeface="Arial" pitchFamily="34" charset="0"/>
            </a:rPr>
            <a:t>быть</a:t>
          </a:r>
          <a:r>
            <a:rPr lang="uk-UA" sz="2100" dirty="0" smtClean="0">
              <a:latin typeface="Arial" pitchFamily="34" charset="0"/>
              <a:cs typeface="Arial" pitchFamily="34" charset="0"/>
            </a:rPr>
            <a:t> </a:t>
          </a:r>
          <a:r>
            <a:rPr lang="uk-UA" sz="2100" dirty="0" err="1" smtClean="0">
              <a:latin typeface="Arial" pitchFamily="34" charset="0"/>
              <a:cs typeface="Arial" pitchFamily="34" charset="0"/>
            </a:rPr>
            <a:t>приняты</a:t>
          </a:r>
          <a:r>
            <a:rPr lang="uk-UA" sz="2100" dirty="0" smtClean="0">
              <a:latin typeface="Arial" pitchFamily="34" charset="0"/>
              <a:cs typeface="Arial" pitchFamily="34" charset="0"/>
            </a:rPr>
            <a:t> Сторонами </a:t>
          </a:r>
          <a:r>
            <a:rPr lang="uk-UA" sz="2100" dirty="0" err="1" smtClean="0">
              <a:latin typeface="Arial" pitchFamily="34" charset="0"/>
              <a:cs typeface="Arial" pitchFamily="34" charset="0"/>
            </a:rPr>
            <a:t>Конвенции</a:t>
          </a:r>
          <a:r>
            <a:rPr lang="uk-UA" sz="2100" dirty="0" smtClean="0">
              <a:latin typeface="Arial" pitchFamily="34" charset="0"/>
              <a:cs typeface="Arial" pitchFamily="34" charset="0"/>
            </a:rPr>
            <a:t> по </a:t>
          </a:r>
          <a:r>
            <a:rPr lang="uk-UA" sz="2100" dirty="0" err="1" smtClean="0">
              <a:latin typeface="Arial" pitchFamily="34" charset="0"/>
              <a:cs typeface="Arial" pitchFamily="34" charset="0"/>
            </a:rPr>
            <a:t>сокращению</a:t>
          </a:r>
          <a:r>
            <a:rPr lang="uk-UA" sz="2100" dirty="0" smtClean="0">
              <a:latin typeface="Arial" pitchFamily="34" charset="0"/>
              <a:cs typeface="Arial" pitchFamily="34" charset="0"/>
            </a:rPr>
            <a:t> </a:t>
          </a:r>
          <a:r>
            <a:rPr lang="uk-UA" sz="2100" dirty="0" err="1" smtClean="0">
              <a:latin typeface="Arial" pitchFamily="34" charset="0"/>
              <a:cs typeface="Arial" pitchFamily="34" charset="0"/>
            </a:rPr>
            <a:t>выбросов</a:t>
          </a:r>
          <a:r>
            <a:rPr lang="uk-UA" sz="2100" dirty="0" smtClean="0">
              <a:latin typeface="Arial" pitchFamily="34" charset="0"/>
              <a:cs typeface="Arial" pitchFamily="34" charset="0"/>
            </a:rPr>
            <a:t> </a:t>
          </a:r>
          <a:r>
            <a:rPr lang="uk-UA" sz="2100" dirty="0" err="1" smtClean="0">
              <a:latin typeface="Arial" pitchFamily="34" charset="0"/>
              <a:cs typeface="Arial" pitchFamily="34" charset="0"/>
            </a:rPr>
            <a:t>тяжелых</a:t>
          </a:r>
          <a:r>
            <a:rPr lang="uk-UA" sz="2100" dirty="0" smtClean="0">
              <a:latin typeface="Arial" pitchFamily="34" charset="0"/>
              <a:cs typeface="Arial" pitchFamily="34" charset="0"/>
            </a:rPr>
            <a:t> </a:t>
          </a:r>
          <a:r>
            <a:rPr lang="uk-UA" sz="2100" dirty="0" err="1" smtClean="0">
              <a:latin typeface="Arial" pitchFamily="34" charset="0"/>
              <a:cs typeface="Arial" pitchFamily="34" charset="0"/>
            </a:rPr>
            <a:t>металлов</a:t>
          </a:r>
          <a:r>
            <a:rPr lang="uk-UA" sz="2100" dirty="0" smtClean="0">
              <a:latin typeface="Arial" pitchFamily="34" charset="0"/>
              <a:cs typeface="Arial" pitchFamily="34" charset="0"/>
            </a:rPr>
            <a:t> в атмосферу и </a:t>
          </a:r>
          <a:r>
            <a:rPr lang="uk-UA" sz="2100" dirty="0" err="1" smtClean="0">
              <a:latin typeface="Arial" pitchFamily="34" charset="0"/>
              <a:cs typeface="Arial" pitchFamily="34" charset="0"/>
            </a:rPr>
            <a:t>уменьшению</a:t>
          </a:r>
          <a:r>
            <a:rPr lang="uk-UA" sz="2100" dirty="0" smtClean="0">
              <a:latin typeface="Arial" pitchFamily="34" charset="0"/>
              <a:cs typeface="Arial" pitchFamily="34" charset="0"/>
            </a:rPr>
            <a:t> </a:t>
          </a:r>
          <a:r>
            <a:rPr lang="uk-UA" sz="2100" dirty="0" err="1" smtClean="0">
              <a:latin typeface="Arial" pitchFamily="34" charset="0"/>
              <a:cs typeface="Arial" pitchFamily="34" charset="0"/>
            </a:rPr>
            <a:t>их</a:t>
          </a:r>
          <a:r>
            <a:rPr lang="uk-UA" sz="2100" dirty="0" smtClean="0">
              <a:latin typeface="Arial" pitchFamily="34" charset="0"/>
              <a:cs typeface="Arial" pitchFamily="34" charset="0"/>
            </a:rPr>
            <a:t> </a:t>
          </a:r>
          <a:r>
            <a:rPr lang="uk-UA" sz="2100" dirty="0" err="1" smtClean="0">
              <a:latin typeface="Arial" pitchFamily="34" charset="0"/>
              <a:cs typeface="Arial" pitchFamily="34" charset="0"/>
            </a:rPr>
            <a:t>вредного</a:t>
          </a:r>
          <a:r>
            <a:rPr lang="uk-UA" sz="2100" dirty="0" smtClean="0">
              <a:latin typeface="Arial" pitchFamily="34" charset="0"/>
              <a:cs typeface="Arial" pitchFamily="34" charset="0"/>
            </a:rPr>
            <a:t> </a:t>
          </a:r>
          <a:r>
            <a:rPr lang="uk-UA" sz="2100" dirty="0" err="1" smtClean="0">
              <a:latin typeface="Arial" pitchFamily="34" charset="0"/>
              <a:cs typeface="Arial" pitchFamily="34" charset="0"/>
            </a:rPr>
            <a:t>воздействия</a:t>
          </a:r>
          <a:r>
            <a:rPr lang="uk-UA" sz="2100" dirty="0" smtClean="0">
              <a:latin typeface="Arial" pitchFamily="34" charset="0"/>
              <a:cs typeface="Arial" pitchFamily="34" charset="0"/>
            </a:rPr>
            <a:t> на </a:t>
          </a:r>
          <a:r>
            <a:rPr lang="uk-UA" sz="2100" dirty="0" err="1" smtClean="0">
              <a:latin typeface="Arial" pitchFamily="34" charset="0"/>
              <a:cs typeface="Arial" pitchFamily="34" charset="0"/>
            </a:rPr>
            <a:t>окружающую</a:t>
          </a:r>
          <a:r>
            <a:rPr lang="uk-UA" sz="2100" dirty="0" smtClean="0">
              <a:latin typeface="Arial" pitchFamily="34" charset="0"/>
              <a:cs typeface="Arial" pitchFamily="34" charset="0"/>
            </a:rPr>
            <a:t> </a:t>
          </a:r>
          <a:r>
            <a:rPr lang="uk-UA" sz="2100" dirty="0" err="1" smtClean="0">
              <a:latin typeface="Arial" pitchFamily="34" charset="0"/>
              <a:cs typeface="Arial" pitchFamily="34" charset="0"/>
            </a:rPr>
            <a:t>среду</a:t>
          </a:r>
          <a:r>
            <a:rPr lang="uk-UA" sz="2100" dirty="0" smtClean="0">
              <a:latin typeface="Arial" pitchFamily="34" charset="0"/>
              <a:cs typeface="Arial" pitchFamily="34" charset="0"/>
            </a:rPr>
            <a:t> и </a:t>
          </a:r>
          <a:r>
            <a:rPr lang="uk-UA" sz="2100" dirty="0" err="1" smtClean="0">
              <a:latin typeface="Arial" pitchFamily="34" charset="0"/>
              <a:cs typeface="Arial" pitchFamily="34" charset="0"/>
            </a:rPr>
            <a:t>здоровье</a:t>
          </a:r>
          <a:r>
            <a:rPr lang="uk-UA" sz="2100" dirty="0" smtClean="0">
              <a:latin typeface="Arial" pitchFamily="34" charset="0"/>
              <a:cs typeface="Arial" pitchFamily="34" charset="0"/>
            </a:rPr>
            <a:t> </a:t>
          </a:r>
          <a:r>
            <a:rPr lang="uk-UA" sz="2100" dirty="0" err="1" smtClean="0">
              <a:latin typeface="Arial" pitchFamily="34" charset="0"/>
              <a:cs typeface="Arial" pitchFamily="34" charset="0"/>
            </a:rPr>
            <a:t>человека</a:t>
          </a:r>
          <a:endParaRPr lang="uk-UA" sz="2100" dirty="0">
            <a:latin typeface="Arial" pitchFamily="34" charset="0"/>
            <a:cs typeface="Arial" pitchFamily="34" charset="0"/>
          </a:endParaRPr>
        </a:p>
      </dgm:t>
    </dgm:pt>
    <dgm:pt modelId="{D2C40628-B90B-46F6-A562-C1379FDDA9B2}" type="parTrans" cxnId="{3DA45FD0-A9CB-487B-9F21-AAC5C5B1E102}">
      <dgm:prSet/>
      <dgm:spPr/>
      <dgm:t>
        <a:bodyPr/>
        <a:lstStyle/>
        <a:p>
          <a:endParaRPr lang="ru-RU"/>
        </a:p>
      </dgm:t>
    </dgm:pt>
    <dgm:pt modelId="{F7195F54-E14A-4D81-96B0-04DAFF9D952B}" type="sibTrans" cxnId="{3DA45FD0-A9CB-487B-9F21-AAC5C5B1E102}">
      <dgm:prSet/>
      <dgm:spPr/>
      <dgm:t>
        <a:bodyPr/>
        <a:lstStyle/>
        <a:p>
          <a:endParaRPr lang="ru-RU"/>
        </a:p>
      </dgm:t>
    </dgm:pt>
    <dgm:pt modelId="{75E49D3A-5704-4A55-BAE7-86EB51E421FA}">
      <dgm:prSet custT="1"/>
      <dgm:spPr>
        <a:ln w="28575">
          <a:solidFill>
            <a:schemeClr val="accent2"/>
          </a:solidFill>
        </a:ln>
      </dgm:spPr>
      <dgm:t>
        <a:bodyPr/>
        <a:lstStyle/>
        <a:p>
          <a:pPr rtl="0">
            <a:lnSpc>
              <a:spcPct val="150000"/>
            </a:lnSpc>
          </a:pPr>
          <a:r>
            <a:rPr lang="uk-UA" sz="2000" b="1" i="1" dirty="0" smtClean="0">
              <a:latin typeface="Arial" pitchFamily="34" charset="0"/>
              <a:cs typeface="Arial" pitchFamily="34" charset="0"/>
            </a:rPr>
            <a:t>Протокол </a:t>
          </a:r>
          <a:r>
            <a:rPr lang="uk-UA" sz="2000" b="1" i="1" dirty="0" err="1" smtClean="0">
              <a:latin typeface="Arial" pitchFamily="34" charset="0"/>
              <a:cs typeface="Arial" pitchFamily="34" charset="0"/>
            </a:rPr>
            <a:t>рекомендует</a:t>
          </a:r>
          <a:r>
            <a:rPr lang="uk-UA" sz="2000" b="1" i="1" dirty="0" smtClean="0">
              <a:latin typeface="Arial" pitchFamily="34" charset="0"/>
              <a:cs typeface="Arial" pitchFamily="34" charset="0"/>
            </a:rPr>
            <a:t> </a:t>
          </a:r>
          <a:r>
            <a:rPr lang="uk-UA" sz="2000" b="1" i="1" dirty="0" err="1" smtClean="0">
              <a:latin typeface="Arial" pitchFamily="34" charset="0"/>
              <a:cs typeface="Arial" pitchFamily="34" charset="0"/>
            </a:rPr>
            <a:t>использовать</a:t>
          </a:r>
          <a:r>
            <a:rPr lang="uk-UA" sz="2000" b="1" i="1" dirty="0" smtClean="0">
              <a:latin typeface="Arial" pitchFamily="34" charset="0"/>
              <a:cs typeface="Arial" pitchFamily="34" charset="0"/>
            </a:rPr>
            <a:t> методики ЕМЕП для </a:t>
          </a:r>
          <a:r>
            <a:rPr lang="uk-UA" sz="2000" b="1" i="1" dirty="0" err="1" smtClean="0">
              <a:latin typeface="Arial" pitchFamily="34" charset="0"/>
              <a:cs typeface="Arial" pitchFamily="34" charset="0"/>
            </a:rPr>
            <a:t>оценки</a:t>
          </a:r>
          <a:r>
            <a:rPr lang="uk-UA" sz="2000" b="1" i="1" dirty="0" smtClean="0">
              <a:latin typeface="Arial" pitchFamily="34" charset="0"/>
              <a:cs typeface="Arial" pitchFamily="34" charset="0"/>
            </a:rPr>
            <a:t> </a:t>
          </a:r>
          <a:r>
            <a:rPr lang="uk-UA" sz="2000" b="1" i="1" dirty="0" err="1" smtClean="0">
              <a:latin typeface="Arial" pitchFamily="34" charset="0"/>
              <a:cs typeface="Arial" pitchFamily="34" charset="0"/>
            </a:rPr>
            <a:t>выбросов</a:t>
          </a:r>
          <a:r>
            <a:rPr lang="uk-UA" sz="2000" b="1" i="1" dirty="0" smtClean="0">
              <a:latin typeface="Arial" pitchFamily="34" charset="0"/>
              <a:cs typeface="Arial" pitchFamily="34" charset="0"/>
            </a:rPr>
            <a:t> и </a:t>
          </a:r>
          <a:r>
            <a:rPr lang="uk-UA" sz="2000" b="1" i="1" dirty="0" err="1" smtClean="0">
              <a:latin typeface="Arial" pitchFamily="34" charset="0"/>
              <a:cs typeface="Arial" pitchFamily="34" charset="0"/>
            </a:rPr>
            <a:t>переноса</a:t>
          </a:r>
          <a:r>
            <a:rPr lang="uk-UA" sz="2000" b="1" i="1" dirty="0" smtClean="0">
              <a:latin typeface="Arial" pitchFamily="34" charset="0"/>
              <a:cs typeface="Arial" pitchFamily="34" charset="0"/>
            </a:rPr>
            <a:t> </a:t>
          </a:r>
          <a:r>
            <a:rPr lang="uk-UA" sz="2000" b="1" i="1" dirty="0" err="1" smtClean="0">
              <a:latin typeface="Arial" pitchFamily="34" charset="0"/>
              <a:cs typeface="Arial" pitchFamily="34" charset="0"/>
            </a:rPr>
            <a:t>тяжелых</a:t>
          </a:r>
          <a:r>
            <a:rPr lang="uk-UA" sz="2000" b="1" i="1" dirty="0" smtClean="0">
              <a:latin typeface="Arial" pitchFamily="34" charset="0"/>
              <a:cs typeface="Arial" pitchFamily="34" charset="0"/>
            </a:rPr>
            <a:t> </a:t>
          </a:r>
          <a:r>
            <a:rPr lang="uk-UA" sz="2000" b="1" i="1" dirty="0" err="1" smtClean="0">
              <a:latin typeface="Arial" pitchFamily="34" charset="0"/>
              <a:cs typeface="Arial" pitchFamily="34" charset="0"/>
            </a:rPr>
            <a:t>металлов</a:t>
          </a:r>
          <a:endParaRPr lang="uk-UA" sz="2000" b="1" i="1" dirty="0">
            <a:latin typeface="Arial" pitchFamily="34" charset="0"/>
            <a:cs typeface="Arial" pitchFamily="34" charset="0"/>
          </a:endParaRPr>
        </a:p>
      </dgm:t>
    </dgm:pt>
    <dgm:pt modelId="{13F41EA4-744C-4213-A2DF-05F38901C7F6}" type="parTrans" cxnId="{1DC96FAD-95D9-4019-8D31-FED187C65A47}">
      <dgm:prSet/>
      <dgm:spPr/>
      <dgm:t>
        <a:bodyPr/>
        <a:lstStyle/>
        <a:p>
          <a:endParaRPr lang="ru-RU"/>
        </a:p>
      </dgm:t>
    </dgm:pt>
    <dgm:pt modelId="{3EEC7E0C-C704-4A1F-9DB4-5CC35A9F0FCF}" type="sibTrans" cxnId="{1DC96FAD-95D9-4019-8D31-FED187C65A47}">
      <dgm:prSet/>
      <dgm:spPr/>
      <dgm:t>
        <a:bodyPr/>
        <a:lstStyle/>
        <a:p>
          <a:endParaRPr lang="ru-RU"/>
        </a:p>
      </dgm:t>
    </dgm:pt>
    <dgm:pt modelId="{A1AEA2A7-A683-4F33-8C9C-1E3FDF6C6D24}" type="pres">
      <dgm:prSet presAssocID="{6EB080FE-3A44-48CA-A055-DD03670817C7}" presName="diagram" presStyleCnt="0">
        <dgm:presLayoutVars>
          <dgm:dir/>
          <dgm:resizeHandles val="exact"/>
        </dgm:presLayoutVars>
      </dgm:prSet>
      <dgm:spPr/>
    </dgm:pt>
    <dgm:pt modelId="{21040834-B9D4-4EE8-92DF-318CBB34EB03}" type="pres">
      <dgm:prSet presAssocID="{B682B4B7-66BC-4D79-8D55-3176544CBC74}" presName="node" presStyleLbl="node1" presStyleIdx="0" presStyleCnt="5" custLinFactNeighborX="3351" custLinFactNeighborY="-11815">
        <dgm:presLayoutVars>
          <dgm:bulletEnabled val="1"/>
        </dgm:presLayoutVars>
      </dgm:prSet>
      <dgm:spPr/>
    </dgm:pt>
    <dgm:pt modelId="{95A987B2-54EC-4C67-83A8-E394AC4A0369}" type="pres">
      <dgm:prSet presAssocID="{4554886F-129B-478C-8AB8-37D7B02F2685}" presName="sibTrans" presStyleCnt="0"/>
      <dgm:spPr/>
    </dgm:pt>
    <dgm:pt modelId="{D8A13E8D-D1BD-46A3-9670-F0E0F1F0268A}" type="pres">
      <dgm:prSet presAssocID="{FD34FFB4-BE97-42ED-98CE-F2C8838FB9EA}" presName="node" presStyleLbl="node1" presStyleIdx="1" presStyleCnt="5" custScaleX="81772" custLinFactNeighborX="19" custLinFactNeighborY="-9673">
        <dgm:presLayoutVars>
          <dgm:bulletEnabled val="1"/>
        </dgm:presLayoutVars>
      </dgm:prSet>
      <dgm:spPr/>
    </dgm:pt>
    <dgm:pt modelId="{B90FC2E2-CB9D-4ACA-B8CA-B96CEEE9522F}" type="pres">
      <dgm:prSet presAssocID="{935B8995-3AA3-4C3D-9244-BAF67661E1FC}" presName="sibTrans" presStyleCnt="0"/>
      <dgm:spPr/>
    </dgm:pt>
    <dgm:pt modelId="{1FA352F6-8BA1-4211-971C-90142C58D238}" type="pres">
      <dgm:prSet presAssocID="{F7B9AE8A-56A4-403C-995C-BD52355B892E}" presName="node" presStyleLbl="node1" presStyleIdx="2" presStyleCnt="5" custScaleX="132669" custScaleY="139589" custLinFactNeighborX="-1185" custLinFactNeighborY="1090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ED25DD5-DAA9-429C-A76B-C6272B1134F5}" type="pres">
      <dgm:prSet presAssocID="{7E4362F1-E65C-4A00-AF39-09627C94D45C}" presName="sibTrans" presStyleCnt="0"/>
      <dgm:spPr/>
    </dgm:pt>
    <dgm:pt modelId="{793F0DF0-45A3-4D9D-9BA5-746E3825E107}" type="pres">
      <dgm:prSet presAssocID="{0176028D-E223-4AD3-B366-BE8CA1AD8938}" presName="node" presStyleLbl="node1" presStyleIdx="3" presStyleCnt="5" custScaleX="145049" custScaleY="135152" custLinFactNeighborX="-20322" custLinFactNeighborY="-19710">
        <dgm:presLayoutVars>
          <dgm:bulletEnabled val="1"/>
        </dgm:presLayoutVars>
      </dgm:prSet>
      <dgm:spPr/>
    </dgm:pt>
    <dgm:pt modelId="{C5437557-948A-4962-A774-34A614359392}" type="pres">
      <dgm:prSet presAssocID="{F7195F54-E14A-4D81-96B0-04DAFF9D952B}" presName="sibTrans" presStyleCnt="0"/>
      <dgm:spPr/>
    </dgm:pt>
    <dgm:pt modelId="{44757DFF-F0A0-4829-BCCC-6E91B9C0C837}" type="pres">
      <dgm:prSet presAssocID="{75E49D3A-5704-4A55-BAE7-86EB51E421FA}" presName="node" presStyleLbl="node1" presStyleIdx="4" presStyleCnt="5" custScaleX="138729" custLinFactNeighborX="12731" custLinFactNeighborY="-198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64D18A5C-0651-44DD-82B3-4E4E2C1E30A2}" type="presOf" srcId="{B682B4B7-66BC-4D79-8D55-3176544CBC74}" destId="{21040834-B9D4-4EE8-92DF-318CBB34EB03}" srcOrd="0" destOrd="0" presId="urn:microsoft.com/office/officeart/2005/8/layout/default"/>
    <dgm:cxn modelId="{3DA45FD0-A9CB-487B-9F21-AAC5C5B1E102}" srcId="{6EB080FE-3A44-48CA-A055-DD03670817C7}" destId="{0176028D-E223-4AD3-B366-BE8CA1AD8938}" srcOrd="3" destOrd="0" parTransId="{D2C40628-B90B-46F6-A562-C1379FDDA9B2}" sibTransId="{F7195F54-E14A-4D81-96B0-04DAFF9D952B}"/>
    <dgm:cxn modelId="{020D5E6C-766B-423E-AF6E-D897C44B48F2}" srcId="{6EB080FE-3A44-48CA-A055-DD03670817C7}" destId="{FD34FFB4-BE97-42ED-98CE-F2C8838FB9EA}" srcOrd="1" destOrd="0" parTransId="{53877396-8C28-4D86-A588-CB18DD3872CF}" sibTransId="{935B8995-3AA3-4C3D-9244-BAF67661E1FC}"/>
    <dgm:cxn modelId="{6A6E21DD-6854-4A6B-B07D-441127149833}" type="presOf" srcId="{75E49D3A-5704-4A55-BAE7-86EB51E421FA}" destId="{44757DFF-F0A0-4829-BCCC-6E91B9C0C837}" srcOrd="0" destOrd="0" presId="urn:microsoft.com/office/officeart/2005/8/layout/default"/>
    <dgm:cxn modelId="{44FF3404-A197-4518-84BF-B4E1C2205BEA}" type="presOf" srcId="{0176028D-E223-4AD3-B366-BE8CA1AD8938}" destId="{793F0DF0-45A3-4D9D-9BA5-746E3825E107}" srcOrd="0" destOrd="0" presId="urn:microsoft.com/office/officeart/2005/8/layout/default"/>
    <dgm:cxn modelId="{B47964FA-08DF-4767-A7D5-89A704E6179E}" type="presOf" srcId="{F7B9AE8A-56A4-403C-995C-BD52355B892E}" destId="{1FA352F6-8BA1-4211-971C-90142C58D238}" srcOrd="0" destOrd="0" presId="urn:microsoft.com/office/officeart/2005/8/layout/default"/>
    <dgm:cxn modelId="{5C960842-A8A7-4F06-81A4-74BE07DB0479}" type="presOf" srcId="{FD34FFB4-BE97-42ED-98CE-F2C8838FB9EA}" destId="{D8A13E8D-D1BD-46A3-9670-F0E0F1F0268A}" srcOrd="0" destOrd="0" presId="urn:microsoft.com/office/officeart/2005/8/layout/default"/>
    <dgm:cxn modelId="{1DC96FAD-95D9-4019-8D31-FED187C65A47}" srcId="{6EB080FE-3A44-48CA-A055-DD03670817C7}" destId="{75E49D3A-5704-4A55-BAE7-86EB51E421FA}" srcOrd="4" destOrd="0" parTransId="{13F41EA4-744C-4213-A2DF-05F38901C7F6}" sibTransId="{3EEC7E0C-C704-4A1F-9DB4-5CC35A9F0FCF}"/>
    <dgm:cxn modelId="{B02F12EF-CA81-4DA2-82B5-3738CEA0252E}" srcId="{6EB080FE-3A44-48CA-A055-DD03670817C7}" destId="{B682B4B7-66BC-4D79-8D55-3176544CBC74}" srcOrd="0" destOrd="0" parTransId="{83ACA4F3-48C4-400D-B7F1-369A7CDEFDB0}" sibTransId="{4554886F-129B-478C-8AB8-37D7B02F2685}"/>
    <dgm:cxn modelId="{AEA1A8F5-8666-4571-B8A9-BA089229AB29}" srcId="{6EB080FE-3A44-48CA-A055-DD03670817C7}" destId="{F7B9AE8A-56A4-403C-995C-BD52355B892E}" srcOrd="2" destOrd="0" parTransId="{FC6CBCCF-40D9-41D1-9770-4376C90915CF}" sibTransId="{7E4362F1-E65C-4A00-AF39-09627C94D45C}"/>
    <dgm:cxn modelId="{422E1D98-3617-4120-A238-7CBEA083F951}" type="presOf" srcId="{6EB080FE-3A44-48CA-A055-DD03670817C7}" destId="{A1AEA2A7-A683-4F33-8C9C-1E3FDF6C6D24}" srcOrd="0" destOrd="0" presId="urn:microsoft.com/office/officeart/2005/8/layout/default"/>
    <dgm:cxn modelId="{111FC1A9-F8BD-4E31-90CA-AFD7F6B4DEF9}" type="presParOf" srcId="{A1AEA2A7-A683-4F33-8C9C-1E3FDF6C6D24}" destId="{21040834-B9D4-4EE8-92DF-318CBB34EB03}" srcOrd="0" destOrd="0" presId="urn:microsoft.com/office/officeart/2005/8/layout/default"/>
    <dgm:cxn modelId="{D24A2B0C-F4A2-4551-BE53-6AD59D212E4F}" type="presParOf" srcId="{A1AEA2A7-A683-4F33-8C9C-1E3FDF6C6D24}" destId="{95A987B2-54EC-4C67-83A8-E394AC4A0369}" srcOrd="1" destOrd="0" presId="urn:microsoft.com/office/officeart/2005/8/layout/default"/>
    <dgm:cxn modelId="{17F9F7E7-9BB8-4686-9289-DCD98441DACC}" type="presParOf" srcId="{A1AEA2A7-A683-4F33-8C9C-1E3FDF6C6D24}" destId="{D8A13E8D-D1BD-46A3-9670-F0E0F1F0268A}" srcOrd="2" destOrd="0" presId="urn:microsoft.com/office/officeart/2005/8/layout/default"/>
    <dgm:cxn modelId="{47A9F16C-35FA-4297-BA52-C2BD3888E5A5}" type="presParOf" srcId="{A1AEA2A7-A683-4F33-8C9C-1E3FDF6C6D24}" destId="{B90FC2E2-CB9D-4ACA-B8CA-B96CEEE9522F}" srcOrd="3" destOrd="0" presId="urn:microsoft.com/office/officeart/2005/8/layout/default"/>
    <dgm:cxn modelId="{1886145B-0037-47B2-BFE2-46B8CA5F7958}" type="presParOf" srcId="{A1AEA2A7-A683-4F33-8C9C-1E3FDF6C6D24}" destId="{1FA352F6-8BA1-4211-971C-90142C58D238}" srcOrd="4" destOrd="0" presId="urn:microsoft.com/office/officeart/2005/8/layout/default"/>
    <dgm:cxn modelId="{2A3A754F-3FF4-4C01-A558-05C9E7057220}" type="presParOf" srcId="{A1AEA2A7-A683-4F33-8C9C-1E3FDF6C6D24}" destId="{AED25DD5-DAA9-429C-A76B-C6272B1134F5}" srcOrd="5" destOrd="0" presId="urn:microsoft.com/office/officeart/2005/8/layout/default"/>
    <dgm:cxn modelId="{203AEB0A-4063-4D7A-8CC8-F04C398D0EBD}" type="presParOf" srcId="{A1AEA2A7-A683-4F33-8C9C-1E3FDF6C6D24}" destId="{793F0DF0-45A3-4D9D-9BA5-746E3825E107}" srcOrd="6" destOrd="0" presId="urn:microsoft.com/office/officeart/2005/8/layout/default"/>
    <dgm:cxn modelId="{42EBC4F9-BCA6-4CE3-A02A-1D0D96ED63BF}" type="presParOf" srcId="{A1AEA2A7-A683-4F33-8C9C-1E3FDF6C6D24}" destId="{C5437557-948A-4962-A774-34A614359392}" srcOrd="7" destOrd="0" presId="urn:microsoft.com/office/officeart/2005/8/layout/default"/>
    <dgm:cxn modelId="{094F4098-DD27-4D07-8987-A7C91F721E9D}" type="presParOf" srcId="{A1AEA2A7-A683-4F33-8C9C-1E3FDF6C6D24}" destId="{44757DFF-F0A0-4829-BCCC-6E91B9C0C837}" srcOrd="8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21040834-B9D4-4EE8-92DF-318CBB34EB03}">
      <dsp:nvSpPr>
        <dsp:cNvPr id="0" name=""/>
        <dsp:cNvSpPr/>
      </dsp:nvSpPr>
      <dsp:spPr>
        <a:xfrm>
          <a:off x="109995" y="204707"/>
          <a:ext cx="3187558" cy="1912535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8575" cap="flat" cmpd="sng" algn="ctr">
          <a:solidFill>
            <a:srgbClr val="FF000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ctr" defTabSz="9334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b="0" kern="1200" dirty="0" smtClean="0">
              <a:latin typeface="Arial" pitchFamily="34" charset="0"/>
              <a:cs typeface="Arial" pitchFamily="34" charset="0"/>
            </a:rPr>
            <a:t>Руководящий документ по наилучшим имеющимся методам ограничения выбросов тяжелых металлов и их соединений </a:t>
          </a:r>
          <a:endParaRPr lang="ru-RU" sz="2100" b="0" kern="1200" dirty="0">
            <a:latin typeface="Arial" pitchFamily="34" charset="0"/>
            <a:cs typeface="Arial" pitchFamily="34" charset="0"/>
          </a:endParaRPr>
        </a:p>
      </dsp:txBody>
      <dsp:txXfrm>
        <a:off x="109995" y="204707"/>
        <a:ext cx="3187558" cy="1912535"/>
      </dsp:txXfrm>
    </dsp:sp>
    <dsp:sp modelId="{D8A13E8D-D1BD-46A3-9670-F0E0F1F0268A}">
      <dsp:nvSpPr>
        <dsp:cNvPr id="0" name=""/>
        <dsp:cNvSpPr/>
      </dsp:nvSpPr>
      <dsp:spPr>
        <a:xfrm>
          <a:off x="3510100" y="245674"/>
          <a:ext cx="2606530" cy="1912535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accent1">
              <a:lumMod val="75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latin typeface="Arial" pitchFamily="34" charset="0"/>
              <a:cs typeface="Arial" pitchFamily="34" charset="0"/>
            </a:rPr>
            <a:t>Рассматривает варианты ограничения выбросов таких тяжелых металлов как кадмий, свинец и ртуть </a:t>
          </a:r>
          <a:endParaRPr lang="ru-RU" sz="2000" kern="1200" dirty="0">
            <a:latin typeface="Arial" pitchFamily="34" charset="0"/>
            <a:cs typeface="Arial" pitchFamily="34" charset="0"/>
          </a:endParaRPr>
        </a:p>
      </dsp:txBody>
      <dsp:txXfrm>
        <a:off x="3510100" y="245674"/>
        <a:ext cx="2606530" cy="1912535"/>
      </dsp:txXfrm>
    </dsp:sp>
    <dsp:sp modelId="{1FA352F6-8BA1-4211-971C-90142C58D238}">
      <dsp:nvSpPr>
        <dsp:cNvPr id="0" name=""/>
        <dsp:cNvSpPr/>
      </dsp:nvSpPr>
      <dsp:spPr>
        <a:xfrm>
          <a:off x="6397008" y="260620"/>
          <a:ext cx="4228902" cy="2669688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8575" cap="flat" cmpd="sng" algn="ctr">
          <a:solidFill>
            <a:srgbClr val="7030A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ctr" defTabSz="9334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kern="1200" dirty="0" smtClean="0">
              <a:latin typeface="Arial" pitchFamily="34" charset="0"/>
              <a:cs typeface="Arial" pitchFamily="34" charset="0"/>
            </a:rPr>
            <a:t>Цель Протокола - обеспечение рекомендаций в определении наилучших имеющихся методов для стационарных источников, позволяющих Сторонам Конвенции сократить выбросы и выполнить свои обязательства по Протоколу по ТМ</a:t>
          </a:r>
          <a:endParaRPr lang="uk-UA" sz="2100" kern="1200" dirty="0">
            <a:latin typeface="Arial" pitchFamily="34" charset="0"/>
            <a:cs typeface="Arial" pitchFamily="34" charset="0"/>
          </a:endParaRPr>
        </a:p>
      </dsp:txBody>
      <dsp:txXfrm>
        <a:off x="6397008" y="260620"/>
        <a:ext cx="4228902" cy="2669688"/>
      </dsp:txXfrm>
    </dsp:sp>
    <dsp:sp modelId="{793F0DF0-45A3-4D9D-9BA5-746E3825E107}">
      <dsp:nvSpPr>
        <dsp:cNvPr id="0" name=""/>
        <dsp:cNvSpPr/>
      </dsp:nvSpPr>
      <dsp:spPr>
        <a:xfrm>
          <a:off x="3482" y="2663580"/>
          <a:ext cx="4623521" cy="2584829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accent1">
              <a:lumMod val="75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ctr" defTabSz="9334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100" kern="1200" dirty="0" err="1" smtClean="0">
              <a:latin typeface="Arial" pitchFamily="34" charset="0"/>
              <a:cs typeface="Arial" pitchFamily="34" charset="0"/>
            </a:rPr>
            <a:t>Определяет</a:t>
          </a:r>
          <a:r>
            <a:rPr lang="uk-UA" sz="2100" kern="1200" dirty="0" smtClean="0">
              <a:latin typeface="Arial" pitchFamily="34" charset="0"/>
              <a:cs typeface="Arial" pitchFamily="34" charset="0"/>
            </a:rPr>
            <a:t> </a:t>
          </a:r>
          <a:r>
            <a:rPr lang="uk-UA" sz="2100" kern="1200" dirty="0" err="1" smtClean="0">
              <a:latin typeface="Arial" pitchFamily="34" charset="0"/>
              <a:cs typeface="Arial" pitchFamily="34" charset="0"/>
            </a:rPr>
            <a:t>конкретные</a:t>
          </a:r>
          <a:r>
            <a:rPr lang="uk-UA" sz="2100" kern="1200" dirty="0" smtClean="0">
              <a:latin typeface="Arial" pitchFamily="34" charset="0"/>
              <a:cs typeface="Arial" pitchFamily="34" charset="0"/>
            </a:rPr>
            <a:t> </a:t>
          </a:r>
          <a:r>
            <a:rPr lang="uk-UA" sz="2100" kern="1200" dirty="0" err="1" smtClean="0">
              <a:latin typeface="Arial" pitchFamily="34" charset="0"/>
              <a:cs typeface="Arial" pitchFamily="34" charset="0"/>
            </a:rPr>
            <a:t>меры</a:t>
          </a:r>
          <a:r>
            <a:rPr lang="uk-UA" sz="2100" kern="1200" dirty="0" smtClean="0">
              <a:latin typeface="Arial" pitchFamily="34" charset="0"/>
              <a:cs typeface="Arial" pitchFamily="34" charset="0"/>
            </a:rPr>
            <a:t>, </a:t>
          </a:r>
          <a:r>
            <a:rPr lang="uk-UA" sz="2100" kern="1200" dirty="0" err="1" smtClean="0">
              <a:latin typeface="Arial" pitchFamily="34" charset="0"/>
              <a:cs typeface="Arial" pitchFamily="34" charset="0"/>
            </a:rPr>
            <a:t>которые</a:t>
          </a:r>
          <a:r>
            <a:rPr lang="uk-UA" sz="2100" kern="1200" dirty="0" smtClean="0">
              <a:latin typeface="Arial" pitchFamily="34" charset="0"/>
              <a:cs typeface="Arial" pitchFamily="34" charset="0"/>
            </a:rPr>
            <a:t> </a:t>
          </a:r>
          <a:r>
            <a:rPr lang="uk-UA" sz="2100" kern="1200" dirty="0" err="1" smtClean="0">
              <a:latin typeface="Arial" pitchFamily="34" charset="0"/>
              <a:cs typeface="Arial" pitchFamily="34" charset="0"/>
            </a:rPr>
            <a:t>должны</a:t>
          </a:r>
          <a:r>
            <a:rPr lang="uk-UA" sz="2100" kern="1200" dirty="0" smtClean="0">
              <a:latin typeface="Arial" pitchFamily="34" charset="0"/>
              <a:cs typeface="Arial" pitchFamily="34" charset="0"/>
            </a:rPr>
            <a:t> </a:t>
          </a:r>
          <a:r>
            <a:rPr lang="uk-UA" sz="2100" kern="1200" dirty="0" err="1" smtClean="0">
              <a:latin typeface="Arial" pitchFamily="34" charset="0"/>
              <a:cs typeface="Arial" pitchFamily="34" charset="0"/>
            </a:rPr>
            <a:t>быть</a:t>
          </a:r>
          <a:r>
            <a:rPr lang="uk-UA" sz="2100" kern="1200" dirty="0" smtClean="0">
              <a:latin typeface="Arial" pitchFamily="34" charset="0"/>
              <a:cs typeface="Arial" pitchFamily="34" charset="0"/>
            </a:rPr>
            <a:t> </a:t>
          </a:r>
          <a:r>
            <a:rPr lang="uk-UA" sz="2100" kern="1200" dirty="0" err="1" smtClean="0">
              <a:latin typeface="Arial" pitchFamily="34" charset="0"/>
              <a:cs typeface="Arial" pitchFamily="34" charset="0"/>
            </a:rPr>
            <a:t>приняты</a:t>
          </a:r>
          <a:r>
            <a:rPr lang="uk-UA" sz="2100" kern="1200" dirty="0" smtClean="0">
              <a:latin typeface="Arial" pitchFamily="34" charset="0"/>
              <a:cs typeface="Arial" pitchFamily="34" charset="0"/>
            </a:rPr>
            <a:t> Сторонами </a:t>
          </a:r>
          <a:r>
            <a:rPr lang="uk-UA" sz="2100" kern="1200" dirty="0" err="1" smtClean="0">
              <a:latin typeface="Arial" pitchFamily="34" charset="0"/>
              <a:cs typeface="Arial" pitchFamily="34" charset="0"/>
            </a:rPr>
            <a:t>Конвенции</a:t>
          </a:r>
          <a:r>
            <a:rPr lang="uk-UA" sz="2100" kern="1200" dirty="0" smtClean="0">
              <a:latin typeface="Arial" pitchFamily="34" charset="0"/>
              <a:cs typeface="Arial" pitchFamily="34" charset="0"/>
            </a:rPr>
            <a:t> по </a:t>
          </a:r>
          <a:r>
            <a:rPr lang="uk-UA" sz="2100" kern="1200" dirty="0" err="1" smtClean="0">
              <a:latin typeface="Arial" pitchFamily="34" charset="0"/>
              <a:cs typeface="Arial" pitchFamily="34" charset="0"/>
            </a:rPr>
            <a:t>сокращению</a:t>
          </a:r>
          <a:r>
            <a:rPr lang="uk-UA" sz="2100" kern="1200" dirty="0" smtClean="0">
              <a:latin typeface="Arial" pitchFamily="34" charset="0"/>
              <a:cs typeface="Arial" pitchFamily="34" charset="0"/>
            </a:rPr>
            <a:t> </a:t>
          </a:r>
          <a:r>
            <a:rPr lang="uk-UA" sz="2100" kern="1200" dirty="0" err="1" smtClean="0">
              <a:latin typeface="Arial" pitchFamily="34" charset="0"/>
              <a:cs typeface="Arial" pitchFamily="34" charset="0"/>
            </a:rPr>
            <a:t>выбросов</a:t>
          </a:r>
          <a:r>
            <a:rPr lang="uk-UA" sz="2100" kern="1200" dirty="0" smtClean="0">
              <a:latin typeface="Arial" pitchFamily="34" charset="0"/>
              <a:cs typeface="Arial" pitchFamily="34" charset="0"/>
            </a:rPr>
            <a:t> </a:t>
          </a:r>
          <a:r>
            <a:rPr lang="uk-UA" sz="2100" kern="1200" dirty="0" err="1" smtClean="0">
              <a:latin typeface="Arial" pitchFamily="34" charset="0"/>
              <a:cs typeface="Arial" pitchFamily="34" charset="0"/>
            </a:rPr>
            <a:t>тяжелых</a:t>
          </a:r>
          <a:r>
            <a:rPr lang="uk-UA" sz="2100" kern="1200" dirty="0" smtClean="0">
              <a:latin typeface="Arial" pitchFamily="34" charset="0"/>
              <a:cs typeface="Arial" pitchFamily="34" charset="0"/>
            </a:rPr>
            <a:t> </a:t>
          </a:r>
          <a:r>
            <a:rPr lang="uk-UA" sz="2100" kern="1200" dirty="0" err="1" smtClean="0">
              <a:latin typeface="Arial" pitchFamily="34" charset="0"/>
              <a:cs typeface="Arial" pitchFamily="34" charset="0"/>
            </a:rPr>
            <a:t>металлов</a:t>
          </a:r>
          <a:r>
            <a:rPr lang="uk-UA" sz="2100" kern="1200" dirty="0" smtClean="0">
              <a:latin typeface="Arial" pitchFamily="34" charset="0"/>
              <a:cs typeface="Arial" pitchFamily="34" charset="0"/>
            </a:rPr>
            <a:t> в атмосферу и </a:t>
          </a:r>
          <a:r>
            <a:rPr lang="uk-UA" sz="2100" kern="1200" dirty="0" err="1" smtClean="0">
              <a:latin typeface="Arial" pitchFamily="34" charset="0"/>
              <a:cs typeface="Arial" pitchFamily="34" charset="0"/>
            </a:rPr>
            <a:t>уменьшению</a:t>
          </a:r>
          <a:r>
            <a:rPr lang="uk-UA" sz="2100" kern="1200" dirty="0" smtClean="0">
              <a:latin typeface="Arial" pitchFamily="34" charset="0"/>
              <a:cs typeface="Arial" pitchFamily="34" charset="0"/>
            </a:rPr>
            <a:t> </a:t>
          </a:r>
          <a:r>
            <a:rPr lang="uk-UA" sz="2100" kern="1200" dirty="0" err="1" smtClean="0">
              <a:latin typeface="Arial" pitchFamily="34" charset="0"/>
              <a:cs typeface="Arial" pitchFamily="34" charset="0"/>
            </a:rPr>
            <a:t>их</a:t>
          </a:r>
          <a:r>
            <a:rPr lang="uk-UA" sz="2100" kern="1200" dirty="0" smtClean="0">
              <a:latin typeface="Arial" pitchFamily="34" charset="0"/>
              <a:cs typeface="Arial" pitchFamily="34" charset="0"/>
            </a:rPr>
            <a:t> </a:t>
          </a:r>
          <a:r>
            <a:rPr lang="uk-UA" sz="2100" kern="1200" dirty="0" err="1" smtClean="0">
              <a:latin typeface="Arial" pitchFamily="34" charset="0"/>
              <a:cs typeface="Arial" pitchFamily="34" charset="0"/>
            </a:rPr>
            <a:t>вредного</a:t>
          </a:r>
          <a:r>
            <a:rPr lang="uk-UA" sz="2100" kern="1200" dirty="0" smtClean="0">
              <a:latin typeface="Arial" pitchFamily="34" charset="0"/>
              <a:cs typeface="Arial" pitchFamily="34" charset="0"/>
            </a:rPr>
            <a:t> </a:t>
          </a:r>
          <a:r>
            <a:rPr lang="uk-UA" sz="2100" kern="1200" dirty="0" err="1" smtClean="0">
              <a:latin typeface="Arial" pitchFamily="34" charset="0"/>
              <a:cs typeface="Arial" pitchFamily="34" charset="0"/>
            </a:rPr>
            <a:t>воздействия</a:t>
          </a:r>
          <a:r>
            <a:rPr lang="uk-UA" sz="2100" kern="1200" dirty="0" smtClean="0">
              <a:latin typeface="Arial" pitchFamily="34" charset="0"/>
              <a:cs typeface="Arial" pitchFamily="34" charset="0"/>
            </a:rPr>
            <a:t> на </a:t>
          </a:r>
          <a:r>
            <a:rPr lang="uk-UA" sz="2100" kern="1200" dirty="0" err="1" smtClean="0">
              <a:latin typeface="Arial" pitchFamily="34" charset="0"/>
              <a:cs typeface="Arial" pitchFamily="34" charset="0"/>
            </a:rPr>
            <a:t>окружающую</a:t>
          </a:r>
          <a:r>
            <a:rPr lang="uk-UA" sz="2100" kern="1200" dirty="0" smtClean="0">
              <a:latin typeface="Arial" pitchFamily="34" charset="0"/>
              <a:cs typeface="Arial" pitchFamily="34" charset="0"/>
            </a:rPr>
            <a:t> </a:t>
          </a:r>
          <a:r>
            <a:rPr lang="uk-UA" sz="2100" kern="1200" dirty="0" err="1" smtClean="0">
              <a:latin typeface="Arial" pitchFamily="34" charset="0"/>
              <a:cs typeface="Arial" pitchFamily="34" charset="0"/>
            </a:rPr>
            <a:t>среду</a:t>
          </a:r>
          <a:r>
            <a:rPr lang="uk-UA" sz="2100" kern="1200" dirty="0" smtClean="0">
              <a:latin typeface="Arial" pitchFamily="34" charset="0"/>
              <a:cs typeface="Arial" pitchFamily="34" charset="0"/>
            </a:rPr>
            <a:t> и </a:t>
          </a:r>
          <a:r>
            <a:rPr lang="uk-UA" sz="2100" kern="1200" dirty="0" err="1" smtClean="0">
              <a:latin typeface="Arial" pitchFamily="34" charset="0"/>
              <a:cs typeface="Arial" pitchFamily="34" charset="0"/>
            </a:rPr>
            <a:t>здоровье</a:t>
          </a:r>
          <a:r>
            <a:rPr lang="uk-UA" sz="2100" kern="1200" dirty="0" smtClean="0">
              <a:latin typeface="Arial" pitchFamily="34" charset="0"/>
              <a:cs typeface="Arial" pitchFamily="34" charset="0"/>
            </a:rPr>
            <a:t> </a:t>
          </a:r>
          <a:r>
            <a:rPr lang="uk-UA" sz="2100" kern="1200" dirty="0" err="1" smtClean="0">
              <a:latin typeface="Arial" pitchFamily="34" charset="0"/>
              <a:cs typeface="Arial" pitchFamily="34" charset="0"/>
            </a:rPr>
            <a:t>человека</a:t>
          </a:r>
          <a:endParaRPr lang="uk-UA" sz="2100" kern="1200" dirty="0">
            <a:latin typeface="Arial" pitchFamily="34" charset="0"/>
            <a:cs typeface="Arial" pitchFamily="34" charset="0"/>
          </a:endParaRPr>
        </a:p>
      </dsp:txBody>
      <dsp:txXfrm>
        <a:off x="3482" y="2663580"/>
        <a:ext cx="4623521" cy="2584829"/>
      </dsp:txXfrm>
    </dsp:sp>
    <dsp:sp modelId="{44757DFF-F0A0-4829-BCCC-6E91B9C0C837}">
      <dsp:nvSpPr>
        <dsp:cNvPr id="0" name=""/>
        <dsp:cNvSpPr/>
      </dsp:nvSpPr>
      <dsp:spPr>
        <a:xfrm>
          <a:off x="5999344" y="3338686"/>
          <a:ext cx="4422068" cy="1912535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accent2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 rtl="0">
            <a:lnSpc>
              <a:spcPct val="150000"/>
            </a:lnSpc>
            <a:spcBef>
              <a:spcPct val="0"/>
            </a:spcBef>
            <a:spcAft>
              <a:spcPct val="35000"/>
            </a:spcAft>
          </a:pPr>
          <a:r>
            <a:rPr lang="uk-UA" sz="2000" b="1" i="1" kern="1200" dirty="0" smtClean="0">
              <a:latin typeface="Arial" pitchFamily="34" charset="0"/>
              <a:cs typeface="Arial" pitchFamily="34" charset="0"/>
            </a:rPr>
            <a:t>Протокол </a:t>
          </a:r>
          <a:r>
            <a:rPr lang="uk-UA" sz="2000" b="1" i="1" kern="1200" dirty="0" err="1" smtClean="0">
              <a:latin typeface="Arial" pitchFamily="34" charset="0"/>
              <a:cs typeface="Arial" pitchFamily="34" charset="0"/>
            </a:rPr>
            <a:t>рекомендует</a:t>
          </a:r>
          <a:r>
            <a:rPr lang="uk-UA" sz="2000" b="1" i="1" kern="1200" dirty="0" smtClean="0">
              <a:latin typeface="Arial" pitchFamily="34" charset="0"/>
              <a:cs typeface="Arial" pitchFamily="34" charset="0"/>
            </a:rPr>
            <a:t> </a:t>
          </a:r>
          <a:r>
            <a:rPr lang="uk-UA" sz="2000" b="1" i="1" kern="1200" dirty="0" err="1" smtClean="0">
              <a:latin typeface="Arial" pitchFamily="34" charset="0"/>
              <a:cs typeface="Arial" pitchFamily="34" charset="0"/>
            </a:rPr>
            <a:t>использовать</a:t>
          </a:r>
          <a:r>
            <a:rPr lang="uk-UA" sz="2000" b="1" i="1" kern="1200" dirty="0" smtClean="0">
              <a:latin typeface="Arial" pitchFamily="34" charset="0"/>
              <a:cs typeface="Arial" pitchFamily="34" charset="0"/>
            </a:rPr>
            <a:t> методики ЕМЕП для </a:t>
          </a:r>
          <a:r>
            <a:rPr lang="uk-UA" sz="2000" b="1" i="1" kern="1200" dirty="0" err="1" smtClean="0">
              <a:latin typeface="Arial" pitchFamily="34" charset="0"/>
              <a:cs typeface="Arial" pitchFamily="34" charset="0"/>
            </a:rPr>
            <a:t>оценки</a:t>
          </a:r>
          <a:r>
            <a:rPr lang="uk-UA" sz="2000" b="1" i="1" kern="1200" dirty="0" smtClean="0">
              <a:latin typeface="Arial" pitchFamily="34" charset="0"/>
              <a:cs typeface="Arial" pitchFamily="34" charset="0"/>
            </a:rPr>
            <a:t> </a:t>
          </a:r>
          <a:r>
            <a:rPr lang="uk-UA" sz="2000" b="1" i="1" kern="1200" dirty="0" err="1" smtClean="0">
              <a:latin typeface="Arial" pitchFamily="34" charset="0"/>
              <a:cs typeface="Arial" pitchFamily="34" charset="0"/>
            </a:rPr>
            <a:t>выбросов</a:t>
          </a:r>
          <a:r>
            <a:rPr lang="uk-UA" sz="2000" b="1" i="1" kern="1200" dirty="0" smtClean="0">
              <a:latin typeface="Arial" pitchFamily="34" charset="0"/>
              <a:cs typeface="Arial" pitchFamily="34" charset="0"/>
            </a:rPr>
            <a:t> и </a:t>
          </a:r>
          <a:r>
            <a:rPr lang="uk-UA" sz="2000" b="1" i="1" kern="1200" dirty="0" err="1" smtClean="0">
              <a:latin typeface="Arial" pitchFamily="34" charset="0"/>
              <a:cs typeface="Arial" pitchFamily="34" charset="0"/>
            </a:rPr>
            <a:t>переноса</a:t>
          </a:r>
          <a:r>
            <a:rPr lang="uk-UA" sz="2000" b="1" i="1" kern="1200" dirty="0" smtClean="0">
              <a:latin typeface="Arial" pitchFamily="34" charset="0"/>
              <a:cs typeface="Arial" pitchFamily="34" charset="0"/>
            </a:rPr>
            <a:t> </a:t>
          </a:r>
          <a:r>
            <a:rPr lang="uk-UA" sz="2000" b="1" i="1" kern="1200" dirty="0" err="1" smtClean="0">
              <a:latin typeface="Arial" pitchFamily="34" charset="0"/>
              <a:cs typeface="Arial" pitchFamily="34" charset="0"/>
            </a:rPr>
            <a:t>тяжелых</a:t>
          </a:r>
          <a:r>
            <a:rPr lang="uk-UA" sz="2000" b="1" i="1" kern="1200" dirty="0" smtClean="0">
              <a:latin typeface="Arial" pitchFamily="34" charset="0"/>
              <a:cs typeface="Arial" pitchFamily="34" charset="0"/>
            </a:rPr>
            <a:t> </a:t>
          </a:r>
          <a:r>
            <a:rPr lang="uk-UA" sz="2000" b="1" i="1" kern="1200" dirty="0" err="1" smtClean="0">
              <a:latin typeface="Arial" pitchFamily="34" charset="0"/>
              <a:cs typeface="Arial" pitchFamily="34" charset="0"/>
            </a:rPr>
            <a:t>металлов</a:t>
          </a:r>
          <a:endParaRPr lang="uk-UA" sz="2000" b="1" i="1" kern="1200" dirty="0">
            <a:latin typeface="Arial" pitchFamily="34" charset="0"/>
            <a:cs typeface="Arial" pitchFamily="34" charset="0"/>
          </a:endParaRPr>
        </a:p>
      </dsp:txBody>
      <dsp:txXfrm>
        <a:off x="5999344" y="3338686"/>
        <a:ext cx="4422068" cy="191253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F56A5C1-E520-483C-BF0E-699C68321FD9}" type="datetimeFigureOut">
              <a:rPr lang="ru-RU"/>
              <a:pPr/>
              <a:t>08.04.2018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F54AC3A-B33E-49D9-947C-9C2C31219015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2766427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Основное требование Протокола по РВПЗ состоит в том, что страны должны создать общенациональные системы для сбора обязательной отчетности о загрязнениях. Требования такой системы должны включать ежегодную отчетность для крупных промышленных предприятий. 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Если промышленное предприятие подпадает под действие Протокола, то оно должно предоставлять ежегодную отчетность по выбросам до 86 внесенных в список веществ в воздух, почву</a:t>
            </a:r>
            <a:r>
              <a:rPr lang="ru-RU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и воду и о переносе на объекты для захоронения или утилизации.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Большинство из этих контролируемых веществ относятся к идентифицируемым приоритетным загрязнителям (например, парниковые газы, газы, вызывающие кислотные дожди, вещества, разрушающие озоновый слой, тяжелые металлы и пестициды). 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240282-DC31-42A7-994F-71361029C5D3}" type="slidenum">
              <a:rPr lang="ru-RU" smtClean="0"/>
              <a:pPr/>
              <a:t>3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Основное требование Протокола по РВПЗ состоит в том, что страны должны создать общенациональные системы для сбора обязательной отчетности о загрязнениях. Требования такой системы должны включать ежегодную отчетность для крупных промышленных предприятий. 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Если промышленное предприятие подпадает под действие Протокола, то оно должно предоставлять ежегодную отчетность по выбросам до 86 внесенных в список веществ в воздух, почву</a:t>
            </a:r>
            <a:r>
              <a:rPr lang="ru-RU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и воду и о переносе на объекты для захоронения или утилизации.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Большинство из этих контролируемых веществ относятся к идентифицируемым приоритетным загрязнителям (например, парниковые газы, газы, вызывающие кислотные дожди, вещества, разрушающие озоновый слой, тяжелые металлы и пестициды). 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240282-DC31-42A7-994F-71361029C5D3}" type="slidenum">
              <a:rPr lang="ru-RU" smtClean="0"/>
              <a:pPr/>
              <a:t>4</a:t>
            </a:fld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Основное требование Протокола по РВПЗ состоит в том, что страны должны создать общенациональные системы для сбора обязательной отчетности о загрязнениях. Требования такой системы должны включать ежегодную отчетность для крупных промышленных предприятий. 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Если промышленное предприятие подпадает под действие Протокола, то оно должно предоставлять ежегодную отчетность по выбросам до 86 внесенных в список веществ в воздух, почву</a:t>
            </a:r>
            <a:r>
              <a:rPr lang="ru-RU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и воду и о переносе на объекты для захоронения или утилизации.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Большинство из этих контролируемых веществ относятся к идентифицируемым приоритетным загрязнителям (например, парниковые газы, газы, вызывающие кислотные дожди, вещества, разрушающие озоновый слой, тяжелые металлы и пестициды). 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240282-DC31-42A7-994F-71361029C5D3}" type="slidenum">
              <a:rPr lang="ru-RU" smtClean="0"/>
              <a:pPr/>
              <a:t>12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pPr/>
              <a:t>4/8/2018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0012493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pPr/>
              <a:t>4/8/2018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402064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pPr/>
              <a:t>4/8/2018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9655473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pPr/>
              <a:t>4/8/2018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3751496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pPr/>
              <a:t>4/8/2018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129435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pPr/>
              <a:t>4/8/2018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580844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pPr/>
              <a:t>4/8/2018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4540631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pPr/>
              <a:t>4/8/2018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3005379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pPr/>
              <a:t>4/8/2018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5858763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pPr/>
              <a:t>4/8/2018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6825600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pPr/>
              <a:t>4/8/2018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4352867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A1C593-65D0-4073-BCC9-577B9352EA97}" type="datetimeFigureOut">
              <a:rPr lang="en-US" smtClean="0"/>
              <a:pPr/>
              <a:t>4/8/2018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618960-8005-486C-9A75-10CB2AAC16F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973008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oleObject" Target="../embeddings/oleObject1.bin"/><Relationship Id="rId7" Type="http://schemas.openxmlformats.org/officeDocument/2006/relationships/image" Target="../media/image5.jpe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eea.europa.eu/ru/publications/rukovodstvo-emep-eaos-po-inventarizacii/skachat-polnyi-putevoditel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mailto:csd.center@gmail.kz" TargetMode="Externa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4" Type="http://schemas.openxmlformats.org/officeDocument/2006/relationships/oleObject" Target="../embeddings/oleObject2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8678" name="Object 6"/>
          <p:cNvGraphicFramePr>
            <a:graphicFrameLocks noChangeAspect="1"/>
          </p:cNvGraphicFramePr>
          <p:nvPr/>
        </p:nvGraphicFramePr>
        <p:xfrm>
          <a:off x="818866" y="395785"/>
          <a:ext cx="1009934" cy="1255594"/>
        </p:xfrm>
        <a:graphic>
          <a:graphicData uri="http://schemas.openxmlformats.org/presentationml/2006/ole">
            <p:oleObj spid="_x0000_s28678" r:id="rId3" imgW="2319480" imgH="2834640" progId="">
              <p:embed/>
            </p:oleObj>
          </a:graphicData>
        </a:graphic>
      </p:graphicFrame>
      <p:pic>
        <p:nvPicPr>
          <p:cNvPr id="28677" name="Рисунок 4" descr="Gerb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483893" y="545910"/>
            <a:ext cx="1187355" cy="1078173"/>
          </a:xfrm>
          <a:prstGeom prst="rect">
            <a:avLst/>
          </a:prstGeom>
          <a:noFill/>
        </p:spPr>
      </p:pic>
      <p:pic>
        <p:nvPicPr>
          <p:cNvPr id="28676" name="Рисунок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244454" y="586854"/>
            <a:ext cx="1132763" cy="1132763"/>
          </a:xfrm>
          <a:prstGeom prst="rect">
            <a:avLst/>
          </a:prstGeom>
          <a:noFill/>
        </p:spPr>
      </p:pic>
      <p:pic>
        <p:nvPicPr>
          <p:cNvPr id="28675" name="Рисунок 9" descr="Картинки по запросу United Nations Institute for Training and Research лого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519917" y="600501"/>
            <a:ext cx="2142698" cy="1023583"/>
          </a:xfrm>
          <a:prstGeom prst="rect">
            <a:avLst/>
          </a:prstGeom>
          <a:noFill/>
        </p:spPr>
      </p:pic>
      <p:pic>
        <p:nvPicPr>
          <p:cNvPr id="28674" name="Picture 2" descr="GEF-notag-lowres_0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950424" y="573207"/>
            <a:ext cx="1023582" cy="1187354"/>
          </a:xfrm>
          <a:prstGeom prst="rect">
            <a:avLst/>
          </a:prstGeom>
          <a:noFill/>
        </p:spPr>
      </p:pic>
      <p:pic>
        <p:nvPicPr>
          <p:cNvPr id="28673" name="Picture 1" descr="Description: cid:image003.png@01CC4C5C.E3D04080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0208526" y="436728"/>
            <a:ext cx="1009934" cy="1405720"/>
          </a:xfrm>
          <a:prstGeom prst="rect">
            <a:avLst/>
          </a:prstGeom>
          <a:noFill/>
        </p:spPr>
      </p:pic>
      <p:sp>
        <p:nvSpPr>
          <p:cNvPr id="9" name="Прямоугольник 8"/>
          <p:cNvSpPr/>
          <p:nvPr/>
        </p:nvSpPr>
        <p:spPr>
          <a:xfrm>
            <a:off x="1009933" y="2470245"/>
            <a:ext cx="10235821" cy="1938992"/>
          </a:xfrm>
          <a:prstGeom prst="rect">
            <a:avLst/>
          </a:prstGeom>
          <a:ln w="3810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4000" b="1" dirty="0" smtClean="0">
                <a:solidFill>
                  <a:schemeClr val="accent5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Методология ЕМЕП по оценке выбросов тяжелых металлов в окружающую среду</a:t>
            </a:r>
            <a:endParaRPr lang="ru-RU" sz="4000" b="1" dirty="0">
              <a:solidFill>
                <a:schemeClr val="accent5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187355" y="5076967"/>
            <a:ext cx="10358651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b="1" dirty="0" smtClean="0">
                <a:solidFill>
                  <a:schemeClr val="accent5">
                    <a:lumMod val="75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Семинар </a:t>
            </a:r>
            <a:endParaRPr lang="ru-RU" dirty="0" smtClean="0">
              <a:solidFill>
                <a:schemeClr val="accent5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b="1" dirty="0" smtClean="0">
                <a:solidFill>
                  <a:schemeClr val="accent5">
                    <a:lumMod val="75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«Эмиссии загрязняющих веществ и ртути в окружающую среду: методы определения, инвентаризация и включение в регистр выбросов и переноса загрязнителей Республики Казахстан»</a:t>
            </a:r>
            <a:endParaRPr lang="ru-RU" dirty="0" smtClean="0">
              <a:solidFill>
                <a:schemeClr val="accent5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b="1" dirty="0" smtClean="0">
                <a:solidFill>
                  <a:schemeClr val="accent5">
                    <a:lumMod val="75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11 апреля 2018 г., Астана</a:t>
            </a:r>
            <a:endParaRPr lang="ru-RU" dirty="0" smtClean="0">
              <a:solidFill>
                <a:schemeClr val="accent5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18366"/>
            <a:ext cx="10972800" cy="641443"/>
          </a:xfrm>
        </p:spPr>
        <p:txBody>
          <a:bodyPr>
            <a:normAutofit fontScale="90000"/>
          </a:bodyPr>
          <a:lstStyle/>
          <a:p>
            <a:pPr algn="ctr"/>
            <a:r>
              <a:rPr lang="uk-UA" sz="3200" b="1" dirty="0" smtClean="0">
                <a:latin typeface="Arial" pitchFamily="34" charset="0"/>
                <a:cs typeface="Arial" pitchFamily="34" charset="0"/>
              </a:rPr>
              <a:t/>
            </a:r>
            <a:br>
              <a:rPr lang="uk-UA" sz="3200" b="1" dirty="0" smtClean="0">
                <a:latin typeface="Arial" pitchFamily="34" charset="0"/>
                <a:cs typeface="Arial" pitchFamily="34" charset="0"/>
              </a:rPr>
            </a:br>
            <a:r>
              <a:rPr lang="uk-UA" sz="3200" b="1" dirty="0" smtClean="0">
                <a:latin typeface="Arial" pitchFamily="34" charset="0"/>
                <a:cs typeface="Arial" pitchFamily="34" charset="0"/>
              </a:rPr>
              <a:t>ЕМЕП</a:t>
            </a:r>
            <a:r>
              <a:rPr lang="ru-RU" sz="3200" dirty="0" smtClean="0">
                <a:latin typeface="Arial" pitchFamily="34" charset="0"/>
                <a:cs typeface="Arial" pitchFamily="34" charset="0"/>
              </a:rPr>
              <a:t/>
            </a:r>
            <a:br>
              <a:rPr lang="ru-RU" sz="3200" dirty="0" smtClean="0">
                <a:latin typeface="Arial" pitchFamily="34" charset="0"/>
                <a:cs typeface="Arial" pitchFamily="34" charset="0"/>
              </a:rPr>
            </a:br>
            <a:endParaRPr lang="ru-RU" sz="3200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09600" y="968991"/>
            <a:ext cx="10972800" cy="5700369"/>
          </a:xfrm>
          <a:solidFill>
            <a:schemeClr val="accent2">
              <a:lumMod val="20000"/>
              <a:lumOff val="80000"/>
            </a:schemeClr>
          </a:solidFill>
          <a:ln w="28575">
            <a:solidFill>
              <a:srgbClr val="0070C0"/>
            </a:solidFill>
          </a:ln>
        </p:spPr>
        <p:txBody>
          <a:bodyPr>
            <a:noAutofit/>
          </a:bodyPr>
          <a:lstStyle/>
          <a:p>
            <a:r>
              <a:rPr lang="ru-RU" sz="2400" b="1" dirty="0" smtClean="0">
                <a:latin typeface="Arial" pitchFamily="34" charset="0"/>
                <a:cs typeface="Arial" pitchFamily="34" charset="0"/>
              </a:rPr>
              <a:t>ЕМЕП </a:t>
            </a: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(EMEP</a:t>
            </a: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)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- 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Международная совместная программа мониторинга и оценки дальних переносов атмосферных загрязняющих веществ в Европе 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 (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European Monitoring and Evaluation </a:t>
            </a:r>
            <a:r>
              <a:rPr lang="en-US" sz="2400" dirty="0" err="1" smtClean="0">
                <a:latin typeface="Arial" pitchFamily="34" charset="0"/>
                <a:cs typeface="Arial" pitchFamily="34" charset="0"/>
              </a:rPr>
              <a:t>Programme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)</a:t>
            </a:r>
          </a:p>
          <a:p>
            <a:r>
              <a:rPr lang="ru-RU" sz="2400" dirty="0" smtClean="0">
                <a:latin typeface="Arial" pitchFamily="34" charset="0"/>
                <a:cs typeface="Arial" pitchFamily="34" charset="0"/>
              </a:rPr>
              <a:t>Программа ЕМЕП (Совместная программа наблюдений и оценки переноса на большие расстояния загрязняющих воздух веществ в Европе) создана в 1977 году в рамках Европейской экономической комиссии 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ООН</a:t>
            </a:r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r>
              <a:rPr lang="ru-RU" sz="2400" dirty="0" smtClean="0">
                <a:latin typeface="Arial" pitchFamily="34" charset="0"/>
                <a:cs typeface="Arial" pitchFamily="34" charset="0"/>
              </a:rPr>
              <a:t>В 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деятельности ЕМЕП принимают участие более 40 стран, подписавших и ратифицировавших набор протоколов по осуществлению ЕМЕП и по сокращению выбросов основных антропогенных загрязняющих веществ в 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Европе</a:t>
            </a:r>
          </a:p>
          <a:p>
            <a:r>
              <a:rPr lang="ru-RU" sz="2400" dirty="0" smtClean="0">
                <a:latin typeface="Arial" pitchFamily="34" charset="0"/>
                <a:cs typeface="Arial" pitchFamily="34" charset="0"/>
              </a:rPr>
              <a:t>Программа 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регулярного мониторинга ЕМЕП включает измерения содержания загрязняющих веществ, входящих в согласованный странами список, в атмосферном воздухе и 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осадках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232013"/>
            <a:ext cx="10515600" cy="696035"/>
          </a:xfrm>
        </p:spPr>
        <p:txBody>
          <a:bodyPr>
            <a:noAutofit/>
          </a:bodyPr>
          <a:lstStyle/>
          <a:p>
            <a:pPr algn="ctr"/>
            <a:r>
              <a:rPr lang="ru-RU" sz="2300" b="1" dirty="0" smtClean="0">
                <a:latin typeface="Arial" pitchFamily="34" charset="0"/>
                <a:ea typeface="Arial Unicode MS" panose="020B0604020202020204" pitchFamily="34" charset="-128"/>
                <a:cs typeface="Arial" pitchFamily="34" charset="0"/>
              </a:rPr>
              <a:t/>
            </a:r>
            <a:br>
              <a:rPr lang="ru-RU" sz="2300" b="1" dirty="0" smtClean="0">
                <a:latin typeface="Arial" pitchFamily="34" charset="0"/>
                <a:ea typeface="Arial Unicode MS" panose="020B0604020202020204" pitchFamily="34" charset="-128"/>
                <a:cs typeface="Arial" pitchFamily="34" charset="0"/>
              </a:rPr>
            </a:br>
            <a:r>
              <a:rPr lang="ru-RU" sz="2300" b="1" dirty="0" smtClean="0">
                <a:latin typeface="Arial" pitchFamily="34" charset="0"/>
                <a:ea typeface="Arial Unicode MS" panose="020B0604020202020204" pitchFamily="34" charset="-128"/>
                <a:cs typeface="Arial" pitchFamily="34" charset="0"/>
              </a:rPr>
              <a:t>Участие </a:t>
            </a:r>
            <a:r>
              <a:rPr lang="ru-RU" sz="2300" b="1" dirty="0" smtClean="0">
                <a:latin typeface="Arial" pitchFamily="34" charset="0"/>
                <a:ea typeface="Arial Unicode MS" panose="020B0604020202020204" pitchFamily="34" charset="-128"/>
                <a:cs typeface="Arial" pitchFamily="34" charset="0"/>
              </a:rPr>
              <a:t>Казахстана в Конвенции о трансграничном загрязнении воздуха на большие расстояния (КТЗВБР) ЕЭК ООН</a:t>
            </a:r>
            <a:br>
              <a:rPr lang="ru-RU" sz="2300" b="1" dirty="0" smtClean="0">
                <a:latin typeface="Arial" pitchFamily="34" charset="0"/>
                <a:ea typeface="Arial Unicode MS" panose="020B0604020202020204" pitchFamily="34" charset="-128"/>
                <a:cs typeface="Arial" pitchFamily="34" charset="0"/>
              </a:rPr>
            </a:br>
            <a:endParaRPr lang="ru-RU" sz="23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idx="1"/>
          </p:nvPr>
        </p:nvSpPr>
        <p:spPr>
          <a:xfrm>
            <a:off x="545911" y="1105469"/>
            <a:ext cx="11177516" cy="5540991"/>
          </a:xfrm>
          <a:solidFill>
            <a:schemeClr val="bg2"/>
          </a:solidFill>
          <a:ln w="28575">
            <a:solidFill>
              <a:schemeClr val="accent2"/>
            </a:solidFill>
          </a:ln>
        </p:spPr>
        <p:txBody>
          <a:bodyPr>
            <a:noAutofit/>
          </a:bodyPr>
          <a:lstStyle/>
          <a:p>
            <a:pPr algn="just"/>
            <a:r>
              <a:rPr lang="ru-RU" sz="1900" dirty="0" smtClean="0">
                <a:latin typeface="Arial" pitchFamily="34" charset="0"/>
                <a:ea typeface="Arial Unicode MS" panose="020B0604020202020204" pitchFamily="34" charset="-128"/>
                <a:cs typeface="Arial" pitchFamily="34" charset="0"/>
              </a:rPr>
              <a:t>Казахстан присоединился к </a:t>
            </a:r>
            <a:r>
              <a:rPr lang="ru-RU" sz="1900" dirty="0" smtClean="0">
                <a:latin typeface="Arial" pitchFamily="34" charset="0"/>
                <a:ea typeface="Arial Unicode MS" panose="020B0604020202020204" pitchFamily="34" charset="-128"/>
                <a:cs typeface="Arial" pitchFamily="34" charset="0"/>
              </a:rPr>
              <a:t>КТЗБР в </a:t>
            </a:r>
            <a:r>
              <a:rPr lang="ru-RU" sz="1900" dirty="0" smtClean="0">
                <a:latin typeface="Arial" pitchFamily="34" charset="0"/>
                <a:ea typeface="Arial Unicode MS" panose="020B0604020202020204" pitchFamily="34" charset="-128"/>
                <a:cs typeface="Arial" pitchFamily="34" charset="0"/>
              </a:rPr>
              <a:t>2001 г., но все еще не ратифицировал ни одного протокола к </a:t>
            </a:r>
            <a:r>
              <a:rPr lang="ru-RU" sz="1900" dirty="0" smtClean="0">
                <a:latin typeface="Arial" pitchFamily="34" charset="0"/>
                <a:ea typeface="Arial Unicode MS" panose="020B0604020202020204" pitchFamily="34" charset="-128"/>
                <a:cs typeface="Arial" pitchFamily="34" charset="0"/>
              </a:rPr>
              <a:t>ней</a:t>
            </a:r>
            <a:endParaRPr lang="ru-RU" sz="1900" dirty="0" smtClean="0">
              <a:latin typeface="Arial" pitchFamily="34" charset="0"/>
              <a:ea typeface="Arial Unicode MS" panose="020B0604020202020204" pitchFamily="34" charset="-128"/>
              <a:cs typeface="Arial" pitchFamily="34" charset="0"/>
            </a:endParaRPr>
          </a:p>
          <a:p>
            <a:pPr algn="just"/>
            <a:r>
              <a:rPr lang="ru-RU" sz="1900" dirty="0" smtClean="0">
                <a:latin typeface="Arial" pitchFamily="34" charset="0"/>
                <a:ea typeface="Arial Unicode MS" panose="020B0604020202020204" pitchFamily="34" charset="-128"/>
                <a:cs typeface="Arial" pitchFamily="34" charset="0"/>
              </a:rPr>
              <a:t>КТЗВБР включает 8 протоколов, которые содержат требования </a:t>
            </a:r>
            <a:r>
              <a:rPr lang="ru-RU" sz="1900" dirty="0" smtClean="0">
                <a:latin typeface="Arial" pitchFamily="34" charset="0"/>
                <a:ea typeface="Arial Unicode MS" panose="020B0604020202020204" pitchFamily="34" charset="-128"/>
                <a:cs typeface="Arial" pitchFamily="34" charset="0"/>
              </a:rPr>
              <a:t>по </a:t>
            </a:r>
            <a:r>
              <a:rPr lang="ru-RU" sz="1900" dirty="0" smtClean="0">
                <a:latin typeface="Arial" pitchFamily="34" charset="0"/>
                <a:ea typeface="Arial Unicode MS" panose="020B0604020202020204" pitchFamily="34" charset="-128"/>
                <a:cs typeface="Arial" pitchFamily="34" charset="0"/>
              </a:rPr>
              <a:t>сокращению </a:t>
            </a:r>
            <a:r>
              <a:rPr lang="ru-RU" sz="1900" dirty="0" smtClean="0">
                <a:latin typeface="Arial" pitchFamily="34" charset="0"/>
                <a:ea typeface="Arial Unicode MS" panose="020B0604020202020204" pitchFamily="34" charset="-128"/>
                <a:cs typeface="Arial" pitchFamily="34" charset="0"/>
              </a:rPr>
              <a:t>выбросов ЗВ:</a:t>
            </a:r>
          </a:p>
          <a:p>
            <a:pPr marL="0" indent="0">
              <a:spcAft>
                <a:spcPts val="600"/>
              </a:spcAft>
              <a:buNone/>
            </a:pPr>
            <a:r>
              <a:rPr lang="ru-RU" sz="1900" dirty="0" smtClean="0">
                <a:latin typeface="Arial" pitchFamily="34" charset="0"/>
                <a:cs typeface="Arial" pitchFamily="34" charset="0"/>
              </a:rPr>
              <a:t>1. Протокол </a:t>
            </a:r>
            <a:r>
              <a:rPr lang="ru-RU" sz="1900" dirty="0" smtClean="0">
                <a:latin typeface="Arial" pitchFamily="34" charset="0"/>
                <a:cs typeface="Arial" pitchFamily="34" charset="0"/>
              </a:rPr>
              <a:t>о долгосрочном финансировании совместной программы мониторинга и оценки распространения загрязнителей воздуха на большие расстояния в Европе (ЕМЕП), принятый в Женеве в 1984 </a:t>
            </a:r>
            <a:r>
              <a:rPr lang="ru-RU" sz="1900" dirty="0" smtClean="0">
                <a:latin typeface="Arial" pitchFamily="34" charset="0"/>
                <a:cs typeface="Arial" pitchFamily="34" charset="0"/>
              </a:rPr>
              <a:t>г.</a:t>
            </a:r>
            <a:endParaRPr lang="ru-RU" sz="1900" dirty="0" smtClean="0">
              <a:latin typeface="Arial" pitchFamily="34" charset="0"/>
              <a:cs typeface="Arial" pitchFamily="34" charset="0"/>
            </a:endParaRPr>
          </a:p>
          <a:p>
            <a:pPr marL="0" indent="0">
              <a:spcAft>
                <a:spcPts val="600"/>
              </a:spcAft>
              <a:buNone/>
            </a:pPr>
            <a:r>
              <a:rPr lang="ru-RU" sz="1900" dirty="0" smtClean="0">
                <a:latin typeface="Arial" pitchFamily="34" charset="0"/>
                <a:cs typeface="Arial" pitchFamily="34" charset="0"/>
              </a:rPr>
              <a:t>2</a:t>
            </a:r>
            <a:r>
              <a:rPr lang="ru-RU" sz="1900" dirty="0" smtClean="0">
                <a:latin typeface="Arial" pitchFamily="34" charset="0"/>
                <a:cs typeface="Arial" pitchFamily="34" charset="0"/>
              </a:rPr>
              <a:t>. Протокол по сокращению выбросов серы или их трансграничных </a:t>
            </a:r>
            <a:r>
              <a:rPr lang="ru-RU" sz="1900" dirty="0" smtClean="0">
                <a:latin typeface="Arial" pitchFamily="34" charset="0"/>
                <a:cs typeface="Arial" pitchFamily="34" charset="0"/>
              </a:rPr>
              <a:t>потоков (Хельсинки,1985 г.)</a:t>
            </a:r>
            <a:endParaRPr lang="ru-RU" sz="1900" dirty="0" smtClean="0">
              <a:latin typeface="Arial" pitchFamily="34" charset="0"/>
              <a:cs typeface="Arial" pitchFamily="34" charset="0"/>
            </a:endParaRPr>
          </a:p>
          <a:p>
            <a:pPr marL="0" indent="0">
              <a:spcAft>
                <a:spcPts val="600"/>
              </a:spcAft>
              <a:buNone/>
            </a:pPr>
            <a:r>
              <a:rPr lang="ru-RU" sz="1900" dirty="0" smtClean="0">
                <a:latin typeface="Arial" pitchFamily="34" charset="0"/>
                <a:cs typeface="Arial" pitchFamily="34" charset="0"/>
              </a:rPr>
              <a:t>3. Протокол об ограничении выбросов окислов азота или их трансграничных </a:t>
            </a:r>
            <a:r>
              <a:rPr lang="ru-RU" sz="1900" dirty="0" smtClean="0">
                <a:latin typeface="Arial" pitchFamily="34" charset="0"/>
                <a:cs typeface="Arial" pitchFamily="34" charset="0"/>
              </a:rPr>
              <a:t>потоков (София, 1988 г.)</a:t>
            </a:r>
            <a:endParaRPr lang="ru-RU" sz="1900" dirty="0" smtClean="0">
              <a:latin typeface="Arial" pitchFamily="34" charset="0"/>
              <a:cs typeface="Arial" pitchFamily="34" charset="0"/>
            </a:endParaRPr>
          </a:p>
          <a:p>
            <a:pPr marL="0" indent="0">
              <a:spcAft>
                <a:spcPts val="600"/>
              </a:spcAft>
              <a:buNone/>
            </a:pPr>
            <a:r>
              <a:rPr lang="ru-RU" sz="1900" dirty="0" smtClean="0">
                <a:latin typeface="Arial" pitchFamily="34" charset="0"/>
                <a:cs typeface="Arial" pitchFamily="34" charset="0"/>
              </a:rPr>
              <a:t>4. Протокол по летучим органическим соединениям (ЛОС</a:t>
            </a:r>
            <a:r>
              <a:rPr lang="ru-RU" sz="1900" dirty="0" smtClean="0">
                <a:latin typeface="Arial" pitchFamily="34" charset="0"/>
                <a:cs typeface="Arial" pitchFamily="34" charset="0"/>
              </a:rPr>
              <a:t>) (Женева, </a:t>
            </a:r>
            <a:r>
              <a:rPr lang="ru-RU" sz="1900" dirty="0" smtClean="0">
                <a:latin typeface="Arial" pitchFamily="34" charset="0"/>
                <a:cs typeface="Arial" pitchFamily="34" charset="0"/>
              </a:rPr>
              <a:t>1991г</a:t>
            </a:r>
            <a:r>
              <a:rPr lang="ru-RU" sz="1900" dirty="0" smtClean="0">
                <a:latin typeface="Arial" pitchFamily="34" charset="0"/>
                <a:cs typeface="Arial" pitchFamily="34" charset="0"/>
              </a:rPr>
              <a:t>.)</a:t>
            </a:r>
            <a:endParaRPr lang="ru-RU" sz="1900" dirty="0" smtClean="0">
              <a:latin typeface="Arial" pitchFamily="34" charset="0"/>
              <a:cs typeface="Arial" pitchFamily="34" charset="0"/>
            </a:endParaRPr>
          </a:p>
          <a:p>
            <a:pPr marL="0" indent="0">
              <a:spcAft>
                <a:spcPts val="600"/>
              </a:spcAft>
              <a:buNone/>
            </a:pPr>
            <a:r>
              <a:rPr lang="ru-RU" sz="1900" dirty="0" smtClean="0">
                <a:latin typeface="Arial" pitchFamily="34" charset="0"/>
                <a:cs typeface="Arial" pitchFamily="34" charset="0"/>
              </a:rPr>
              <a:t>5. Протокол по сере  (второй протокол по сере), </a:t>
            </a:r>
            <a:r>
              <a:rPr lang="ru-RU" sz="1900" dirty="0" smtClean="0">
                <a:latin typeface="Arial" pitchFamily="34" charset="0"/>
                <a:cs typeface="Arial" pitchFamily="34" charset="0"/>
              </a:rPr>
              <a:t>(Осло, 1994 г.)</a:t>
            </a:r>
            <a:endParaRPr lang="ru-RU" sz="1900" dirty="0" smtClean="0">
              <a:latin typeface="Arial" pitchFamily="34" charset="0"/>
              <a:cs typeface="Arial" pitchFamily="34" charset="0"/>
            </a:endParaRPr>
          </a:p>
          <a:p>
            <a:pPr marL="0" indent="0">
              <a:spcAft>
                <a:spcPts val="600"/>
              </a:spcAft>
              <a:buNone/>
            </a:pPr>
            <a:r>
              <a:rPr lang="ru-RU" sz="1900" b="1" dirty="0" smtClean="0">
                <a:latin typeface="Arial" pitchFamily="34" charset="0"/>
                <a:cs typeface="Arial" pitchFamily="34" charset="0"/>
              </a:rPr>
              <a:t>6. Протокол по тяжелым </a:t>
            </a:r>
            <a:r>
              <a:rPr lang="ru-RU" sz="1900" b="1" dirty="0" smtClean="0">
                <a:latin typeface="Arial" pitchFamily="34" charset="0"/>
                <a:cs typeface="Arial" pitchFamily="34" charset="0"/>
              </a:rPr>
              <a:t>металлам (</a:t>
            </a:r>
            <a:r>
              <a:rPr lang="ru-RU" sz="1900" b="1" dirty="0" err="1" smtClean="0">
                <a:latin typeface="Arial" pitchFamily="34" charset="0"/>
                <a:cs typeface="Arial" pitchFamily="34" charset="0"/>
              </a:rPr>
              <a:t>Орхус</a:t>
            </a:r>
            <a:r>
              <a:rPr lang="ru-RU" sz="1900" b="1" dirty="0" smtClean="0">
                <a:latin typeface="Arial" pitchFamily="34" charset="0"/>
                <a:cs typeface="Arial" pitchFamily="34" charset="0"/>
              </a:rPr>
              <a:t>, </a:t>
            </a:r>
            <a:r>
              <a:rPr lang="ru-RU" sz="1900" b="1" dirty="0" smtClean="0">
                <a:latin typeface="Arial" pitchFamily="34" charset="0"/>
                <a:cs typeface="Arial" pitchFamily="34" charset="0"/>
              </a:rPr>
              <a:t>Дания, 1988 г.)</a:t>
            </a:r>
            <a:endParaRPr lang="ru-RU" sz="1900" b="1" dirty="0" smtClean="0">
              <a:latin typeface="Arial" pitchFamily="34" charset="0"/>
              <a:cs typeface="Arial" pitchFamily="34" charset="0"/>
            </a:endParaRPr>
          </a:p>
          <a:p>
            <a:pPr marL="0" indent="0">
              <a:spcAft>
                <a:spcPts val="600"/>
              </a:spcAft>
              <a:buNone/>
            </a:pPr>
            <a:r>
              <a:rPr lang="ru-RU" sz="1900" dirty="0" smtClean="0">
                <a:latin typeface="Arial" pitchFamily="34" charset="0"/>
                <a:cs typeface="Arial" pitchFamily="34" charset="0"/>
              </a:rPr>
              <a:t>7. Протокол по стойким органическим загрязнителям (СОЗ</a:t>
            </a:r>
            <a:r>
              <a:rPr lang="ru-RU" sz="1900" dirty="0" smtClean="0">
                <a:latin typeface="Arial" pitchFamily="34" charset="0"/>
                <a:cs typeface="Arial" pitchFamily="34" charset="0"/>
              </a:rPr>
              <a:t>)(</a:t>
            </a:r>
            <a:r>
              <a:rPr lang="ru-RU" sz="1900" dirty="0" err="1" smtClean="0">
                <a:latin typeface="Arial" pitchFamily="34" charset="0"/>
                <a:cs typeface="Arial" pitchFamily="34" charset="0"/>
              </a:rPr>
              <a:t>Орхус</a:t>
            </a:r>
            <a:r>
              <a:rPr lang="ru-RU" sz="1900" dirty="0" smtClean="0">
                <a:latin typeface="Arial" pitchFamily="34" charset="0"/>
                <a:cs typeface="Arial" pitchFamily="34" charset="0"/>
              </a:rPr>
              <a:t>, </a:t>
            </a:r>
            <a:r>
              <a:rPr lang="ru-RU" sz="1900" dirty="0" smtClean="0">
                <a:latin typeface="Arial" pitchFamily="34" charset="0"/>
                <a:cs typeface="Arial" pitchFamily="34" charset="0"/>
              </a:rPr>
              <a:t>Дания, 1998 г.)</a:t>
            </a:r>
            <a:endParaRPr lang="ru-RU" sz="1900" dirty="0" smtClean="0">
              <a:latin typeface="Arial" pitchFamily="34" charset="0"/>
              <a:cs typeface="Arial" pitchFamily="34" charset="0"/>
            </a:endParaRPr>
          </a:p>
          <a:p>
            <a:pPr marL="0" indent="0">
              <a:spcAft>
                <a:spcPts val="600"/>
              </a:spcAft>
              <a:buNone/>
            </a:pPr>
            <a:r>
              <a:rPr lang="ru-RU" sz="1900" dirty="0" smtClean="0">
                <a:latin typeface="Arial" pitchFamily="34" charset="0"/>
                <a:cs typeface="Arial" pitchFamily="34" charset="0"/>
              </a:rPr>
              <a:t>8. Протокол о борьбе с подкислением, </a:t>
            </a:r>
            <a:r>
              <a:rPr lang="ru-RU" sz="1900" dirty="0" err="1" smtClean="0">
                <a:latin typeface="Arial" pitchFamily="34" charset="0"/>
                <a:cs typeface="Arial" pitchFamily="34" charset="0"/>
              </a:rPr>
              <a:t>эвтрофикацией</a:t>
            </a:r>
            <a:r>
              <a:rPr lang="ru-RU" sz="1900" dirty="0" smtClean="0">
                <a:latin typeface="Arial" pitchFamily="34" charset="0"/>
                <a:cs typeface="Arial" pitchFamily="34" charset="0"/>
              </a:rPr>
              <a:t> и приземным озоном, 1999 год, Гетеборг, </a:t>
            </a:r>
            <a:r>
              <a:rPr lang="ru-RU" sz="1900" dirty="0" smtClean="0">
                <a:latin typeface="Arial" pitchFamily="34" charset="0"/>
                <a:cs typeface="Arial" pitchFamily="34" charset="0"/>
              </a:rPr>
              <a:t>Швеция.</a:t>
            </a:r>
            <a:endParaRPr lang="ru-RU" sz="1900" dirty="0" smtClean="0">
              <a:latin typeface="Arial" pitchFamily="34" charset="0"/>
              <a:ea typeface="Arial Unicode MS" panose="020B0604020202020204" pitchFamily="34" charset="-128"/>
              <a:cs typeface="Arial" pitchFamily="34" charset="0"/>
            </a:endParaRPr>
          </a:p>
          <a:p>
            <a:pPr lvl="0"/>
            <a:endParaRPr lang="ru-RU" sz="19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2137" y="245660"/>
            <a:ext cx="11259403" cy="600502"/>
          </a:xfrm>
        </p:spPr>
        <p:txBody>
          <a:bodyPr>
            <a:normAutofit/>
          </a:bodyPr>
          <a:lstStyle/>
          <a:p>
            <a:pPr algn="ctr"/>
            <a:r>
              <a:rPr lang="uk-UA" sz="3600" b="1" dirty="0" smtClean="0">
                <a:latin typeface="Arial" pitchFamily="34" charset="0"/>
                <a:cs typeface="Arial" pitchFamily="34" charset="0"/>
              </a:rPr>
              <a:t>Протокол по </a:t>
            </a:r>
            <a:r>
              <a:rPr lang="uk-UA" sz="3600" b="1" dirty="0" err="1" smtClean="0">
                <a:latin typeface="Arial" pitchFamily="34" charset="0"/>
                <a:cs typeface="Arial" pitchFamily="34" charset="0"/>
              </a:rPr>
              <a:t>тяжелым</a:t>
            </a:r>
            <a:r>
              <a:rPr lang="uk-UA" sz="36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uk-UA" sz="3600" b="1" dirty="0" err="1" smtClean="0">
                <a:latin typeface="Arial" pitchFamily="34" charset="0"/>
                <a:cs typeface="Arial" pitchFamily="34" charset="0"/>
              </a:rPr>
              <a:t>металлам</a:t>
            </a:r>
            <a:endParaRPr lang="ru-RU" sz="3600" b="1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5" name="Содержимое 4"/>
          <p:cNvGraphicFramePr>
            <a:graphicFrameLocks noGrp="1"/>
          </p:cNvGraphicFramePr>
          <p:nvPr>
            <p:ph idx="1"/>
          </p:nvPr>
        </p:nvGraphicFramePr>
        <p:xfrm>
          <a:off x="838199" y="996287"/>
          <a:ext cx="10666863" cy="56774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67639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200" dirty="0" smtClean="0"/>
              <a:t/>
            </a:r>
            <a:br>
              <a:rPr lang="ru-RU" sz="3200" dirty="0" smtClean="0"/>
            </a:br>
            <a:r>
              <a:rPr lang="uk-UA" sz="31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uk-UA" sz="3100" b="1" dirty="0" err="1" smtClean="0">
                <a:latin typeface="Arial" pitchFamily="34" charset="0"/>
                <a:cs typeface="Arial" pitchFamily="34" charset="0"/>
              </a:rPr>
              <a:t>Руководство</a:t>
            </a:r>
            <a:r>
              <a:rPr lang="uk-UA" sz="3100" b="1" dirty="0" smtClean="0">
                <a:latin typeface="Arial" pitchFamily="34" charset="0"/>
                <a:cs typeface="Arial" pitchFamily="34" charset="0"/>
              </a:rPr>
              <a:t> EMЕП/ЕАОС  (</a:t>
            </a:r>
            <a:r>
              <a:rPr lang="ru-RU" sz="3100" b="1" dirty="0" smtClean="0">
                <a:latin typeface="Arial" pitchFamily="34" charset="0"/>
                <a:cs typeface="Arial" pitchFamily="34" charset="0"/>
              </a:rPr>
              <a:t>Европейское агентство по окружающей среде) </a:t>
            </a:r>
            <a:r>
              <a:rPr lang="ru-RU" sz="3600" b="1" dirty="0" smtClean="0">
                <a:latin typeface="Arial" pitchFamily="34" charset="0"/>
                <a:cs typeface="Arial" pitchFamily="34" charset="0"/>
              </a:rPr>
              <a:t/>
            </a:r>
            <a:br>
              <a:rPr lang="ru-RU" sz="3600" b="1" dirty="0" smtClean="0">
                <a:latin typeface="Arial" pitchFamily="34" charset="0"/>
                <a:cs typeface="Arial" pitchFamily="34" charset="0"/>
              </a:rPr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838200" y="1160060"/>
            <a:ext cx="10515600" cy="5016903"/>
          </a:xfrm>
          <a:solidFill>
            <a:schemeClr val="bg2"/>
          </a:solidFill>
          <a:ln w="28575">
            <a:solidFill>
              <a:srgbClr val="7030A0"/>
            </a:solidFill>
          </a:ln>
        </p:spPr>
        <p:txBody>
          <a:bodyPr>
            <a:normAutofit fontScale="92500" lnSpcReduction="10000"/>
          </a:bodyPr>
          <a:lstStyle/>
          <a:p>
            <a:pPr>
              <a:lnSpc>
                <a:spcPct val="100000"/>
              </a:lnSpc>
              <a:buFont typeface="Wingdings" pitchFamily="2" charset="2"/>
              <a:buChar char="Ø"/>
            </a:pPr>
            <a:r>
              <a:rPr lang="uk-UA" dirty="0" err="1" smtClean="0">
                <a:latin typeface="Arial" pitchFamily="34" charset="0"/>
                <a:cs typeface="Arial" pitchFamily="34" charset="0"/>
              </a:rPr>
              <a:t>Руководство</a:t>
            </a:r>
            <a:r>
              <a:rPr lang="uk-UA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uk-UA" dirty="0" smtClean="0">
                <a:latin typeface="Arial" pitchFamily="34" charset="0"/>
                <a:cs typeface="Arial" pitchFamily="34" charset="0"/>
              </a:rPr>
              <a:t>по </a:t>
            </a:r>
            <a:r>
              <a:rPr lang="uk-UA" dirty="0" err="1" smtClean="0">
                <a:latin typeface="Arial" pitchFamily="34" charset="0"/>
                <a:cs typeface="Arial" pitchFamily="34" charset="0"/>
              </a:rPr>
              <a:t>инвентаризации</a:t>
            </a:r>
            <a:r>
              <a:rPr lang="uk-UA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uk-UA" dirty="0" err="1" smtClean="0">
                <a:latin typeface="Arial" pitchFamily="34" charset="0"/>
                <a:cs typeface="Arial" pitchFamily="34" charset="0"/>
              </a:rPr>
              <a:t>выбросов</a:t>
            </a:r>
            <a:r>
              <a:rPr lang="uk-UA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uk-UA" dirty="0" err="1" smtClean="0">
                <a:latin typeface="Arial" pitchFamily="34" charset="0"/>
                <a:cs typeface="Arial" pitchFamily="34" charset="0"/>
              </a:rPr>
              <a:t>загрязняющих</a:t>
            </a:r>
            <a:r>
              <a:rPr lang="uk-UA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uk-UA" dirty="0" err="1" smtClean="0">
                <a:latin typeface="Arial" pitchFamily="34" charset="0"/>
                <a:cs typeface="Arial" pitchFamily="34" charset="0"/>
              </a:rPr>
              <a:t>веществ</a:t>
            </a:r>
            <a:r>
              <a:rPr lang="uk-UA" dirty="0" smtClean="0">
                <a:latin typeface="Arial" pitchFamily="34" charset="0"/>
                <a:cs typeface="Arial" pitchFamily="34" charset="0"/>
              </a:rPr>
              <a:t> «</a:t>
            </a:r>
            <a:r>
              <a:rPr lang="uk-UA" dirty="0" err="1" smtClean="0">
                <a:latin typeface="Arial" pitchFamily="34" charset="0"/>
                <a:cs typeface="Arial" pitchFamily="34" charset="0"/>
              </a:rPr>
              <a:t>Общие</a:t>
            </a:r>
            <a:r>
              <a:rPr lang="uk-UA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uk-UA" dirty="0" err="1" smtClean="0">
                <a:latin typeface="Arial" pitchFamily="34" charset="0"/>
                <a:cs typeface="Arial" pitchFamily="34" charset="0"/>
              </a:rPr>
              <a:t>руководящие</a:t>
            </a:r>
            <a:r>
              <a:rPr lang="uk-UA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uk-UA" dirty="0" err="1" smtClean="0">
                <a:latin typeface="Arial" pitchFamily="34" charset="0"/>
                <a:cs typeface="Arial" pitchFamily="34" charset="0"/>
              </a:rPr>
              <a:t>указания</a:t>
            </a:r>
            <a:r>
              <a:rPr lang="uk-UA" dirty="0" smtClean="0">
                <a:latin typeface="Arial" pitchFamily="34" charset="0"/>
                <a:cs typeface="Arial" pitchFamily="34" charset="0"/>
              </a:rPr>
              <a:t> по </a:t>
            </a:r>
            <a:r>
              <a:rPr lang="uk-UA" dirty="0" err="1" smtClean="0">
                <a:latin typeface="Arial" pitchFamily="34" charset="0"/>
                <a:cs typeface="Arial" pitchFamily="34" charset="0"/>
              </a:rPr>
              <a:t>подготовке</a:t>
            </a:r>
            <a:r>
              <a:rPr lang="uk-UA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uk-UA" dirty="0" err="1" smtClean="0">
                <a:latin typeface="Arial" pitchFamily="34" charset="0"/>
                <a:cs typeface="Arial" pitchFamily="34" charset="0"/>
              </a:rPr>
              <a:t>национальных</a:t>
            </a:r>
            <a:r>
              <a:rPr lang="uk-UA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uk-UA" dirty="0" err="1" smtClean="0">
                <a:latin typeface="Arial" pitchFamily="34" charset="0"/>
                <a:cs typeface="Arial" pitchFamily="34" charset="0"/>
              </a:rPr>
              <a:t>инвентаризаций</a:t>
            </a:r>
            <a:r>
              <a:rPr lang="uk-UA" dirty="0" smtClean="0">
                <a:latin typeface="Arial" pitchFamily="34" charset="0"/>
                <a:cs typeface="Arial" pitchFamily="34" charset="0"/>
              </a:rPr>
              <a:t>  </a:t>
            </a:r>
            <a:r>
              <a:rPr lang="uk-UA" dirty="0" err="1" smtClean="0">
                <a:latin typeface="Arial" pitchFamily="34" charset="0"/>
                <a:cs typeface="Arial" pitchFamily="34" charset="0"/>
              </a:rPr>
              <a:t>выбросов</a:t>
            </a:r>
            <a:r>
              <a:rPr lang="uk-UA" dirty="0" smtClean="0">
                <a:latin typeface="Arial" pitchFamily="34" charset="0"/>
                <a:cs typeface="Arial" pitchFamily="34" charset="0"/>
              </a:rPr>
              <a:t>» 2013 </a:t>
            </a:r>
            <a:r>
              <a:rPr lang="uk-UA" dirty="0" err="1" smtClean="0">
                <a:latin typeface="Arial" pitchFamily="34" charset="0"/>
                <a:cs typeface="Arial" pitchFamily="34" charset="0"/>
              </a:rPr>
              <a:t>года</a:t>
            </a:r>
            <a:r>
              <a:rPr lang="uk-UA" dirty="0" smtClean="0">
                <a:latin typeface="Arial" pitchFamily="34" charset="0"/>
                <a:cs typeface="Arial" pitchFamily="34" charset="0"/>
              </a:rPr>
              <a:t>  </a:t>
            </a:r>
            <a:r>
              <a:rPr lang="uk-UA" dirty="0" err="1" smtClean="0">
                <a:latin typeface="Arial" pitchFamily="34" charset="0"/>
                <a:cs typeface="Arial" pitchFamily="34" charset="0"/>
              </a:rPr>
              <a:t>содержит</a:t>
            </a:r>
            <a:r>
              <a:rPr lang="uk-UA" dirty="0" smtClean="0">
                <a:latin typeface="Arial" pitchFamily="34" charset="0"/>
                <a:cs typeface="Arial" pitchFamily="34" charset="0"/>
              </a:rPr>
              <a:t> правила </a:t>
            </a:r>
            <a:r>
              <a:rPr lang="uk-UA" dirty="0" err="1" smtClean="0">
                <a:latin typeface="Arial" pitchFamily="34" charset="0"/>
                <a:cs typeface="Arial" pitchFamily="34" charset="0"/>
              </a:rPr>
              <a:t>оценки</a:t>
            </a:r>
            <a:r>
              <a:rPr lang="uk-UA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uk-UA" dirty="0" err="1" smtClean="0">
                <a:latin typeface="Arial" pitchFamily="34" charset="0"/>
                <a:cs typeface="Arial" pitchFamily="34" charset="0"/>
              </a:rPr>
              <a:t>выбросов</a:t>
            </a:r>
            <a:r>
              <a:rPr lang="uk-UA" dirty="0" smtClean="0">
                <a:latin typeface="Arial" pitchFamily="34" charset="0"/>
                <a:cs typeface="Arial" pitchFamily="34" charset="0"/>
              </a:rPr>
              <a:t> ЗВ, 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включает несколько разделов по видам</a:t>
            </a:r>
            <a:r>
              <a:rPr lang="ru-RU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деятельности, в которых даются рекомендации по инвентаризации различных загрязнителей, в том числе тяжелых металлов</a:t>
            </a:r>
          </a:p>
          <a:p>
            <a:pPr>
              <a:lnSpc>
                <a:spcPct val="100000"/>
              </a:lnSpc>
              <a:buFont typeface="Wingdings" pitchFamily="2" charset="2"/>
              <a:buChar char="Ø"/>
            </a:pPr>
            <a:r>
              <a:rPr lang="uk-UA" dirty="0" smtClean="0">
                <a:latin typeface="Arial" pitchFamily="34" charset="0"/>
                <a:cs typeface="Arial" pitchFamily="34" charset="0"/>
              </a:rPr>
              <a:t>В </a:t>
            </a:r>
            <a:r>
              <a:rPr lang="uk-UA" dirty="0" err="1" smtClean="0">
                <a:latin typeface="Arial" pitchFamily="34" charset="0"/>
                <a:cs typeface="Arial" pitchFamily="34" charset="0"/>
              </a:rPr>
              <a:t>Руководстве</a:t>
            </a:r>
            <a:r>
              <a:rPr lang="uk-UA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uk-UA" dirty="0" err="1" smtClean="0">
                <a:latin typeface="Arial" pitchFamily="34" charset="0"/>
                <a:cs typeface="Arial" pitchFamily="34" charset="0"/>
              </a:rPr>
              <a:t>приводится</a:t>
            </a:r>
            <a:r>
              <a:rPr lang="uk-UA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uk-UA" dirty="0" err="1" smtClean="0">
                <a:latin typeface="Arial" pitchFamily="34" charset="0"/>
                <a:cs typeface="Arial" pitchFamily="34" charset="0"/>
              </a:rPr>
              <a:t>описание</a:t>
            </a:r>
            <a:r>
              <a:rPr lang="uk-UA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uk-UA" dirty="0" err="1" smtClean="0">
                <a:latin typeface="Arial" pitchFamily="34" charset="0"/>
                <a:cs typeface="Arial" pitchFamily="34" charset="0"/>
              </a:rPr>
              <a:t>многоуровневой</a:t>
            </a:r>
            <a:r>
              <a:rPr lang="uk-UA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uk-UA" dirty="0" err="1" smtClean="0">
                <a:latin typeface="Arial" pitchFamily="34" charset="0"/>
                <a:cs typeface="Arial" pitchFamily="34" charset="0"/>
              </a:rPr>
              <a:t>методологии</a:t>
            </a:r>
            <a:r>
              <a:rPr lang="uk-UA" dirty="0" smtClean="0">
                <a:latin typeface="Arial" pitchFamily="34" charset="0"/>
                <a:cs typeface="Arial" pitchFamily="34" charset="0"/>
              </a:rPr>
              <a:t> для </a:t>
            </a:r>
            <a:r>
              <a:rPr lang="uk-UA" dirty="0" err="1" smtClean="0">
                <a:latin typeface="Arial" pitchFamily="34" charset="0"/>
                <a:cs typeface="Arial" pitchFamily="34" charset="0"/>
              </a:rPr>
              <a:t>оценки</a:t>
            </a:r>
            <a:r>
              <a:rPr lang="uk-UA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uk-UA" dirty="0" err="1" smtClean="0">
                <a:latin typeface="Arial" pitchFamily="34" charset="0"/>
                <a:cs typeface="Arial" pitchFamily="34" charset="0"/>
              </a:rPr>
              <a:t>выбросов</a:t>
            </a:r>
            <a:r>
              <a:rPr lang="uk-UA" dirty="0" smtClean="0">
                <a:latin typeface="Arial" pitchFamily="34" charset="0"/>
                <a:cs typeface="Arial" pitchFamily="34" charset="0"/>
              </a:rPr>
              <a:t>: </a:t>
            </a:r>
          </a:p>
          <a:p>
            <a:pPr>
              <a:lnSpc>
                <a:spcPct val="100000"/>
              </a:lnSpc>
              <a:buFont typeface="Wingdings" pitchFamily="2" charset="2"/>
              <a:buChar char="Ø"/>
            </a:pPr>
            <a:r>
              <a:rPr lang="uk-UA" dirty="0" err="1" smtClean="0">
                <a:latin typeface="Arial" pitchFamily="34" charset="0"/>
                <a:cs typeface="Arial" pitchFamily="34" charset="0"/>
              </a:rPr>
              <a:t>Простые</a:t>
            </a:r>
            <a:r>
              <a:rPr lang="uk-UA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uk-UA" dirty="0" smtClean="0">
                <a:latin typeface="Arial" pitchFamily="34" charset="0"/>
                <a:cs typeface="Arial" pitchFamily="34" charset="0"/>
              </a:rPr>
              <a:t>(</a:t>
            </a:r>
            <a:r>
              <a:rPr lang="uk-UA" dirty="0" err="1" smtClean="0">
                <a:latin typeface="Arial" pitchFamily="34" charset="0"/>
                <a:cs typeface="Arial" pitchFamily="34" charset="0"/>
              </a:rPr>
              <a:t>Уровень</a:t>
            </a:r>
            <a:r>
              <a:rPr lang="uk-UA" dirty="0" smtClean="0">
                <a:latin typeface="Arial" pitchFamily="34" charset="0"/>
                <a:cs typeface="Arial" pitchFamily="34" charset="0"/>
              </a:rPr>
              <a:t> 1) </a:t>
            </a:r>
            <a:r>
              <a:rPr lang="uk-UA" dirty="0" err="1" smtClean="0">
                <a:latin typeface="Arial" pitchFamily="34" charset="0"/>
                <a:cs typeface="Arial" pitchFamily="34" charset="0"/>
              </a:rPr>
              <a:t>методы</a:t>
            </a:r>
            <a:r>
              <a:rPr lang="uk-UA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uk-UA" dirty="0" err="1" smtClean="0">
                <a:latin typeface="Arial" pitchFamily="34" charset="0"/>
                <a:cs typeface="Arial" pitchFamily="34" charset="0"/>
              </a:rPr>
              <a:t>приводятся</a:t>
            </a:r>
            <a:r>
              <a:rPr lang="uk-UA" dirty="0" smtClean="0">
                <a:latin typeface="Arial" pitchFamily="34" charset="0"/>
                <a:cs typeface="Arial" pitchFamily="34" charset="0"/>
              </a:rPr>
              <a:t> для </a:t>
            </a:r>
            <a:r>
              <a:rPr lang="uk-UA" dirty="0" err="1" smtClean="0">
                <a:latin typeface="Arial" pitchFamily="34" charset="0"/>
                <a:cs typeface="Arial" pitchFamily="34" charset="0"/>
              </a:rPr>
              <a:t>всех</a:t>
            </a:r>
            <a:r>
              <a:rPr lang="uk-UA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uk-UA" dirty="0" err="1" smtClean="0">
                <a:latin typeface="Arial" pitchFamily="34" charset="0"/>
                <a:cs typeface="Arial" pitchFamily="34" charset="0"/>
              </a:rPr>
              <a:t>источников</a:t>
            </a:r>
            <a:r>
              <a:rPr lang="uk-UA" dirty="0" smtClean="0">
                <a:latin typeface="Arial" pitchFamily="34" charset="0"/>
                <a:cs typeface="Arial" pitchFamily="34" charset="0"/>
              </a:rPr>
              <a:t> и </a:t>
            </a:r>
            <a:r>
              <a:rPr lang="uk-UA" dirty="0" err="1" smtClean="0">
                <a:latin typeface="Arial" pitchFamily="34" charset="0"/>
                <a:cs typeface="Arial" pitchFamily="34" charset="0"/>
              </a:rPr>
              <a:t>веществ</a:t>
            </a:r>
            <a:r>
              <a:rPr lang="uk-UA" dirty="0" smtClean="0">
                <a:latin typeface="Arial" pitchFamily="34" charset="0"/>
                <a:cs typeface="Arial" pitchFamily="34" charset="0"/>
              </a:rPr>
              <a:t>, в </a:t>
            </a:r>
            <a:r>
              <a:rPr lang="uk-UA" dirty="0" err="1" smtClean="0">
                <a:latin typeface="Arial" pitchFamily="34" charset="0"/>
                <a:cs typeface="Arial" pitchFamily="34" charset="0"/>
              </a:rPr>
              <a:t>отношении</a:t>
            </a:r>
            <a:r>
              <a:rPr lang="uk-UA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uk-UA" dirty="0" err="1" smtClean="0">
                <a:latin typeface="Arial" pitchFamily="34" charset="0"/>
                <a:cs typeface="Arial" pitchFamily="34" charset="0"/>
              </a:rPr>
              <a:t>которых</a:t>
            </a:r>
            <a:r>
              <a:rPr lang="uk-UA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uk-UA" dirty="0" err="1" smtClean="0">
                <a:latin typeface="Arial" pitchFamily="34" charset="0"/>
                <a:cs typeface="Arial" pitchFamily="34" charset="0"/>
              </a:rPr>
              <a:t>страны</a:t>
            </a:r>
            <a:r>
              <a:rPr lang="uk-UA" dirty="0" smtClean="0">
                <a:latin typeface="Arial" pitchFamily="34" charset="0"/>
                <a:cs typeface="Arial" pitchFamily="34" charset="0"/>
              </a:rPr>
              <a:t>, </a:t>
            </a:r>
            <a:r>
              <a:rPr lang="uk-UA" dirty="0" err="1" smtClean="0">
                <a:latin typeface="Arial" pitchFamily="34" charset="0"/>
                <a:cs typeface="Arial" pitchFamily="34" charset="0"/>
              </a:rPr>
              <a:t>ратифицировавшие</a:t>
            </a:r>
            <a:r>
              <a:rPr lang="uk-UA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uk-UA" dirty="0" err="1" smtClean="0">
                <a:latin typeface="Arial" pitchFamily="34" charset="0"/>
                <a:cs typeface="Arial" pitchFamily="34" charset="0"/>
              </a:rPr>
              <a:t>протоколы</a:t>
            </a:r>
            <a:r>
              <a:rPr lang="uk-UA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uk-UA" dirty="0" err="1" smtClean="0">
                <a:latin typeface="Arial" pitchFamily="34" charset="0"/>
                <a:cs typeface="Arial" pitchFamily="34" charset="0"/>
              </a:rPr>
              <a:t>Конвенции</a:t>
            </a:r>
            <a:r>
              <a:rPr lang="uk-UA" dirty="0" smtClean="0">
                <a:latin typeface="Arial" pitchFamily="34" charset="0"/>
                <a:cs typeface="Arial" pitchFamily="34" charset="0"/>
              </a:rPr>
              <a:t>, </a:t>
            </a:r>
            <a:r>
              <a:rPr lang="uk-UA" dirty="0" err="1" smtClean="0">
                <a:latin typeface="Arial" pitchFamily="34" charset="0"/>
                <a:cs typeface="Arial" pitchFamily="34" charset="0"/>
              </a:rPr>
              <a:t>обязаны</a:t>
            </a:r>
            <a:r>
              <a:rPr lang="uk-UA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uk-UA" dirty="0" err="1" smtClean="0">
                <a:latin typeface="Arial" pitchFamily="34" charset="0"/>
                <a:cs typeface="Arial" pitchFamily="34" charset="0"/>
              </a:rPr>
              <a:t>предоставлять</a:t>
            </a:r>
            <a:r>
              <a:rPr lang="uk-UA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uk-UA" dirty="0" err="1" smtClean="0">
                <a:latin typeface="Arial" pitchFamily="34" charset="0"/>
                <a:cs typeface="Arial" pitchFamily="34" charset="0"/>
              </a:rPr>
              <a:t>отчетность</a:t>
            </a:r>
            <a:r>
              <a:rPr lang="uk-UA" dirty="0" smtClean="0">
                <a:latin typeface="Arial" pitchFamily="34" charset="0"/>
                <a:cs typeface="Arial" pitchFamily="34" charset="0"/>
              </a:rPr>
              <a:t>. </a:t>
            </a:r>
            <a:endParaRPr lang="ru-RU" dirty="0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67639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200" dirty="0" smtClean="0"/>
              <a:t/>
            </a:r>
            <a:br>
              <a:rPr lang="ru-RU" sz="3200" dirty="0" smtClean="0"/>
            </a:br>
            <a:r>
              <a:rPr lang="uk-UA" sz="31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uk-UA" sz="3600" b="1" dirty="0" err="1" smtClean="0">
                <a:latin typeface="Arial" pitchFamily="34" charset="0"/>
                <a:cs typeface="Arial" pitchFamily="34" charset="0"/>
              </a:rPr>
              <a:t>Руководство</a:t>
            </a:r>
            <a:r>
              <a:rPr lang="uk-UA" sz="3600" b="1" dirty="0" smtClean="0">
                <a:latin typeface="Arial" pitchFamily="34" charset="0"/>
                <a:cs typeface="Arial" pitchFamily="34" charset="0"/>
              </a:rPr>
              <a:t> EMЕП/ЕАОС  </a:t>
            </a:r>
            <a:r>
              <a:rPr lang="uk-UA" sz="3600" b="1" dirty="0" smtClean="0">
                <a:latin typeface="Arial" pitchFamily="34" charset="0"/>
                <a:cs typeface="Arial" pitchFamily="34" charset="0"/>
              </a:rPr>
              <a:t>(2)</a:t>
            </a:r>
            <a:r>
              <a:rPr lang="ru-RU" sz="3600" b="1" dirty="0" smtClean="0">
                <a:latin typeface="Arial" pitchFamily="34" charset="0"/>
                <a:cs typeface="Arial" pitchFamily="34" charset="0"/>
              </a:rPr>
              <a:t/>
            </a:r>
            <a:br>
              <a:rPr lang="ru-RU" sz="3600" b="1" dirty="0" smtClean="0">
                <a:latin typeface="Arial" pitchFamily="34" charset="0"/>
                <a:cs typeface="Arial" pitchFamily="34" charset="0"/>
              </a:rPr>
            </a:br>
            <a:endParaRPr lang="ru-RU" sz="3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838200" y="1160060"/>
            <a:ext cx="10515600" cy="5016903"/>
          </a:xfrm>
          <a:solidFill>
            <a:schemeClr val="bg2"/>
          </a:solidFill>
          <a:ln w="28575">
            <a:solidFill>
              <a:srgbClr val="7030A0"/>
            </a:solidFill>
          </a:ln>
        </p:spPr>
        <p:txBody>
          <a:bodyPr>
            <a:normAutofit fontScale="85000" lnSpcReduction="10000"/>
          </a:bodyPr>
          <a:lstStyle/>
          <a:p>
            <a:pPr>
              <a:lnSpc>
                <a:spcPct val="120000"/>
              </a:lnSpc>
              <a:buFont typeface="Wingdings" pitchFamily="2" charset="2"/>
              <a:buChar char="Ø"/>
            </a:pPr>
            <a:r>
              <a:rPr lang="ru-RU" dirty="0" smtClean="0">
                <a:latin typeface="Arial" pitchFamily="34" charset="0"/>
                <a:cs typeface="Arial" pitchFamily="34" charset="0"/>
              </a:rPr>
              <a:t>В отношении ключевых категорий источников приводятся более сложные 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методы - Уровни 2 и 3</a:t>
            </a:r>
          </a:p>
          <a:p>
            <a:pPr>
              <a:lnSpc>
                <a:spcPct val="120000"/>
              </a:lnSpc>
              <a:buFont typeface="Wingdings" pitchFamily="2" charset="2"/>
              <a:buChar char="Ø"/>
            </a:pPr>
            <a:r>
              <a:rPr lang="uk-UA" dirty="0" err="1" smtClean="0">
                <a:latin typeface="Arial" pitchFamily="34" charset="0"/>
                <a:cs typeface="Arial" pitchFamily="34" charset="0"/>
              </a:rPr>
              <a:t>Методы</a:t>
            </a:r>
            <a:r>
              <a:rPr lang="uk-UA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uk-UA" dirty="0" err="1" smtClean="0">
                <a:latin typeface="Arial" pitchFamily="34" charset="0"/>
                <a:cs typeface="Arial" pitchFamily="34" charset="0"/>
              </a:rPr>
              <a:t>Уровня</a:t>
            </a:r>
            <a:r>
              <a:rPr lang="uk-UA" dirty="0" smtClean="0">
                <a:latin typeface="Arial" pitchFamily="34" charset="0"/>
                <a:cs typeface="Arial" pitchFamily="34" charset="0"/>
              </a:rPr>
              <a:t> 1 </a:t>
            </a:r>
            <a:r>
              <a:rPr lang="uk-UA" dirty="0" err="1" smtClean="0">
                <a:latin typeface="Arial" pitchFamily="34" charset="0"/>
                <a:cs typeface="Arial" pitchFamily="34" charset="0"/>
              </a:rPr>
              <a:t>основываются</a:t>
            </a:r>
            <a:r>
              <a:rPr lang="uk-UA" dirty="0" smtClean="0">
                <a:latin typeface="Arial" pitchFamily="34" charset="0"/>
                <a:cs typeface="Arial" pitchFamily="34" charset="0"/>
              </a:rPr>
              <a:t> на </a:t>
            </a:r>
            <a:r>
              <a:rPr lang="uk-UA" dirty="0" err="1" smtClean="0">
                <a:latin typeface="Arial" pitchFamily="34" charset="0"/>
                <a:cs typeface="Arial" pitchFamily="34" charset="0"/>
              </a:rPr>
              <a:t>простой</a:t>
            </a:r>
            <a:r>
              <a:rPr lang="uk-UA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uk-UA" dirty="0" err="1" smtClean="0">
                <a:latin typeface="Arial" pitchFamily="34" charset="0"/>
                <a:cs typeface="Arial" pitchFamily="34" charset="0"/>
              </a:rPr>
              <a:t>линейной</a:t>
            </a:r>
            <a:r>
              <a:rPr lang="uk-UA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uk-UA" dirty="0" err="1" smtClean="0">
                <a:latin typeface="Arial" pitchFamily="34" charset="0"/>
                <a:cs typeface="Arial" pitchFamily="34" charset="0"/>
              </a:rPr>
              <a:t>взаимосвязи</a:t>
            </a:r>
            <a:r>
              <a:rPr lang="uk-UA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uk-UA" dirty="0" err="1" smtClean="0">
                <a:latin typeface="Arial" pitchFamily="34" charset="0"/>
                <a:cs typeface="Arial" pitchFamily="34" charset="0"/>
              </a:rPr>
              <a:t>между</a:t>
            </a:r>
            <a:r>
              <a:rPr lang="uk-UA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uk-UA" dirty="0" err="1" smtClean="0">
                <a:latin typeface="Arial" pitchFamily="34" charset="0"/>
                <a:cs typeface="Arial" pitchFamily="34" charset="0"/>
              </a:rPr>
              <a:t>данными</a:t>
            </a:r>
            <a:r>
              <a:rPr lang="uk-UA" dirty="0" smtClean="0">
                <a:latin typeface="Arial" pitchFamily="34" charset="0"/>
                <a:cs typeface="Arial" pitchFamily="34" charset="0"/>
              </a:rPr>
              <a:t> по </a:t>
            </a:r>
            <a:r>
              <a:rPr lang="uk-UA" dirty="0" err="1" smtClean="0">
                <a:latin typeface="Arial" pitchFamily="34" charset="0"/>
                <a:cs typeface="Arial" pitchFamily="34" charset="0"/>
              </a:rPr>
              <a:t>осуществляемой</a:t>
            </a:r>
            <a:r>
              <a:rPr lang="uk-UA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uk-UA" dirty="0" err="1" smtClean="0">
                <a:latin typeface="Arial" pitchFamily="34" charset="0"/>
                <a:cs typeface="Arial" pitchFamily="34" charset="0"/>
              </a:rPr>
              <a:t>деятельности</a:t>
            </a:r>
            <a:r>
              <a:rPr lang="uk-UA" dirty="0" smtClean="0">
                <a:latin typeface="Arial" pitchFamily="34" charset="0"/>
                <a:cs typeface="Arial" pitchFamily="34" charset="0"/>
              </a:rPr>
              <a:t> и </a:t>
            </a:r>
            <a:r>
              <a:rPr lang="uk-UA" dirty="0" err="1" smtClean="0">
                <a:latin typeface="Arial" pitchFamily="34" charset="0"/>
                <a:cs typeface="Arial" pitchFamily="34" charset="0"/>
              </a:rPr>
              <a:t>коэффициентами</a:t>
            </a:r>
            <a:r>
              <a:rPr lang="uk-UA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uk-UA" dirty="0" err="1" smtClean="0">
                <a:latin typeface="Arial" pitchFamily="34" charset="0"/>
                <a:cs typeface="Arial" pitchFamily="34" charset="0"/>
              </a:rPr>
              <a:t>выбросов</a:t>
            </a:r>
            <a:r>
              <a:rPr lang="uk-UA" dirty="0" smtClean="0">
                <a:latin typeface="Arial" pitchFamily="34" charset="0"/>
                <a:cs typeface="Arial" pitchFamily="34" charset="0"/>
              </a:rPr>
              <a:t>. </a:t>
            </a:r>
            <a:r>
              <a:rPr lang="uk-UA" dirty="0" err="1" smtClean="0">
                <a:latin typeface="Arial" pitchFamily="34" charset="0"/>
                <a:cs typeface="Arial" pitchFamily="34" charset="0"/>
              </a:rPr>
              <a:t>Источником</a:t>
            </a:r>
            <a:r>
              <a:rPr lang="uk-UA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uk-UA" dirty="0" err="1" smtClean="0">
                <a:latin typeface="Arial" pitchFamily="34" charset="0"/>
                <a:cs typeface="Arial" pitchFamily="34" charset="0"/>
              </a:rPr>
              <a:t>данных</a:t>
            </a:r>
            <a:r>
              <a:rPr lang="uk-UA" dirty="0" smtClean="0">
                <a:latin typeface="Arial" pitchFamily="34" charset="0"/>
                <a:cs typeface="Arial" pitchFamily="34" charset="0"/>
              </a:rPr>
              <a:t> по </a:t>
            </a:r>
            <a:r>
              <a:rPr lang="uk-UA" dirty="0" err="1" smtClean="0">
                <a:latin typeface="Arial" pitchFamily="34" charset="0"/>
                <a:cs typeface="Arial" pitchFamily="34" charset="0"/>
              </a:rPr>
              <a:t>осуществляемой</a:t>
            </a:r>
            <a:r>
              <a:rPr lang="uk-UA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uk-UA" dirty="0" err="1" smtClean="0">
                <a:latin typeface="Arial" pitchFamily="34" charset="0"/>
                <a:cs typeface="Arial" pitchFamily="34" charset="0"/>
              </a:rPr>
              <a:t>деятельности</a:t>
            </a:r>
            <a:r>
              <a:rPr lang="uk-UA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uk-UA" dirty="0" err="1" smtClean="0">
                <a:latin typeface="Arial" pitchFamily="34" charset="0"/>
                <a:cs typeface="Arial" pitchFamily="34" charset="0"/>
              </a:rPr>
              <a:t>является</a:t>
            </a:r>
            <a:r>
              <a:rPr lang="uk-UA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uk-UA" dirty="0" err="1" smtClean="0">
                <a:latin typeface="Arial" pitchFamily="34" charset="0"/>
                <a:cs typeface="Arial" pitchFamily="34" charset="0"/>
              </a:rPr>
              <a:t>доступная</a:t>
            </a:r>
            <a:r>
              <a:rPr lang="uk-UA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uk-UA" dirty="0" err="1" smtClean="0">
                <a:latin typeface="Arial" pitchFamily="34" charset="0"/>
                <a:cs typeface="Arial" pitchFamily="34" charset="0"/>
              </a:rPr>
              <a:t>статистическая</a:t>
            </a:r>
            <a:r>
              <a:rPr lang="uk-UA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uk-UA" dirty="0" err="1" smtClean="0">
                <a:latin typeface="Arial" pitchFamily="34" charset="0"/>
                <a:cs typeface="Arial" pitchFamily="34" charset="0"/>
              </a:rPr>
              <a:t>информация</a:t>
            </a:r>
            <a:endParaRPr lang="uk-UA" dirty="0" smtClean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120000"/>
              </a:lnSpc>
              <a:buFont typeface="Wingdings" pitchFamily="2" charset="2"/>
              <a:buChar char="Ø"/>
            </a:pPr>
            <a:r>
              <a:rPr lang="uk-UA" dirty="0" err="1" smtClean="0">
                <a:latin typeface="Arial" pitchFamily="34" charset="0"/>
                <a:cs typeface="Arial" pitchFamily="34" charset="0"/>
              </a:rPr>
              <a:t>Методы</a:t>
            </a:r>
            <a:r>
              <a:rPr lang="uk-UA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uk-UA" dirty="0" err="1" smtClean="0">
                <a:latin typeface="Arial" pitchFamily="34" charset="0"/>
                <a:cs typeface="Arial" pitchFamily="34" charset="0"/>
              </a:rPr>
              <a:t>уровня</a:t>
            </a:r>
            <a:r>
              <a:rPr lang="uk-UA" dirty="0" smtClean="0">
                <a:latin typeface="Arial" pitchFamily="34" charset="0"/>
                <a:cs typeface="Arial" pitchFamily="34" charset="0"/>
              </a:rPr>
              <a:t>  2 и 3 </a:t>
            </a:r>
            <a:r>
              <a:rPr lang="uk-UA" dirty="0" err="1" smtClean="0">
                <a:latin typeface="Arial" pitchFamily="34" charset="0"/>
                <a:cs typeface="Arial" pitchFamily="34" charset="0"/>
              </a:rPr>
              <a:t>предполагают</a:t>
            </a:r>
            <a:r>
              <a:rPr lang="uk-UA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uk-UA" dirty="0" err="1" smtClean="0">
                <a:latin typeface="Arial" pitchFamily="34" charset="0"/>
                <a:cs typeface="Arial" pitchFamily="34" charset="0"/>
              </a:rPr>
              <a:t>использование</a:t>
            </a:r>
            <a:r>
              <a:rPr lang="uk-UA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uk-UA" dirty="0" err="1" smtClean="0">
                <a:latin typeface="Arial" pitchFamily="34" charset="0"/>
                <a:cs typeface="Arial" pitchFamily="34" charset="0"/>
              </a:rPr>
              <a:t>более</a:t>
            </a:r>
            <a:r>
              <a:rPr lang="uk-UA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uk-UA" dirty="0" err="1" smtClean="0">
                <a:latin typeface="Arial" pitchFamily="34" charset="0"/>
                <a:cs typeface="Arial" pitchFamily="34" charset="0"/>
              </a:rPr>
              <a:t>точных</a:t>
            </a:r>
            <a:r>
              <a:rPr lang="uk-UA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uk-UA" dirty="0" err="1" smtClean="0">
                <a:latin typeface="Arial" pitchFamily="34" charset="0"/>
                <a:cs typeface="Arial" pitchFamily="34" charset="0"/>
              </a:rPr>
              <a:t>коэффициентов</a:t>
            </a:r>
            <a:r>
              <a:rPr lang="uk-UA" dirty="0" smtClean="0">
                <a:latin typeface="Arial" pitchFamily="34" charset="0"/>
                <a:cs typeface="Arial" pitchFamily="34" charset="0"/>
              </a:rPr>
              <a:t>, </a:t>
            </a:r>
            <a:r>
              <a:rPr lang="uk-UA" dirty="0" err="1" smtClean="0">
                <a:latin typeface="Arial" pitchFamily="34" charset="0"/>
                <a:cs typeface="Arial" pitchFamily="34" charset="0"/>
              </a:rPr>
              <a:t>рассчитанных</a:t>
            </a:r>
            <a:r>
              <a:rPr lang="uk-UA" dirty="0" smtClean="0">
                <a:latin typeface="Arial" pitchFamily="34" charset="0"/>
                <a:cs typeface="Arial" pitchFamily="34" charset="0"/>
              </a:rPr>
              <a:t> для </a:t>
            </a:r>
            <a:r>
              <a:rPr lang="uk-UA" dirty="0" err="1" smtClean="0">
                <a:latin typeface="Arial" pitchFamily="34" charset="0"/>
                <a:cs typeface="Arial" pitchFamily="34" charset="0"/>
              </a:rPr>
              <a:t>конкретных</a:t>
            </a:r>
            <a:r>
              <a:rPr lang="uk-UA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uk-UA" dirty="0" err="1" smtClean="0">
                <a:latin typeface="Arial" pitchFamily="34" charset="0"/>
                <a:cs typeface="Arial" pitchFamily="34" charset="0"/>
              </a:rPr>
              <a:t>стран</a:t>
            </a:r>
            <a:r>
              <a:rPr lang="uk-UA" dirty="0" smtClean="0">
                <a:latin typeface="Arial" pitchFamily="34" charset="0"/>
                <a:cs typeface="Arial" pitchFamily="34" charset="0"/>
              </a:rPr>
              <a:t> с </a:t>
            </a:r>
            <a:r>
              <a:rPr lang="uk-UA" dirty="0" err="1" smtClean="0">
                <a:latin typeface="Arial" pitchFamily="34" charset="0"/>
                <a:cs typeface="Arial" pitchFamily="34" charset="0"/>
              </a:rPr>
              <a:t>учетом</a:t>
            </a:r>
            <a:r>
              <a:rPr lang="uk-UA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uk-UA" dirty="0" err="1" smtClean="0">
                <a:latin typeface="Arial" pitchFamily="34" charset="0"/>
                <a:cs typeface="Arial" pitchFamily="34" charset="0"/>
              </a:rPr>
              <a:t>различных</a:t>
            </a:r>
            <a:r>
              <a:rPr lang="uk-UA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uk-UA" dirty="0" err="1" smtClean="0">
                <a:latin typeface="Arial" pitchFamily="34" charset="0"/>
                <a:cs typeface="Arial" pitchFamily="34" charset="0"/>
              </a:rPr>
              <a:t>условий</a:t>
            </a:r>
            <a:endParaRPr lang="uk-UA" dirty="0" smtClean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120000"/>
              </a:lnSpc>
              <a:buFont typeface="Wingdings" pitchFamily="2" charset="2"/>
              <a:buChar char="Ø"/>
            </a:pPr>
            <a:r>
              <a:rPr lang="uk-UA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uk-UA" dirty="0" err="1" smtClean="0">
                <a:latin typeface="Arial" pitchFamily="34" charset="0"/>
                <a:cs typeface="Arial" pitchFamily="34" charset="0"/>
              </a:rPr>
              <a:t>Поскольку</a:t>
            </a:r>
            <a:r>
              <a:rPr lang="uk-UA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uk-UA" dirty="0" err="1" smtClean="0">
                <a:latin typeface="Arial" pitchFamily="34" charset="0"/>
                <a:cs typeface="Arial" pitchFamily="34" charset="0"/>
              </a:rPr>
              <a:t>такие</a:t>
            </a:r>
            <a:r>
              <a:rPr lang="uk-UA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uk-UA" dirty="0" err="1" smtClean="0">
                <a:latin typeface="Arial" pitchFamily="34" charset="0"/>
                <a:cs typeface="Arial" pitchFamily="34" charset="0"/>
              </a:rPr>
              <a:t>коэффициенты</a:t>
            </a:r>
            <a:r>
              <a:rPr lang="uk-UA" dirty="0" smtClean="0">
                <a:latin typeface="Arial" pitchFamily="34" charset="0"/>
                <a:cs typeface="Arial" pitchFamily="34" charset="0"/>
              </a:rPr>
              <a:t> для </a:t>
            </a:r>
            <a:r>
              <a:rPr lang="uk-UA" dirty="0" err="1" smtClean="0">
                <a:latin typeface="Arial" pitchFamily="34" charset="0"/>
                <a:cs typeface="Arial" pitchFamily="34" charset="0"/>
              </a:rPr>
              <a:t>Казахстана</a:t>
            </a:r>
            <a:r>
              <a:rPr lang="uk-UA" dirty="0" smtClean="0">
                <a:latin typeface="Arial" pitchFamily="34" charset="0"/>
                <a:cs typeface="Arial" pitchFamily="34" charset="0"/>
              </a:rPr>
              <a:t> не </a:t>
            </a:r>
            <a:r>
              <a:rPr lang="uk-UA" dirty="0" err="1" smtClean="0">
                <a:latin typeface="Arial" pitchFamily="34" charset="0"/>
                <a:cs typeface="Arial" pitchFamily="34" charset="0"/>
              </a:rPr>
              <a:t>разработаны</a:t>
            </a:r>
            <a:r>
              <a:rPr lang="uk-UA" dirty="0" smtClean="0">
                <a:latin typeface="Arial" pitchFamily="34" charset="0"/>
                <a:cs typeface="Arial" pitchFamily="34" charset="0"/>
              </a:rPr>
              <a:t>, </a:t>
            </a:r>
            <a:r>
              <a:rPr lang="uk-UA" dirty="0" err="1" smtClean="0">
                <a:latin typeface="Arial" pitchFamily="34" charset="0"/>
                <a:cs typeface="Arial" pitchFamily="34" charset="0"/>
              </a:rPr>
              <a:t>предлагается</a:t>
            </a:r>
            <a:r>
              <a:rPr lang="uk-UA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uk-UA" dirty="0" err="1" smtClean="0">
                <a:latin typeface="Arial" pitchFamily="34" charset="0"/>
                <a:cs typeface="Arial" pitchFamily="34" charset="0"/>
              </a:rPr>
              <a:t>использовать</a:t>
            </a:r>
            <a:r>
              <a:rPr lang="uk-UA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uk-UA" dirty="0" err="1" smtClean="0">
                <a:latin typeface="Arial" pitchFamily="34" charset="0"/>
                <a:cs typeface="Arial" pitchFamily="34" charset="0"/>
              </a:rPr>
              <a:t>простые</a:t>
            </a:r>
            <a:r>
              <a:rPr lang="uk-UA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uk-UA" dirty="0" err="1" smtClean="0">
                <a:latin typeface="Arial" pitchFamily="34" charset="0"/>
                <a:cs typeface="Arial" pitchFamily="34" charset="0"/>
              </a:rPr>
              <a:t>коэффициенты</a:t>
            </a:r>
            <a:r>
              <a:rPr lang="uk-UA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uk-UA" dirty="0" err="1" smtClean="0">
                <a:latin typeface="Arial" pitchFamily="34" charset="0"/>
                <a:cs typeface="Arial" pitchFamily="34" charset="0"/>
              </a:rPr>
              <a:t>Уровня</a:t>
            </a:r>
            <a:r>
              <a:rPr lang="uk-UA" dirty="0" smtClean="0">
                <a:latin typeface="Arial" pitchFamily="34" charset="0"/>
                <a:cs typeface="Arial" pitchFamily="34" charset="0"/>
              </a:rPr>
              <a:t> 1. </a:t>
            </a:r>
            <a:endParaRPr lang="ru-RU" dirty="0" smtClean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100000"/>
              </a:lnSpc>
              <a:buFont typeface="Wingdings" pitchFamily="2" charset="2"/>
              <a:buChar char="Ø"/>
            </a:pPr>
            <a:endParaRPr lang="uk-UA" dirty="0" smtClean="0"/>
          </a:p>
          <a:p>
            <a:pPr>
              <a:lnSpc>
                <a:spcPct val="100000"/>
              </a:lnSpc>
              <a:buFont typeface="Wingdings" pitchFamily="2" charset="2"/>
              <a:buChar char="Ø"/>
            </a:pPr>
            <a:endParaRPr lang="ru-RU" dirty="0" smtClean="0"/>
          </a:p>
          <a:p>
            <a:pPr>
              <a:lnSpc>
                <a:spcPct val="100000"/>
              </a:lnSpc>
              <a:buFont typeface="Wingdings" pitchFamily="2" charset="2"/>
              <a:buChar char="Ø"/>
            </a:pPr>
            <a:endParaRPr lang="ru-RU" dirty="0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45660"/>
            <a:ext cx="10972800" cy="887104"/>
          </a:xfrm>
        </p:spPr>
        <p:txBody>
          <a:bodyPr>
            <a:normAutofit/>
          </a:bodyPr>
          <a:lstStyle/>
          <a:p>
            <a:pPr algn="ctr"/>
            <a:r>
              <a:rPr lang="ru-RU" sz="4000" b="1" dirty="0" smtClean="0">
                <a:latin typeface="Arial" pitchFamily="34" charset="0"/>
                <a:cs typeface="Arial" pitchFamily="34" charset="0"/>
              </a:rPr>
              <a:t>Методология</a:t>
            </a:r>
            <a:endParaRPr lang="ru-RU" sz="4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09600" y="1392072"/>
            <a:ext cx="10972800" cy="4932528"/>
          </a:xfrm>
        </p:spPr>
        <p:txBody>
          <a:bodyPr>
            <a:normAutofit lnSpcReduction="10000"/>
          </a:bodyPr>
          <a:lstStyle/>
          <a:p>
            <a:r>
              <a:rPr lang="ru-RU" dirty="0">
                <a:latin typeface="Arial" pitchFamily="34" charset="0"/>
                <a:cs typeface="Arial" pitchFamily="34" charset="0"/>
              </a:rPr>
              <a:t>Расчеты выбросов основаны на оценке произведённого продукта или потреблённого сырья, а также на удельных коэффициентах выбросов, принятых по умолчанию для Уровня 1 из Руководства по инвентаризации 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выбросов ЕМЕП, </a:t>
            </a:r>
            <a:r>
              <a:rPr lang="ru-RU" dirty="0">
                <a:latin typeface="Arial" pitchFamily="34" charset="0"/>
                <a:cs typeface="Arial" pitchFamily="34" charset="0"/>
              </a:rPr>
              <a:t>согласно 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формуле:</a:t>
            </a:r>
          </a:p>
          <a:p>
            <a:endParaRPr lang="ru-RU" dirty="0">
              <a:latin typeface="Arial" pitchFamily="34" charset="0"/>
              <a:cs typeface="Arial" pitchFamily="34" charset="0"/>
            </a:endParaRPr>
          </a:p>
          <a:p>
            <a:endParaRPr lang="ru-RU" dirty="0" smtClean="0">
              <a:latin typeface="Arial" pitchFamily="34" charset="0"/>
              <a:cs typeface="Arial" pitchFamily="34" charset="0"/>
            </a:endParaRPr>
          </a:p>
          <a:p>
            <a:r>
              <a:rPr lang="ru-RU" dirty="0">
                <a:latin typeface="Arial" pitchFamily="34" charset="0"/>
                <a:cs typeface="Arial" pitchFamily="34" charset="0"/>
              </a:rPr>
              <a:t>Где:  </a:t>
            </a:r>
            <a:r>
              <a:rPr lang="ru-RU" i="1" dirty="0">
                <a:latin typeface="Arial" pitchFamily="34" charset="0"/>
                <a:cs typeface="Arial" pitchFamily="34" charset="0"/>
              </a:rPr>
              <a:t>Е</a:t>
            </a:r>
            <a:r>
              <a:rPr lang="ru-RU" dirty="0">
                <a:latin typeface="Arial" pitchFamily="34" charset="0"/>
                <a:cs typeface="Arial" pitchFamily="34" charset="0"/>
              </a:rPr>
              <a:t> – выбросы загрязняющих веществ, </a:t>
            </a:r>
            <a:r>
              <a:rPr lang="ru-RU" dirty="0" err="1">
                <a:latin typeface="Arial" pitchFamily="34" charset="0"/>
                <a:cs typeface="Arial" pitchFamily="34" charset="0"/>
              </a:rPr>
              <a:t>тыс.т</a:t>
            </a:r>
            <a:endParaRPr lang="ru-RU" dirty="0">
              <a:latin typeface="Arial" pitchFamily="34" charset="0"/>
              <a:cs typeface="Arial" pitchFamily="34" charset="0"/>
            </a:endParaRPr>
          </a:p>
          <a:p>
            <a:r>
              <a:rPr lang="ru-RU" i="1" dirty="0">
                <a:latin typeface="Arial" pitchFamily="34" charset="0"/>
                <a:cs typeface="Arial" pitchFamily="34" charset="0"/>
              </a:rPr>
              <a:t>А</a:t>
            </a:r>
            <a:r>
              <a:rPr lang="ru-RU" dirty="0">
                <a:latin typeface="Arial" pitchFamily="34" charset="0"/>
                <a:cs typeface="Arial" pitchFamily="34" charset="0"/>
              </a:rPr>
              <a:t> – объем произведенной продукции в год, </a:t>
            </a:r>
            <a:r>
              <a:rPr lang="ru-RU" dirty="0" err="1">
                <a:latin typeface="Arial" pitchFamily="34" charset="0"/>
                <a:cs typeface="Arial" pitchFamily="34" charset="0"/>
              </a:rPr>
              <a:t>тыс.т</a:t>
            </a:r>
            <a:endParaRPr lang="ru-RU" dirty="0">
              <a:latin typeface="Arial" pitchFamily="34" charset="0"/>
              <a:cs typeface="Arial" pitchFamily="34" charset="0"/>
            </a:endParaRPr>
          </a:p>
          <a:p>
            <a:r>
              <a:rPr lang="en-US" i="1" dirty="0">
                <a:latin typeface="Arial" pitchFamily="34" charset="0"/>
                <a:cs typeface="Arial" pitchFamily="34" charset="0"/>
              </a:rPr>
              <a:t>EF</a:t>
            </a:r>
            <a:r>
              <a:rPr lang="ru-RU" dirty="0">
                <a:latin typeface="Arial" pitchFamily="34" charset="0"/>
                <a:cs typeface="Arial" pitchFamily="34" charset="0"/>
              </a:rPr>
              <a:t> – коэффициент 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выбросов </a:t>
            </a:r>
            <a:r>
              <a:rPr lang="ru-RU" dirty="0">
                <a:latin typeface="Arial" pitchFamily="34" charset="0"/>
                <a:cs typeface="Arial" pitchFamily="34" charset="0"/>
              </a:rPr>
              <a:t>соответствующего загрязняющего вещества</a:t>
            </a:r>
          </a:p>
          <a:p>
            <a:endParaRPr lang="ru-RU" dirty="0" smtClean="0"/>
          </a:p>
          <a:p>
            <a:endParaRPr lang="ru-RU" dirty="0"/>
          </a:p>
          <a:p>
            <a:endParaRPr lang="ru-RU" dirty="0"/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91744" y="3383376"/>
            <a:ext cx="3744416" cy="5040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268318395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82223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700" b="1" dirty="0" smtClean="0">
                <a:latin typeface="Arial" pitchFamily="34" charset="0"/>
                <a:cs typeface="Arial" pitchFamily="34" charset="0"/>
              </a:rPr>
              <a:t/>
            </a:r>
            <a:br>
              <a:rPr lang="ru-RU" sz="2700" b="1" dirty="0" smtClean="0">
                <a:latin typeface="Arial" pitchFamily="34" charset="0"/>
                <a:cs typeface="Arial" pitchFamily="34" charset="0"/>
              </a:rPr>
            </a:br>
            <a:r>
              <a:rPr lang="ru-RU" sz="3600" b="1" dirty="0" smtClean="0">
                <a:latin typeface="Arial" pitchFamily="34" charset="0"/>
                <a:cs typeface="Arial" pitchFamily="34" charset="0"/>
              </a:rPr>
              <a:t> Оценка выбросов тяжелых металлов в нефтеперерабатывающей отрасли </a:t>
            </a:r>
            <a:br>
              <a:rPr lang="ru-RU" sz="3600" b="1" dirty="0" smtClean="0">
                <a:latin typeface="Arial" pitchFamily="34" charset="0"/>
                <a:cs typeface="Arial" pitchFamily="34" charset="0"/>
              </a:rPr>
            </a:br>
            <a:endParaRPr lang="ru-RU" sz="36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838199" y="1228298"/>
            <a:ext cx="10857931" cy="5281683"/>
          </a:xfrm>
          <a:noFill/>
          <a:ln w="28575">
            <a:noFill/>
          </a:ln>
        </p:spPr>
        <p:txBody>
          <a:bodyPr>
            <a:noAutofit/>
          </a:bodyPr>
          <a:lstStyle/>
          <a:p>
            <a:r>
              <a:rPr lang="ru-RU" sz="2400" dirty="0" smtClean="0">
                <a:latin typeface="Arial" pitchFamily="34" charset="0"/>
                <a:cs typeface="Arial" pitchFamily="34" charset="0"/>
              </a:rPr>
              <a:t>Выбросы тяжелых металлов в нефтеперерабатывающей отрасли 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рассматриваются  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Руководством в рамках следующих видов деятельности: </a:t>
            </a:r>
          </a:p>
          <a:p>
            <a:r>
              <a:rPr lang="ru-RU" sz="2400" dirty="0" smtClean="0">
                <a:latin typeface="Arial" pitchFamily="34" charset="0"/>
                <a:cs typeface="Arial" pitchFamily="34" charset="0"/>
              </a:rPr>
              <a:t>н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еорганизованные 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выбросы: 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переработка 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и хранение 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нефти</a:t>
            </a:r>
            <a:endParaRPr lang="ru-RU" sz="2400" dirty="0" smtClean="0">
              <a:latin typeface="Arial" pitchFamily="34" charset="0"/>
              <a:cs typeface="Arial" pitchFamily="34" charset="0"/>
            </a:endParaRPr>
          </a:p>
          <a:p>
            <a:r>
              <a:rPr lang="ru-RU" sz="2400" dirty="0" smtClean="0">
                <a:latin typeface="Arial" pitchFamily="34" charset="0"/>
                <a:cs typeface="Arial" pitchFamily="34" charset="0"/>
              </a:rPr>
              <a:t>в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ентилирование 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и факельное 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сжигание</a:t>
            </a:r>
          </a:p>
          <a:p>
            <a:r>
              <a:rPr lang="ru-RU" sz="2400" dirty="0" smtClean="0">
                <a:latin typeface="Arial" pitchFamily="34" charset="0"/>
                <a:cs typeface="Arial" pitchFamily="34" charset="0"/>
              </a:rPr>
              <a:t>Подход Уровня 1 для нефтеперерабатывающей промышленности  предполагает использование общего уравнения: </a:t>
            </a:r>
          </a:p>
          <a:p>
            <a:pPr>
              <a:buNone/>
            </a:pPr>
            <a:r>
              <a:rPr lang="ru-RU" sz="2400" dirty="0" smtClean="0">
                <a:latin typeface="Arial" pitchFamily="34" charset="0"/>
                <a:cs typeface="Arial" pitchFamily="34" charset="0"/>
              </a:rPr>
              <a:t>                  </a:t>
            </a:r>
            <a:r>
              <a:rPr lang="ru-RU" sz="2400" b="1" i="1" dirty="0" smtClean="0">
                <a:latin typeface="Arial" pitchFamily="34" charset="0"/>
                <a:cs typeface="Arial" pitchFamily="34" charset="0"/>
              </a:rPr>
              <a:t>E </a:t>
            </a:r>
            <a:r>
              <a:rPr lang="ru-RU" sz="2400" b="1" i="1" dirty="0" smtClean="0">
                <a:latin typeface="Arial" pitchFamily="34" charset="0"/>
                <a:cs typeface="Arial" pitchFamily="34" charset="0"/>
              </a:rPr>
              <a:t>загрязнитель = AR производство </a:t>
            </a:r>
            <a:r>
              <a:rPr lang="ru-RU" sz="2400" b="1" i="1" dirty="0" err="1" smtClean="0">
                <a:latin typeface="Arial" pitchFamily="34" charset="0"/>
                <a:cs typeface="Arial" pitchFamily="34" charset="0"/>
              </a:rPr>
              <a:t>х</a:t>
            </a:r>
            <a:r>
              <a:rPr lang="ru-RU" sz="2400" b="1" i="1" dirty="0" smtClean="0">
                <a:latin typeface="Arial" pitchFamily="34" charset="0"/>
                <a:cs typeface="Arial" pitchFamily="34" charset="0"/>
              </a:rPr>
              <a:t> EF загрязнитель, 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uk-UA" sz="2400" dirty="0" err="1" smtClean="0">
                <a:latin typeface="Arial" pitchFamily="34" charset="0"/>
                <a:cs typeface="Arial" pitchFamily="34" charset="0"/>
              </a:rPr>
              <a:t>где</a:t>
            </a:r>
            <a:r>
              <a:rPr lang="uk-UA" sz="2400" dirty="0" smtClean="0">
                <a:latin typeface="Arial" pitchFamily="34" charset="0"/>
                <a:cs typeface="Arial" pitchFamily="34" charset="0"/>
              </a:rPr>
              <a:t>: </a:t>
            </a:r>
            <a:endParaRPr lang="ru-RU" sz="2400" dirty="0" smtClean="0">
              <a:latin typeface="Arial" pitchFamily="34" charset="0"/>
              <a:cs typeface="Arial" pitchFamily="34" charset="0"/>
            </a:endParaRPr>
          </a:p>
          <a:p>
            <a:r>
              <a:rPr lang="uk-UA" sz="2400" b="1" i="1" dirty="0" smtClean="0">
                <a:latin typeface="Arial" pitchFamily="34" charset="0"/>
                <a:cs typeface="Arial" pitchFamily="34" charset="0"/>
              </a:rPr>
              <a:t>E </a:t>
            </a:r>
            <a:r>
              <a:rPr lang="uk-UA" sz="2400" b="1" i="1" dirty="0" err="1" smtClean="0">
                <a:latin typeface="Arial" pitchFamily="34" charset="0"/>
                <a:cs typeface="Arial" pitchFamily="34" charset="0"/>
              </a:rPr>
              <a:t>загрязнитель</a:t>
            </a:r>
            <a:r>
              <a:rPr lang="uk-UA" sz="2400" dirty="0" smtClean="0">
                <a:latin typeface="Arial" pitchFamily="34" charset="0"/>
                <a:cs typeface="Arial" pitchFamily="34" charset="0"/>
              </a:rPr>
              <a:t>  - </a:t>
            </a:r>
            <a:r>
              <a:rPr lang="uk-UA" sz="2400" dirty="0" err="1" smtClean="0">
                <a:latin typeface="Arial" pitchFamily="34" charset="0"/>
                <a:cs typeface="Arial" pitchFamily="34" charset="0"/>
              </a:rPr>
              <a:t>выбросы</a:t>
            </a:r>
            <a:r>
              <a:rPr lang="uk-UA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uk-UA" sz="2400" dirty="0" err="1" smtClean="0">
                <a:latin typeface="Arial" pitchFamily="34" charset="0"/>
                <a:cs typeface="Arial" pitchFamily="34" charset="0"/>
              </a:rPr>
              <a:t>указанного</a:t>
            </a:r>
            <a:r>
              <a:rPr lang="uk-UA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uk-UA" sz="2400" dirty="0" err="1" smtClean="0">
                <a:latin typeface="Arial" pitchFamily="34" charset="0"/>
                <a:cs typeface="Arial" pitchFamily="34" charset="0"/>
              </a:rPr>
              <a:t>загрязняющего</a:t>
            </a:r>
            <a:r>
              <a:rPr lang="uk-UA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uk-UA" sz="2400" dirty="0" err="1" smtClean="0">
                <a:latin typeface="Arial" pitchFamily="34" charset="0"/>
                <a:cs typeface="Arial" pitchFamily="34" charset="0"/>
              </a:rPr>
              <a:t>вещества</a:t>
            </a:r>
            <a:r>
              <a:rPr lang="uk-UA" sz="2400" dirty="0" smtClean="0">
                <a:latin typeface="Arial" pitchFamily="34" charset="0"/>
                <a:cs typeface="Arial" pitchFamily="34" charset="0"/>
              </a:rPr>
              <a:t> </a:t>
            </a:r>
            <a:endParaRPr lang="ru-RU" sz="2400" dirty="0" smtClean="0">
              <a:latin typeface="Arial" pitchFamily="34" charset="0"/>
              <a:cs typeface="Arial" pitchFamily="34" charset="0"/>
            </a:endParaRPr>
          </a:p>
          <a:p>
            <a:r>
              <a:rPr lang="uk-UA" sz="2400" b="1" i="1" dirty="0" smtClean="0">
                <a:latin typeface="Arial" pitchFamily="34" charset="0"/>
                <a:cs typeface="Arial" pitchFamily="34" charset="0"/>
              </a:rPr>
              <a:t>AR </a:t>
            </a:r>
            <a:r>
              <a:rPr lang="uk-UA" sz="2400" b="1" i="1" dirty="0" err="1" smtClean="0">
                <a:latin typeface="Arial" pitchFamily="34" charset="0"/>
                <a:cs typeface="Arial" pitchFamily="34" charset="0"/>
              </a:rPr>
              <a:t>производство</a:t>
            </a:r>
            <a:r>
              <a:rPr lang="uk-UA" sz="2400" dirty="0" smtClean="0">
                <a:latin typeface="Arial" pitchFamily="34" charset="0"/>
                <a:cs typeface="Arial" pitchFamily="34" charset="0"/>
              </a:rPr>
              <a:t> -  </a:t>
            </a:r>
            <a:r>
              <a:rPr lang="uk-UA" sz="2400" dirty="0" err="1" smtClean="0">
                <a:latin typeface="Arial" pitchFamily="34" charset="0"/>
                <a:cs typeface="Arial" pitchFamily="34" charset="0"/>
              </a:rPr>
              <a:t>показатели</a:t>
            </a:r>
            <a:r>
              <a:rPr lang="uk-UA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uk-UA" sz="2400" dirty="0" err="1" smtClean="0">
                <a:latin typeface="Arial" pitchFamily="34" charset="0"/>
                <a:cs typeface="Arial" pitchFamily="34" charset="0"/>
              </a:rPr>
              <a:t>деятельности</a:t>
            </a:r>
            <a:r>
              <a:rPr lang="uk-UA" sz="2400" dirty="0" smtClean="0">
                <a:latin typeface="Arial" pitchFamily="34" charset="0"/>
                <a:cs typeface="Arial" pitchFamily="34" charset="0"/>
              </a:rPr>
              <a:t> при </a:t>
            </a:r>
            <a:r>
              <a:rPr lang="uk-UA" sz="2400" dirty="0" err="1" smtClean="0">
                <a:latin typeface="Arial" pitchFamily="34" charset="0"/>
                <a:cs typeface="Arial" pitchFamily="34" charset="0"/>
              </a:rPr>
              <a:t>производстве</a:t>
            </a:r>
            <a:r>
              <a:rPr lang="uk-UA" sz="2400" dirty="0" smtClean="0">
                <a:latin typeface="Arial" pitchFamily="34" charset="0"/>
                <a:cs typeface="Arial" pitchFamily="34" charset="0"/>
              </a:rPr>
              <a:t> </a:t>
            </a:r>
            <a:endParaRPr lang="ru-RU" sz="2400" dirty="0" smtClean="0">
              <a:latin typeface="Arial" pitchFamily="34" charset="0"/>
              <a:cs typeface="Arial" pitchFamily="34" charset="0"/>
            </a:endParaRPr>
          </a:p>
          <a:p>
            <a:r>
              <a:rPr lang="uk-UA" sz="2400" b="1" i="1" dirty="0" smtClean="0">
                <a:latin typeface="Arial" pitchFamily="34" charset="0"/>
                <a:cs typeface="Arial" pitchFamily="34" charset="0"/>
              </a:rPr>
              <a:t>EF </a:t>
            </a:r>
            <a:r>
              <a:rPr lang="uk-UA" sz="2400" b="1" i="1" dirty="0" err="1" smtClean="0">
                <a:latin typeface="Arial" pitchFamily="34" charset="0"/>
                <a:cs typeface="Arial" pitchFamily="34" charset="0"/>
              </a:rPr>
              <a:t>загрязнитель</a:t>
            </a:r>
            <a:r>
              <a:rPr lang="uk-UA" sz="2400" dirty="0" smtClean="0">
                <a:latin typeface="Arial" pitchFamily="34" charset="0"/>
                <a:cs typeface="Arial" pitchFamily="34" charset="0"/>
              </a:rPr>
              <a:t> -  </a:t>
            </a:r>
            <a:r>
              <a:rPr lang="uk-UA" sz="2400" dirty="0" err="1" smtClean="0">
                <a:latin typeface="Arial" pitchFamily="34" charset="0"/>
                <a:cs typeface="Arial" pitchFamily="34" charset="0"/>
              </a:rPr>
              <a:t>коэффициент</a:t>
            </a:r>
            <a:r>
              <a:rPr lang="uk-UA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uk-UA" sz="2400" dirty="0" err="1" smtClean="0">
                <a:latin typeface="Arial" pitchFamily="34" charset="0"/>
                <a:cs typeface="Arial" pitchFamily="34" charset="0"/>
              </a:rPr>
              <a:t>выброса</a:t>
            </a:r>
            <a:r>
              <a:rPr lang="uk-UA" sz="2400" dirty="0" smtClean="0">
                <a:latin typeface="Arial" pitchFamily="34" charset="0"/>
                <a:cs typeface="Arial" pitchFamily="34" charset="0"/>
              </a:rPr>
              <a:t> для </a:t>
            </a:r>
            <a:r>
              <a:rPr lang="uk-UA" sz="2400" dirty="0" err="1" smtClean="0">
                <a:latin typeface="Arial" pitchFamily="34" charset="0"/>
                <a:cs typeface="Arial" pitchFamily="34" charset="0"/>
              </a:rPr>
              <a:t>данного</a:t>
            </a:r>
            <a:r>
              <a:rPr lang="uk-UA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uk-UA" sz="2400" dirty="0" err="1" smtClean="0">
                <a:latin typeface="Arial" pitchFamily="34" charset="0"/>
                <a:cs typeface="Arial" pitchFamily="34" charset="0"/>
              </a:rPr>
              <a:t>загрязняющего</a:t>
            </a:r>
            <a:r>
              <a:rPr lang="uk-UA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uk-UA" sz="2400" dirty="0" err="1" smtClean="0">
                <a:latin typeface="Arial" pitchFamily="34" charset="0"/>
                <a:cs typeface="Arial" pitchFamily="34" charset="0"/>
              </a:rPr>
              <a:t>вещества</a:t>
            </a:r>
            <a:endParaRPr lang="ru-RU" sz="2400" dirty="0" smtClean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r>
              <a:rPr lang="ru-RU" sz="2400" dirty="0" smtClean="0"/>
              <a:t> </a:t>
            </a:r>
            <a:endParaRPr lang="ru-RU" sz="2400" dirty="0" smtClean="0"/>
          </a:p>
          <a:p>
            <a:pPr>
              <a:lnSpc>
                <a:spcPct val="100000"/>
              </a:lnSpc>
            </a:pPr>
            <a:endParaRPr lang="ru-RU" sz="2200" dirty="0" smtClean="0">
              <a:latin typeface="Arial" pitchFamily="34" charset="0"/>
              <a:cs typeface="Arial" pitchFamily="34" charset="0"/>
            </a:endParaRPr>
          </a:p>
          <a:p>
            <a:endParaRPr lang="ru-RU" sz="2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68739" y="245661"/>
            <a:ext cx="11027391" cy="655092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700" b="1" dirty="0" smtClean="0">
                <a:latin typeface="Arial" pitchFamily="34" charset="0"/>
                <a:cs typeface="Arial" pitchFamily="34" charset="0"/>
              </a:rPr>
              <a:t/>
            </a:r>
            <a:br>
              <a:rPr lang="ru-RU" sz="2700" b="1" dirty="0" smtClean="0">
                <a:latin typeface="Arial" pitchFamily="34" charset="0"/>
                <a:cs typeface="Arial" pitchFamily="34" charset="0"/>
              </a:rPr>
            </a:br>
            <a:r>
              <a:rPr lang="ru-RU" sz="36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3100" b="1" dirty="0" smtClean="0">
                <a:latin typeface="Arial" pitchFamily="34" charset="0"/>
                <a:cs typeface="Arial" pitchFamily="34" charset="0"/>
              </a:rPr>
              <a:t>Оценка выбросов </a:t>
            </a:r>
            <a:r>
              <a:rPr lang="ru-RU" sz="3100" b="1" dirty="0" smtClean="0">
                <a:latin typeface="Arial" pitchFamily="34" charset="0"/>
                <a:cs typeface="Arial" pitchFamily="34" charset="0"/>
              </a:rPr>
              <a:t>ТМ в </a:t>
            </a:r>
            <a:r>
              <a:rPr lang="ru-RU" sz="3100" b="1" dirty="0" smtClean="0">
                <a:latin typeface="Arial" pitchFamily="34" charset="0"/>
                <a:cs typeface="Arial" pitchFamily="34" charset="0"/>
              </a:rPr>
              <a:t>нефтеперерабатывающей отрасли </a:t>
            </a:r>
            <a:br>
              <a:rPr lang="ru-RU" sz="3100" b="1" dirty="0" smtClean="0">
                <a:latin typeface="Arial" pitchFamily="34" charset="0"/>
                <a:cs typeface="Arial" pitchFamily="34" charset="0"/>
              </a:rPr>
            </a:br>
            <a:endParaRPr lang="ru-RU" sz="31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892791" y="1009935"/>
            <a:ext cx="10515600" cy="5194324"/>
          </a:xfrm>
          <a:noFill/>
          <a:ln w="28575">
            <a:noFill/>
          </a:ln>
        </p:spPr>
        <p:txBody>
          <a:bodyPr>
            <a:noAutofit/>
          </a:bodyPr>
          <a:lstStyle/>
          <a:p>
            <a:pPr>
              <a:buNone/>
            </a:pPr>
            <a:r>
              <a:rPr lang="ru-RU" sz="2400" b="1" dirty="0" smtClean="0"/>
              <a:t>	</a:t>
            </a:r>
            <a:r>
              <a:rPr lang="ru-RU" sz="1800" b="1" i="1" dirty="0" smtClean="0">
                <a:latin typeface="Arial" pitchFamily="34" charset="0"/>
                <a:cs typeface="Arial" pitchFamily="34" charset="0"/>
              </a:rPr>
              <a:t>Таблица  1 </a:t>
            </a:r>
            <a:r>
              <a:rPr lang="ru-RU" sz="1800" b="1" i="1" dirty="0" smtClean="0">
                <a:latin typeface="Arial" pitchFamily="34" charset="0"/>
                <a:cs typeface="Arial" pitchFamily="34" charset="0"/>
              </a:rPr>
              <a:t>-  Коэффициенты выбросов для переработки и хранения нефти</a:t>
            </a:r>
            <a:endParaRPr lang="ru-RU" sz="1800" i="1" dirty="0" smtClean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endParaRPr lang="ru-RU" sz="2400" dirty="0" smtClean="0"/>
          </a:p>
          <a:p>
            <a:pPr>
              <a:lnSpc>
                <a:spcPct val="100000"/>
              </a:lnSpc>
            </a:pPr>
            <a:endParaRPr lang="ru-RU" sz="2200" dirty="0" smtClean="0">
              <a:latin typeface="Arial" pitchFamily="34" charset="0"/>
              <a:cs typeface="Arial" pitchFamily="34" charset="0"/>
            </a:endParaRPr>
          </a:p>
          <a:p>
            <a:endParaRPr lang="ru-RU" sz="2000" dirty="0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1364776" y="1514902"/>
          <a:ext cx="9321421" cy="2011380"/>
        </p:xfrm>
        <a:graphic>
          <a:graphicData uri="http://schemas.openxmlformats.org/drawingml/2006/table">
            <a:tbl>
              <a:tblPr/>
              <a:tblGrid>
                <a:gridCol w="1887082"/>
                <a:gridCol w="1380482"/>
                <a:gridCol w="2089721"/>
                <a:gridCol w="1443807"/>
                <a:gridCol w="2520329"/>
              </a:tblGrid>
              <a:tr h="431892">
                <a:tc rowSpan="2"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Загрязнитель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Значение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Единицы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600" b="1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95% доверит.интервал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9487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нижний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600" b="1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верхний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4872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600" b="1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Свинец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600" b="1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0.0051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г/Мг сырой нефти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0.002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600" b="1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0,015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4872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600" b="1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Кадмий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600" b="1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0.0051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600" b="1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г/Мг сырой нефти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0.002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600" b="1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0,015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4872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600" b="1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Ртуть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600" b="1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0.0051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г/Мг сырой нефти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600" b="1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0.002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0,015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6321" name="Rectangle 1"/>
          <p:cNvSpPr>
            <a:spLocks noChangeArrowheads="1"/>
          </p:cNvSpPr>
          <p:nvPr/>
        </p:nvSpPr>
        <p:spPr bwMode="auto">
          <a:xfrm>
            <a:off x="1064525" y="3484503"/>
            <a:ext cx="10017457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Таблица 2- Коэффициенты выбросов для вентилирования и факельного сжигания при добыче нефти и газа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/>
        </p:nvGraphicFramePr>
        <p:xfrm>
          <a:off x="1351128" y="4312271"/>
          <a:ext cx="9376013" cy="2225007"/>
        </p:xfrm>
        <a:graphic>
          <a:graphicData uri="http://schemas.openxmlformats.org/drawingml/2006/table">
            <a:tbl>
              <a:tblPr/>
              <a:tblGrid>
                <a:gridCol w="1978926"/>
                <a:gridCol w="1392071"/>
                <a:gridCol w="2129051"/>
                <a:gridCol w="1487606"/>
                <a:gridCol w="2388359"/>
              </a:tblGrid>
              <a:tr h="398042">
                <a:tc rowSpan="2"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Загрязнитель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600" b="1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Значение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Единицы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600" b="1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95% доверит.интервал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6392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600" b="1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нижний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600" b="1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верхний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60244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600" b="1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Свинец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600" b="1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4,9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 smtClean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г/Мг сырой нефти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endParaRPr lang="ru-RU" sz="1600" b="1" dirty="0">
                        <a:solidFill>
                          <a:srgbClr val="000000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0,49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600" b="1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49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60244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600" b="1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Кадмий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20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 smtClean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г/Мг сырой нефти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endParaRPr lang="ru-RU" sz="1600" b="1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600" b="1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600" b="1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200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60244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600" b="1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Ртуть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600" b="1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4,7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 smtClean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г/Мг сырой нефти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endParaRPr lang="ru-RU" sz="1600" b="1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600" b="1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0,47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47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232012"/>
            <a:ext cx="10515600" cy="777922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700" b="1" dirty="0" smtClean="0">
                <a:latin typeface="Arial" pitchFamily="34" charset="0"/>
                <a:cs typeface="Arial" pitchFamily="34" charset="0"/>
              </a:rPr>
              <a:t/>
            </a:r>
            <a:br>
              <a:rPr lang="ru-RU" sz="2700" b="1" dirty="0" smtClean="0">
                <a:latin typeface="Arial" pitchFamily="34" charset="0"/>
                <a:cs typeface="Arial" pitchFamily="34" charset="0"/>
              </a:rPr>
            </a:br>
            <a:r>
              <a:rPr lang="uk-UA" sz="3600" b="1" dirty="0" err="1" smtClean="0">
                <a:latin typeface="Arial" pitchFamily="34" charset="0"/>
                <a:cs typeface="Arial" pitchFamily="34" charset="0"/>
              </a:rPr>
              <a:t>Оценка</a:t>
            </a:r>
            <a:r>
              <a:rPr lang="uk-UA" sz="36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uk-UA" sz="3600" b="1" dirty="0" err="1" smtClean="0">
                <a:latin typeface="Arial" pitchFamily="34" charset="0"/>
                <a:cs typeface="Arial" pitchFamily="34" charset="0"/>
              </a:rPr>
              <a:t>выбросов</a:t>
            </a:r>
            <a:r>
              <a:rPr lang="uk-UA" sz="36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uk-UA" sz="3600" b="1" dirty="0" err="1" smtClean="0">
                <a:latin typeface="Arial" pitchFamily="34" charset="0"/>
                <a:cs typeface="Arial" pitchFamily="34" charset="0"/>
              </a:rPr>
              <a:t>тяжелых</a:t>
            </a:r>
            <a:r>
              <a:rPr lang="uk-UA" sz="36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uk-UA" sz="3600" b="1" dirty="0" err="1" smtClean="0">
                <a:latin typeface="Arial" pitchFamily="34" charset="0"/>
                <a:cs typeface="Arial" pitchFamily="34" charset="0"/>
              </a:rPr>
              <a:t>металлов</a:t>
            </a:r>
            <a:r>
              <a:rPr lang="uk-UA" sz="3600" b="1" dirty="0" smtClean="0">
                <a:latin typeface="Arial" pitchFamily="34" charset="0"/>
                <a:cs typeface="Arial" pitchFamily="34" charset="0"/>
              </a:rPr>
              <a:t> в </a:t>
            </a:r>
            <a:r>
              <a:rPr lang="uk-UA" sz="3600" b="1" dirty="0" err="1" smtClean="0">
                <a:latin typeface="Arial" pitchFamily="34" charset="0"/>
                <a:cs typeface="Arial" pitchFamily="34" charset="0"/>
              </a:rPr>
              <a:t>энергетической</a:t>
            </a:r>
            <a:r>
              <a:rPr lang="uk-UA" sz="36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uk-UA" sz="3600" b="1" dirty="0" err="1" smtClean="0">
                <a:latin typeface="Arial" pitchFamily="34" charset="0"/>
                <a:cs typeface="Arial" pitchFamily="34" charset="0"/>
              </a:rPr>
              <a:t>отрасли</a:t>
            </a:r>
            <a:r>
              <a:rPr lang="uk-UA" sz="36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uk-UA" sz="3600" b="1" dirty="0" err="1" smtClean="0">
                <a:latin typeface="Arial" pitchFamily="34" charset="0"/>
                <a:cs typeface="Arial" pitchFamily="34" charset="0"/>
              </a:rPr>
              <a:t>промышленности</a:t>
            </a:r>
            <a:r>
              <a:rPr lang="ru-RU" b="1" dirty="0" smtClean="0"/>
              <a:t/>
            </a:r>
            <a:br>
              <a:rPr lang="ru-RU" b="1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838199" y="1064525"/>
            <a:ext cx="10857931" cy="5404514"/>
          </a:xfrm>
          <a:noFill/>
          <a:ln w="28575">
            <a:noFill/>
          </a:ln>
        </p:spPr>
        <p:txBody>
          <a:bodyPr>
            <a:noAutofit/>
          </a:bodyPr>
          <a:lstStyle/>
          <a:p>
            <a:endParaRPr lang="ru-RU" sz="2000" dirty="0" smtClean="0"/>
          </a:p>
          <a:p>
            <a:pPr>
              <a:buNone/>
            </a:pPr>
            <a:r>
              <a:rPr lang="ru-RU" sz="2000" dirty="0" smtClean="0">
                <a:latin typeface="Arial" pitchFamily="34" charset="0"/>
                <a:cs typeface="Arial" pitchFamily="34" charset="0"/>
              </a:rPr>
              <a:t>	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В 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подходе Уровня 1 для определения выбросов тяжелых металлов от сжигания используется общее уравнение:</a:t>
            </a:r>
          </a:p>
          <a:p>
            <a:pPr>
              <a:buNone/>
            </a:pPr>
            <a:r>
              <a:rPr lang="ru-RU" sz="2400" b="1" i="1" dirty="0" smtClean="0">
                <a:latin typeface="Arial" pitchFamily="34" charset="0"/>
                <a:cs typeface="Arial" pitchFamily="34" charset="0"/>
              </a:rPr>
              <a:t>   E </a:t>
            </a:r>
            <a:r>
              <a:rPr lang="ru-RU" sz="2400" b="1" i="1" dirty="0" smtClean="0">
                <a:latin typeface="Arial" pitchFamily="34" charset="0"/>
                <a:cs typeface="Arial" pitchFamily="34" charset="0"/>
              </a:rPr>
              <a:t>загрязнитель = AR </a:t>
            </a:r>
            <a:r>
              <a:rPr lang="ru-RU" sz="2000" b="1" i="1" dirty="0" smtClean="0">
                <a:latin typeface="Arial" pitchFamily="34" charset="0"/>
                <a:cs typeface="Arial" pitchFamily="34" charset="0"/>
              </a:rPr>
              <a:t>потребление топлива </a:t>
            </a:r>
            <a:r>
              <a:rPr lang="ru-RU" sz="2400" b="1" i="1" dirty="0" err="1" smtClean="0">
                <a:latin typeface="Arial" pitchFamily="34" charset="0"/>
                <a:cs typeface="Arial" pitchFamily="34" charset="0"/>
              </a:rPr>
              <a:t>х</a:t>
            </a:r>
            <a:r>
              <a:rPr lang="ru-RU" sz="2400" b="1" i="1" dirty="0" smtClean="0">
                <a:latin typeface="Arial" pitchFamily="34" charset="0"/>
                <a:cs typeface="Arial" pitchFamily="34" charset="0"/>
              </a:rPr>
              <a:t> EF </a:t>
            </a:r>
            <a:r>
              <a:rPr lang="ru-RU" sz="2000" b="1" i="1" dirty="0" smtClean="0">
                <a:latin typeface="Arial" pitchFamily="34" charset="0"/>
                <a:cs typeface="Arial" pitchFamily="34" charset="0"/>
              </a:rPr>
              <a:t>загрязнител</a:t>
            </a:r>
            <a:r>
              <a:rPr lang="ru-RU" sz="2400" b="1" i="1" dirty="0" smtClean="0">
                <a:latin typeface="Arial" pitchFamily="34" charset="0"/>
                <a:cs typeface="Arial" pitchFamily="34" charset="0"/>
              </a:rPr>
              <a:t>ь, </a:t>
            </a:r>
            <a:r>
              <a:rPr lang="ru-RU" sz="2400" b="1" i="1" dirty="0" smtClean="0">
                <a:latin typeface="Arial" pitchFamily="34" charset="0"/>
                <a:cs typeface="Arial" pitchFamily="34" charset="0"/>
              </a:rPr>
              <a:t> где</a:t>
            </a:r>
            <a:endParaRPr lang="ru-RU" sz="2400" dirty="0" smtClean="0">
              <a:latin typeface="Arial" pitchFamily="34" charset="0"/>
              <a:cs typeface="Arial" pitchFamily="34" charset="0"/>
            </a:endParaRPr>
          </a:p>
          <a:p>
            <a:r>
              <a:rPr lang="ru-RU" sz="2400" dirty="0" smtClean="0">
                <a:latin typeface="Arial" pitchFamily="34" charset="0"/>
                <a:cs typeface="Arial" pitchFamily="34" charset="0"/>
              </a:rPr>
              <a:t> </a:t>
            </a:r>
            <a:r>
              <a:rPr lang="ru-RU" sz="2400" b="1" i="1" dirty="0" smtClean="0">
                <a:latin typeface="Arial" pitchFamily="34" charset="0"/>
                <a:cs typeface="Arial" pitchFamily="34" charset="0"/>
              </a:rPr>
              <a:t>E </a:t>
            </a:r>
            <a:r>
              <a:rPr lang="ru-RU" sz="2400" b="1" i="1" dirty="0" smtClean="0">
                <a:latin typeface="Arial" pitchFamily="34" charset="0"/>
                <a:cs typeface="Arial" pitchFamily="34" charset="0"/>
              </a:rPr>
              <a:t>загрязнитель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- 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ежегодные выбросы загрязняющего вещества</a:t>
            </a:r>
          </a:p>
          <a:p>
            <a:r>
              <a:rPr lang="ru-RU" sz="2400" b="1" i="1" dirty="0" smtClean="0">
                <a:latin typeface="Arial" pitchFamily="34" charset="0"/>
                <a:cs typeface="Arial" pitchFamily="34" charset="0"/>
              </a:rPr>
              <a:t>EF загрязнитель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- 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коэффициент выбросов этого вещества</a:t>
            </a:r>
          </a:p>
          <a:p>
            <a:r>
              <a:rPr lang="ru-RU" sz="2400" b="1" i="1" dirty="0" smtClean="0">
                <a:latin typeface="Arial" pitchFamily="34" charset="0"/>
                <a:cs typeface="Arial" pitchFamily="34" charset="0"/>
              </a:rPr>
              <a:t>AR потребление топлива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- 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деятельность, характеризуемая потреблением топлива</a:t>
            </a:r>
          </a:p>
          <a:p>
            <a:r>
              <a:rPr lang="uk-UA" sz="2400" dirty="0" err="1" smtClean="0">
                <a:latin typeface="Arial" pitchFamily="34" charset="0"/>
                <a:cs typeface="Arial" pitchFamily="34" charset="0"/>
              </a:rPr>
              <a:t>Коэффициенты</a:t>
            </a:r>
            <a:r>
              <a:rPr lang="uk-UA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uk-UA" sz="2400" dirty="0" err="1" smtClean="0">
                <a:latin typeface="Arial" pitchFamily="34" charset="0"/>
                <a:cs typeface="Arial" pitchFamily="34" charset="0"/>
              </a:rPr>
              <a:t>выбросов</a:t>
            </a:r>
            <a:r>
              <a:rPr lang="uk-UA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uk-UA" sz="2400" dirty="0" err="1" smtClean="0">
                <a:latin typeface="Arial" pitchFamily="34" charset="0"/>
                <a:cs typeface="Arial" pitchFamily="34" charset="0"/>
              </a:rPr>
              <a:t>группируются</a:t>
            </a:r>
            <a:r>
              <a:rPr lang="uk-UA" sz="2400" dirty="0" smtClean="0">
                <a:latin typeface="Arial" pitchFamily="34" charset="0"/>
                <a:cs typeface="Arial" pitchFamily="34" charset="0"/>
              </a:rPr>
              <a:t> по </a:t>
            </a:r>
            <a:r>
              <a:rPr lang="uk-UA" sz="2400" dirty="0" err="1" smtClean="0">
                <a:latin typeface="Arial" pitchFamily="34" charset="0"/>
                <a:cs typeface="Arial" pitchFamily="34" charset="0"/>
              </a:rPr>
              <a:t>основным</a:t>
            </a:r>
            <a:r>
              <a:rPr lang="uk-UA" sz="2400" dirty="0" smtClean="0">
                <a:latin typeface="Arial" pitchFamily="34" charset="0"/>
                <a:cs typeface="Arial" pitchFamily="34" charset="0"/>
              </a:rPr>
              <a:t> типам </a:t>
            </a:r>
            <a:r>
              <a:rPr lang="uk-UA" sz="2400" dirty="0" err="1" smtClean="0">
                <a:latin typeface="Arial" pitchFamily="34" charset="0"/>
                <a:cs typeface="Arial" pitchFamily="34" charset="0"/>
              </a:rPr>
              <a:t>топлив</a:t>
            </a:r>
            <a:r>
              <a:rPr lang="uk-UA" sz="2400" dirty="0" smtClean="0">
                <a:latin typeface="Arial" pitchFamily="34" charset="0"/>
                <a:cs typeface="Arial" pitchFamily="34" charset="0"/>
              </a:rPr>
              <a:t>: </a:t>
            </a:r>
            <a:r>
              <a:rPr lang="uk-UA" sz="2400" dirty="0" err="1" smtClean="0">
                <a:latin typeface="Arial" pitchFamily="34" charset="0"/>
                <a:cs typeface="Arial" pitchFamily="34" charset="0"/>
              </a:rPr>
              <a:t>каменный</a:t>
            </a:r>
            <a:r>
              <a:rPr lang="uk-UA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uk-UA" sz="2400" dirty="0" err="1" smtClean="0">
                <a:latin typeface="Arial" pitchFamily="34" charset="0"/>
                <a:cs typeface="Arial" pitchFamily="34" charset="0"/>
              </a:rPr>
              <a:t>уголь</a:t>
            </a:r>
            <a:r>
              <a:rPr lang="uk-UA" sz="2400" dirty="0" smtClean="0">
                <a:latin typeface="Arial" pitchFamily="34" charset="0"/>
                <a:cs typeface="Arial" pitchFamily="34" charset="0"/>
              </a:rPr>
              <a:t>, </a:t>
            </a:r>
            <a:r>
              <a:rPr lang="uk-UA" sz="2400" dirty="0" err="1" smtClean="0">
                <a:latin typeface="Arial" pitchFamily="34" charset="0"/>
                <a:cs typeface="Arial" pitchFamily="34" charset="0"/>
              </a:rPr>
              <a:t>бурый</a:t>
            </a:r>
            <a:r>
              <a:rPr lang="uk-UA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uk-UA" sz="2400" dirty="0" err="1" smtClean="0">
                <a:latin typeface="Arial" pitchFamily="34" charset="0"/>
                <a:cs typeface="Arial" pitchFamily="34" charset="0"/>
              </a:rPr>
              <a:t>уголь</a:t>
            </a:r>
            <a:r>
              <a:rPr lang="uk-UA" sz="2400" dirty="0" smtClean="0">
                <a:latin typeface="Arial" pitchFamily="34" charset="0"/>
                <a:cs typeface="Arial" pitchFamily="34" charset="0"/>
              </a:rPr>
              <a:t>, </a:t>
            </a:r>
            <a:r>
              <a:rPr lang="uk-UA" sz="2400" dirty="0" err="1" smtClean="0">
                <a:latin typeface="Arial" pitchFamily="34" charset="0"/>
                <a:cs typeface="Arial" pitchFamily="34" charset="0"/>
              </a:rPr>
              <a:t>газообразные</a:t>
            </a:r>
            <a:r>
              <a:rPr lang="uk-UA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uk-UA" sz="2400" dirty="0" err="1" smtClean="0">
                <a:latin typeface="Arial" pitchFamily="34" charset="0"/>
                <a:cs typeface="Arial" pitchFamily="34" charset="0"/>
              </a:rPr>
              <a:t>виды</a:t>
            </a:r>
            <a:r>
              <a:rPr lang="uk-UA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uk-UA" sz="2400" dirty="0" err="1" smtClean="0">
                <a:latin typeface="Arial" pitchFamily="34" charset="0"/>
                <a:cs typeface="Arial" pitchFamily="34" charset="0"/>
              </a:rPr>
              <a:t>топлива</a:t>
            </a:r>
            <a:r>
              <a:rPr lang="uk-UA" sz="2400" dirty="0" smtClean="0">
                <a:latin typeface="Arial" pitchFamily="34" charset="0"/>
                <a:cs typeface="Arial" pitchFamily="34" charset="0"/>
              </a:rPr>
              <a:t>, </a:t>
            </a:r>
            <a:r>
              <a:rPr lang="uk-UA" sz="2400" dirty="0" err="1" smtClean="0">
                <a:latin typeface="Arial" pitchFamily="34" charset="0"/>
                <a:cs typeface="Arial" pitchFamily="34" charset="0"/>
              </a:rPr>
              <a:t>тяжелое</a:t>
            </a:r>
            <a:r>
              <a:rPr lang="uk-UA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uk-UA" sz="2400" dirty="0" err="1" smtClean="0">
                <a:latin typeface="Arial" pitchFamily="34" charset="0"/>
                <a:cs typeface="Arial" pitchFamily="34" charset="0"/>
              </a:rPr>
              <a:t>дизельное</a:t>
            </a:r>
            <a:r>
              <a:rPr lang="uk-UA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uk-UA" sz="2400" dirty="0" err="1" smtClean="0">
                <a:latin typeface="Arial" pitchFamily="34" charset="0"/>
                <a:cs typeface="Arial" pitchFamily="34" charset="0"/>
              </a:rPr>
              <a:t>топливо</a:t>
            </a:r>
            <a:r>
              <a:rPr lang="uk-UA" sz="2400" dirty="0" smtClean="0">
                <a:latin typeface="Arial" pitchFamily="34" charset="0"/>
                <a:cs typeface="Arial" pitchFamily="34" charset="0"/>
              </a:rPr>
              <a:t>, </a:t>
            </a:r>
            <a:r>
              <a:rPr lang="uk-UA" sz="2400" dirty="0" err="1" smtClean="0">
                <a:latin typeface="Arial" pitchFamily="34" charset="0"/>
                <a:cs typeface="Arial" pitchFamily="34" charset="0"/>
              </a:rPr>
              <a:t>светлые</a:t>
            </a:r>
            <a:r>
              <a:rPr lang="uk-UA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uk-UA" sz="2400" dirty="0" err="1" smtClean="0">
                <a:latin typeface="Arial" pitchFamily="34" charset="0"/>
                <a:cs typeface="Arial" pitchFamily="34" charset="0"/>
              </a:rPr>
              <a:t>нефтепродукты</a:t>
            </a:r>
            <a:r>
              <a:rPr lang="uk-UA" sz="2400" dirty="0" smtClean="0">
                <a:latin typeface="Arial" pitchFamily="34" charset="0"/>
                <a:cs typeface="Arial" pitchFamily="34" charset="0"/>
              </a:rPr>
              <a:t>, </a:t>
            </a:r>
            <a:r>
              <a:rPr lang="uk-UA" sz="2400" dirty="0" err="1" smtClean="0">
                <a:latin typeface="Arial" pitchFamily="34" charset="0"/>
                <a:cs typeface="Arial" pitchFamily="34" charset="0"/>
              </a:rPr>
              <a:t>биомасса</a:t>
            </a:r>
            <a:r>
              <a:rPr lang="uk-UA" sz="2400" dirty="0" smtClean="0">
                <a:latin typeface="Arial" pitchFamily="34" charset="0"/>
                <a:cs typeface="Arial" pitchFamily="34" charset="0"/>
              </a:rPr>
              <a:t> (6 </a:t>
            </a:r>
            <a:r>
              <a:rPr lang="uk-UA" sz="2400" dirty="0" err="1" smtClean="0">
                <a:latin typeface="Arial" pitchFamily="34" charset="0"/>
                <a:cs typeface="Arial" pitchFamily="34" charset="0"/>
              </a:rPr>
              <a:t>таблиц</a:t>
            </a:r>
            <a:r>
              <a:rPr lang="uk-UA" sz="2400" dirty="0" smtClean="0">
                <a:latin typeface="Arial" pitchFamily="34" charset="0"/>
                <a:cs typeface="Arial" pitchFamily="34" charset="0"/>
              </a:rPr>
              <a:t>)</a:t>
            </a:r>
          </a:p>
          <a:p>
            <a:r>
              <a:rPr lang="uk-UA" sz="2400" dirty="0" err="1" smtClean="0">
                <a:latin typeface="Arial" pitchFamily="34" charset="0"/>
                <a:cs typeface="Arial" pitchFamily="34" charset="0"/>
              </a:rPr>
              <a:t>Коэффициенты</a:t>
            </a:r>
            <a:r>
              <a:rPr lang="uk-UA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uk-UA" sz="2400" dirty="0" err="1" smtClean="0">
                <a:latin typeface="Arial" pitchFamily="34" charset="0"/>
                <a:cs typeface="Arial" pitchFamily="34" charset="0"/>
              </a:rPr>
              <a:t>выбросов</a:t>
            </a:r>
            <a:r>
              <a:rPr lang="uk-UA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uk-UA" sz="2400" dirty="0" err="1" smtClean="0">
                <a:latin typeface="Arial" pitchFamily="34" charset="0"/>
                <a:cs typeface="Arial" pitchFamily="34" charset="0"/>
              </a:rPr>
              <a:t>были</a:t>
            </a:r>
            <a:r>
              <a:rPr lang="uk-UA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uk-UA" sz="2400" dirty="0" err="1" smtClean="0">
                <a:latin typeface="Arial" pitchFamily="34" charset="0"/>
                <a:cs typeface="Arial" pitchFamily="34" charset="0"/>
              </a:rPr>
              <a:t>получены</a:t>
            </a:r>
            <a:r>
              <a:rPr lang="uk-UA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uk-UA" sz="2400" dirty="0" err="1" smtClean="0">
                <a:latin typeface="Arial" pitchFamily="34" charset="0"/>
                <a:cs typeface="Arial" pitchFamily="34" charset="0"/>
              </a:rPr>
              <a:t>из</a:t>
            </a:r>
            <a:r>
              <a:rPr lang="uk-UA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uk-UA" sz="2400" dirty="0" err="1" smtClean="0">
                <a:latin typeface="Arial" pitchFamily="34" charset="0"/>
                <a:cs typeface="Arial" pitchFamily="34" charset="0"/>
              </a:rPr>
              <a:t>доступных</a:t>
            </a:r>
            <a:r>
              <a:rPr lang="uk-UA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uk-UA" sz="2400" dirty="0" err="1" smtClean="0">
                <a:latin typeface="Arial" pitchFamily="34" charset="0"/>
                <a:cs typeface="Arial" pitchFamily="34" charset="0"/>
              </a:rPr>
              <a:t>источников</a:t>
            </a:r>
            <a:r>
              <a:rPr lang="uk-UA" sz="2400" dirty="0" smtClean="0">
                <a:latin typeface="Arial" pitchFamily="34" charset="0"/>
                <a:cs typeface="Arial" pitchFamily="34" charset="0"/>
              </a:rPr>
              <a:t> с </a:t>
            </a:r>
            <a:r>
              <a:rPr lang="uk-UA" sz="2400" dirty="0" err="1" smtClean="0">
                <a:latin typeface="Arial" pitchFamily="34" charset="0"/>
                <a:cs typeface="Arial" pitchFamily="34" charset="0"/>
              </a:rPr>
              <a:t>учетом</a:t>
            </a:r>
            <a:r>
              <a:rPr lang="uk-UA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uk-UA" sz="2400" dirty="0" err="1" smtClean="0">
                <a:latin typeface="Arial" pitchFamily="34" charset="0"/>
                <a:cs typeface="Arial" pitchFamily="34" charset="0"/>
              </a:rPr>
              <a:t>результатов</a:t>
            </a:r>
            <a:r>
              <a:rPr lang="uk-UA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uk-UA" sz="2400" dirty="0" err="1" smtClean="0">
                <a:latin typeface="Arial" pitchFamily="34" charset="0"/>
                <a:cs typeface="Arial" pitchFamily="34" charset="0"/>
              </a:rPr>
              <a:t>их</a:t>
            </a:r>
            <a:r>
              <a:rPr lang="uk-UA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uk-UA" sz="2400" dirty="0" err="1" smtClean="0">
                <a:latin typeface="Arial" pitchFamily="34" charset="0"/>
                <a:cs typeface="Arial" pitchFamily="34" charset="0"/>
              </a:rPr>
              <a:t>оценок</a:t>
            </a:r>
            <a:r>
              <a:rPr lang="uk-UA" sz="2400" dirty="0" smtClean="0">
                <a:latin typeface="Arial" pitchFamily="34" charset="0"/>
                <a:cs typeface="Arial" pitchFamily="34" charset="0"/>
              </a:rPr>
              <a:t>.</a:t>
            </a:r>
            <a:endParaRPr lang="ru-RU" sz="24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06439" y="215001"/>
            <a:ext cx="10515600" cy="808581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800" b="1" dirty="0" smtClean="0"/>
              <a:t/>
            </a:r>
            <a:br>
              <a:rPr lang="ru-RU" sz="2800" b="1" dirty="0" smtClean="0"/>
            </a:br>
            <a:r>
              <a:rPr lang="ru-RU" sz="2800" b="1" dirty="0" smtClean="0">
                <a:latin typeface="Arial" pitchFamily="34" charset="0"/>
                <a:cs typeface="Arial" pitchFamily="34" charset="0"/>
              </a:rPr>
              <a:t>Оценка </a:t>
            </a:r>
            <a:r>
              <a:rPr lang="ru-RU" sz="2800" b="1" dirty="0" smtClean="0">
                <a:latin typeface="Arial" pitchFamily="34" charset="0"/>
                <a:cs typeface="Arial" pitchFamily="34" charset="0"/>
              </a:rPr>
              <a:t>выбросов тяжелых металлов в металлургической отрасли промышленности</a:t>
            </a:r>
            <a:r>
              <a:rPr lang="ru-RU" sz="2800" b="1" dirty="0" smtClean="0"/>
              <a:t/>
            </a:r>
            <a:br>
              <a:rPr lang="ru-RU" sz="2800" b="1" dirty="0" smtClean="0"/>
            </a:br>
            <a:endParaRPr lang="ru-RU" sz="28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838200" y="1228300"/>
            <a:ext cx="10515600" cy="5240740"/>
          </a:xfrm>
          <a:ln w="28575">
            <a:noFill/>
          </a:ln>
        </p:spPr>
        <p:txBody>
          <a:bodyPr>
            <a:normAutofit/>
          </a:bodyPr>
          <a:lstStyle/>
          <a:p>
            <a:r>
              <a:rPr lang="ru-RU" sz="2400" dirty="0" smtClean="0">
                <a:latin typeface="Arial" pitchFamily="34" charset="0"/>
                <a:cs typeface="Arial" pitchFamily="34" charset="0"/>
              </a:rPr>
              <a:t>Выбросы 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тяжелых 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металлов рассматриваются в 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руководстве 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для производства железа и стали, свинца, 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цинка и меди</a:t>
            </a:r>
            <a:endParaRPr lang="ru-RU" sz="2400" dirty="0" smtClean="0">
              <a:latin typeface="Arial" pitchFamily="34" charset="0"/>
              <a:cs typeface="Arial" pitchFamily="34" charset="0"/>
            </a:endParaRPr>
          </a:p>
          <a:p>
            <a:r>
              <a:rPr lang="ru-RU" sz="2400" dirty="0" smtClean="0">
                <a:latin typeface="Arial" pitchFamily="34" charset="0"/>
                <a:cs typeface="Arial" pitchFamily="34" charset="0"/>
              </a:rPr>
              <a:t>Подход по Уровню 1 для выбросов по этой категории источников применяет общее уравнение: </a:t>
            </a:r>
          </a:p>
          <a:p>
            <a:pPr>
              <a:buNone/>
            </a:pPr>
            <a:r>
              <a:rPr lang="ru-RU" sz="2400" dirty="0" smtClean="0">
                <a:latin typeface="Arial" pitchFamily="34" charset="0"/>
                <a:cs typeface="Arial" pitchFamily="34" charset="0"/>
              </a:rPr>
              <a:t>		</a:t>
            </a:r>
            <a:r>
              <a:rPr lang="ru-RU" sz="2400" b="1" i="1" dirty="0" smtClean="0">
                <a:latin typeface="Arial" pitchFamily="34" charset="0"/>
                <a:cs typeface="Arial" pitchFamily="34" charset="0"/>
              </a:rPr>
              <a:t>E </a:t>
            </a:r>
            <a:r>
              <a:rPr lang="ru-RU" sz="2400" b="1" i="1" dirty="0" smtClean="0">
                <a:latin typeface="Arial" pitchFamily="34" charset="0"/>
                <a:cs typeface="Arial" pitchFamily="34" charset="0"/>
              </a:rPr>
              <a:t>загрязнитель = AR производство </a:t>
            </a:r>
            <a:r>
              <a:rPr lang="ru-RU" sz="2400" b="1" i="1" dirty="0" err="1" smtClean="0">
                <a:latin typeface="Arial" pitchFamily="34" charset="0"/>
                <a:cs typeface="Arial" pitchFamily="34" charset="0"/>
              </a:rPr>
              <a:t>х</a:t>
            </a:r>
            <a:r>
              <a:rPr lang="ru-RU" sz="2400" b="1" i="1" dirty="0" smtClean="0">
                <a:latin typeface="Arial" pitchFamily="34" charset="0"/>
                <a:cs typeface="Arial" pitchFamily="34" charset="0"/>
              </a:rPr>
              <a:t> EF загрязнитель, </a:t>
            </a:r>
            <a:r>
              <a:rPr lang="ru-RU" sz="2400" b="1" i="1" dirty="0" smtClean="0">
                <a:latin typeface="Arial" pitchFamily="34" charset="0"/>
                <a:cs typeface="Arial" pitchFamily="34" charset="0"/>
              </a:rPr>
              <a:t>где</a:t>
            </a:r>
            <a:endParaRPr lang="ru-RU" sz="2400" dirty="0" smtClean="0">
              <a:latin typeface="Arial" pitchFamily="34" charset="0"/>
              <a:cs typeface="Arial" pitchFamily="34" charset="0"/>
            </a:endParaRPr>
          </a:p>
          <a:p>
            <a:r>
              <a:rPr lang="uk-UA" sz="2400" b="1" i="1" dirty="0" smtClean="0">
                <a:latin typeface="Arial" pitchFamily="34" charset="0"/>
                <a:cs typeface="Arial" pitchFamily="34" charset="0"/>
              </a:rPr>
              <a:t>E </a:t>
            </a:r>
            <a:r>
              <a:rPr lang="uk-UA" sz="2400" b="1" i="1" dirty="0" err="1" smtClean="0">
                <a:latin typeface="Arial" pitchFamily="34" charset="0"/>
                <a:cs typeface="Arial" pitchFamily="34" charset="0"/>
              </a:rPr>
              <a:t>загрязнитель</a:t>
            </a:r>
            <a:r>
              <a:rPr lang="uk-UA" sz="2400" dirty="0" smtClean="0">
                <a:latin typeface="Arial" pitchFamily="34" charset="0"/>
                <a:cs typeface="Arial" pitchFamily="34" charset="0"/>
              </a:rPr>
              <a:t>  - </a:t>
            </a:r>
            <a:r>
              <a:rPr lang="uk-UA" sz="2400" dirty="0" err="1" smtClean="0">
                <a:latin typeface="Arial" pitchFamily="34" charset="0"/>
                <a:cs typeface="Arial" pitchFamily="34" charset="0"/>
              </a:rPr>
              <a:t>выброс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 определенного </a:t>
            </a:r>
            <a:r>
              <a:rPr lang="uk-UA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uk-UA" sz="2400" dirty="0" err="1" smtClean="0">
                <a:latin typeface="Arial" pitchFamily="34" charset="0"/>
                <a:cs typeface="Arial" pitchFamily="34" charset="0"/>
              </a:rPr>
              <a:t>загрязняющего</a:t>
            </a:r>
            <a:r>
              <a:rPr lang="uk-UA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uk-UA" sz="2400" dirty="0" err="1" smtClean="0">
                <a:latin typeface="Arial" pitchFamily="34" charset="0"/>
                <a:cs typeface="Arial" pitchFamily="34" charset="0"/>
              </a:rPr>
              <a:t>вещества</a:t>
            </a:r>
            <a:r>
              <a:rPr lang="uk-UA" sz="2400" dirty="0" smtClean="0">
                <a:latin typeface="Arial" pitchFamily="34" charset="0"/>
                <a:cs typeface="Arial" pitchFamily="34" charset="0"/>
              </a:rPr>
              <a:t> </a:t>
            </a:r>
            <a:endParaRPr lang="ru-RU" sz="2400" dirty="0" smtClean="0">
              <a:latin typeface="Arial" pitchFamily="34" charset="0"/>
              <a:cs typeface="Arial" pitchFamily="34" charset="0"/>
            </a:endParaRPr>
          </a:p>
          <a:p>
            <a:r>
              <a:rPr lang="uk-UA" sz="2400" b="1" i="1" dirty="0" smtClean="0">
                <a:latin typeface="Arial" pitchFamily="34" charset="0"/>
                <a:cs typeface="Arial" pitchFamily="34" charset="0"/>
              </a:rPr>
              <a:t>AR </a:t>
            </a:r>
            <a:r>
              <a:rPr lang="uk-UA" sz="2400" b="1" i="1" dirty="0" err="1" smtClean="0">
                <a:latin typeface="Arial" pitchFamily="34" charset="0"/>
                <a:cs typeface="Arial" pitchFamily="34" charset="0"/>
              </a:rPr>
              <a:t>производство</a:t>
            </a:r>
            <a:r>
              <a:rPr lang="uk-UA" sz="2400" dirty="0" smtClean="0">
                <a:latin typeface="Arial" pitchFamily="34" charset="0"/>
                <a:cs typeface="Arial" pitchFamily="34" charset="0"/>
              </a:rPr>
              <a:t> -  </a:t>
            </a:r>
            <a:r>
              <a:rPr lang="uk-UA" sz="2400" dirty="0" err="1" smtClean="0">
                <a:latin typeface="Arial" pitchFamily="34" charset="0"/>
                <a:cs typeface="Arial" pitchFamily="34" charset="0"/>
              </a:rPr>
              <a:t>скорость</a:t>
            </a:r>
            <a:r>
              <a:rPr lang="uk-UA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uk-UA" sz="2400" dirty="0" err="1" smtClean="0">
                <a:latin typeface="Arial" pitchFamily="34" charset="0"/>
                <a:cs typeface="Arial" pitchFamily="34" charset="0"/>
              </a:rPr>
              <a:t>производства</a:t>
            </a:r>
            <a:r>
              <a:rPr lang="uk-UA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uk-UA" sz="2400" dirty="0" err="1" smtClean="0">
                <a:latin typeface="Arial" pitchFamily="34" charset="0"/>
                <a:cs typeface="Arial" pitchFamily="34" charset="0"/>
              </a:rPr>
              <a:t>железа</a:t>
            </a:r>
            <a:r>
              <a:rPr lang="uk-UA" sz="2400" dirty="0" smtClean="0">
                <a:latin typeface="Arial" pitchFamily="34" charset="0"/>
                <a:cs typeface="Arial" pitchFamily="34" charset="0"/>
              </a:rPr>
              <a:t> и </a:t>
            </a:r>
            <a:r>
              <a:rPr lang="uk-UA" sz="2400" dirty="0" smtClean="0">
                <a:latin typeface="Arial" pitchFamily="34" charset="0"/>
                <a:cs typeface="Arial" pitchFamily="34" charset="0"/>
              </a:rPr>
              <a:t>стали …</a:t>
            </a:r>
            <a:endParaRPr lang="ru-RU" sz="2400" dirty="0" smtClean="0">
              <a:latin typeface="Arial" pitchFamily="34" charset="0"/>
              <a:cs typeface="Arial" pitchFamily="34" charset="0"/>
            </a:endParaRPr>
          </a:p>
          <a:p>
            <a:r>
              <a:rPr lang="uk-UA" sz="2400" b="1" i="1" dirty="0" smtClean="0">
                <a:latin typeface="Arial" pitchFamily="34" charset="0"/>
                <a:cs typeface="Arial" pitchFamily="34" charset="0"/>
              </a:rPr>
              <a:t>EF </a:t>
            </a:r>
            <a:r>
              <a:rPr lang="uk-UA" sz="2400" b="1" i="1" dirty="0" err="1" smtClean="0">
                <a:latin typeface="Arial" pitchFamily="34" charset="0"/>
                <a:cs typeface="Arial" pitchFamily="34" charset="0"/>
              </a:rPr>
              <a:t>загрязнитель</a:t>
            </a:r>
            <a:r>
              <a:rPr lang="uk-UA" sz="2400" dirty="0" smtClean="0">
                <a:latin typeface="Arial" pitchFamily="34" charset="0"/>
                <a:cs typeface="Arial" pitchFamily="34" charset="0"/>
              </a:rPr>
              <a:t> -  </a:t>
            </a:r>
            <a:r>
              <a:rPr lang="uk-UA" sz="2400" dirty="0" err="1" smtClean="0">
                <a:latin typeface="Arial" pitchFamily="34" charset="0"/>
                <a:cs typeface="Arial" pitchFamily="34" charset="0"/>
              </a:rPr>
              <a:t>коэффициент</a:t>
            </a:r>
            <a:r>
              <a:rPr lang="uk-UA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uk-UA" sz="2400" dirty="0" err="1" smtClean="0">
                <a:latin typeface="Arial" pitchFamily="34" charset="0"/>
                <a:cs typeface="Arial" pitchFamily="34" charset="0"/>
              </a:rPr>
              <a:t>выброса</a:t>
            </a:r>
            <a:r>
              <a:rPr lang="uk-UA" sz="2400" dirty="0" smtClean="0">
                <a:latin typeface="Arial" pitchFamily="34" charset="0"/>
                <a:cs typeface="Arial" pitchFamily="34" charset="0"/>
              </a:rPr>
              <a:t> для </a:t>
            </a:r>
            <a:r>
              <a:rPr lang="uk-UA" sz="2400" dirty="0" err="1" smtClean="0">
                <a:latin typeface="Arial" pitchFamily="34" charset="0"/>
                <a:cs typeface="Arial" pitchFamily="34" charset="0"/>
              </a:rPr>
              <a:t>данного</a:t>
            </a:r>
            <a:r>
              <a:rPr lang="uk-UA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uk-UA" sz="2400" dirty="0" err="1" smtClean="0">
                <a:latin typeface="Arial" pitchFamily="34" charset="0"/>
                <a:cs typeface="Arial" pitchFamily="34" charset="0"/>
              </a:rPr>
              <a:t>загрязняющего</a:t>
            </a:r>
            <a:r>
              <a:rPr lang="uk-UA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uk-UA" sz="2400" dirty="0" err="1" smtClean="0">
                <a:latin typeface="Arial" pitchFamily="34" charset="0"/>
                <a:cs typeface="Arial" pitchFamily="34" charset="0"/>
              </a:rPr>
              <a:t>вещества</a:t>
            </a:r>
            <a:endParaRPr lang="ru-RU" sz="2400" dirty="0" smtClean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r>
              <a:rPr lang="uk-UA" sz="2400" dirty="0" smtClean="0">
                <a:latin typeface="Arial" pitchFamily="34" charset="0"/>
                <a:cs typeface="Arial" pitchFamily="34" charset="0"/>
              </a:rPr>
              <a:t>	</a:t>
            </a:r>
            <a:r>
              <a:rPr lang="uk-UA" sz="2400" dirty="0" err="1" smtClean="0">
                <a:latin typeface="Arial" pitchFamily="34" charset="0"/>
                <a:cs typeface="Arial" pitchFamily="34" charset="0"/>
              </a:rPr>
              <a:t>Коэффициенты</a:t>
            </a:r>
            <a:r>
              <a:rPr lang="uk-UA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uk-UA" sz="2400" dirty="0" err="1" smtClean="0">
                <a:latin typeface="Arial" pitchFamily="34" charset="0"/>
                <a:cs typeface="Arial" pitchFamily="34" charset="0"/>
              </a:rPr>
              <a:t>выбросов</a:t>
            </a:r>
            <a:r>
              <a:rPr lang="uk-UA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для </a:t>
            </a:r>
            <a:r>
              <a:rPr lang="ru-RU" sz="2400" dirty="0" err="1" smtClean="0">
                <a:latin typeface="Arial" pitchFamily="34" charset="0"/>
                <a:cs typeface="Arial" pitchFamily="34" charset="0"/>
              </a:rPr>
              <a:t>п</a:t>
            </a:r>
            <a:r>
              <a:rPr lang="uk-UA" sz="2400" dirty="0" err="1" smtClean="0">
                <a:latin typeface="Arial" pitchFamily="34" charset="0"/>
                <a:cs typeface="Arial" pitchFamily="34" charset="0"/>
              </a:rPr>
              <a:t>роизводств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а </a:t>
            </a:r>
            <a:r>
              <a:rPr lang="uk-UA" sz="2400" dirty="0" err="1" smtClean="0">
                <a:latin typeface="Arial" pitchFamily="34" charset="0"/>
                <a:cs typeface="Arial" pitchFamily="34" charset="0"/>
              </a:rPr>
              <a:t>железа</a:t>
            </a:r>
            <a:r>
              <a:rPr lang="uk-UA" sz="2400" dirty="0" smtClean="0">
                <a:latin typeface="Arial" pitchFamily="34" charset="0"/>
                <a:cs typeface="Arial" pitchFamily="34" charset="0"/>
              </a:rPr>
              <a:t> и </a:t>
            </a:r>
            <a:r>
              <a:rPr lang="uk-UA" sz="2400" dirty="0" smtClean="0">
                <a:latin typeface="Arial" pitchFamily="34" charset="0"/>
                <a:cs typeface="Arial" pitchFamily="34" charset="0"/>
              </a:rPr>
              <a:t>стали, </a:t>
            </a:r>
            <a:r>
              <a:rPr lang="uk-UA" sz="2400" dirty="0" err="1" smtClean="0">
                <a:latin typeface="Arial" pitchFamily="34" charset="0"/>
                <a:cs typeface="Arial" pitchFamily="34" charset="0"/>
              </a:rPr>
              <a:t>свинца</a:t>
            </a:r>
            <a:r>
              <a:rPr lang="uk-UA" sz="2400" dirty="0" smtClean="0">
                <a:latin typeface="Arial" pitchFamily="34" charset="0"/>
                <a:cs typeface="Arial" pitchFamily="34" charset="0"/>
              </a:rPr>
              <a:t>, </a:t>
            </a:r>
            <a:r>
              <a:rPr lang="uk-UA" sz="2400" dirty="0" err="1" smtClean="0">
                <a:latin typeface="Arial" pitchFamily="34" charset="0"/>
                <a:cs typeface="Arial" pitchFamily="34" charset="0"/>
              </a:rPr>
              <a:t>вторичного</a:t>
            </a:r>
            <a:r>
              <a:rPr lang="uk-UA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uk-UA" sz="2400" dirty="0" err="1" smtClean="0">
                <a:latin typeface="Arial" pitchFamily="34" charset="0"/>
                <a:cs typeface="Arial" pitchFamily="34" charset="0"/>
              </a:rPr>
              <a:t>свинца</a:t>
            </a:r>
            <a:r>
              <a:rPr lang="uk-UA" sz="2400" dirty="0" smtClean="0">
                <a:latin typeface="Arial" pitchFamily="34" charset="0"/>
                <a:cs typeface="Arial" pitchFamily="34" charset="0"/>
              </a:rPr>
              <a:t>, </a:t>
            </a:r>
            <a:r>
              <a:rPr lang="uk-UA" sz="2400" dirty="0" err="1" smtClean="0">
                <a:latin typeface="Arial" pitchFamily="34" charset="0"/>
                <a:cs typeface="Arial" pitchFamily="34" charset="0"/>
              </a:rPr>
              <a:t>цинка</a:t>
            </a:r>
            <a:r>
              <a:rPr lang="uk-UA" sz="2400" dirty="0" smtClean="0">
                <a:latin typeface="Arial" pitchFamily="34" charset="0"/>
                <a:cs typeface="Arial" pitchFamily="34" charset="0"/>
              </a:rPr>
              <a:t>, </a:t>
            </a:r>
            <a:r>
              <a:rPr lang="uk-UA" sz="2400" dirty="0" err="1" smtClean="0">
                <a:latin typeface="Arial" pitchFamily="34" charset="0"/>
                <a:cs typeface="Arial" pitchFamily="34" charset="0"/>
              </a:rPr>
              <a:t>вторичного</a:t>
            </a:r>
            <a:r>
              <a:rPr lang="uk-UA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uk-UA" sz="2400" dirty="0" err="1" smtClean="0">
                <a:latin typeface="Arial" pitchFamily="34" charset="0"/>
                <a:cs typeface="Arial" pitchFamily="34" charset="0"/>
              </a:rPr>
              <a:t>цинка</a:t>
            </a:r>
            <a:r>
              <a:rPr lang="uk-UA" sz="2400" dirty="0" smtClean="0">
                <a:latin typeface="Arial" pitchFamily="34" charset="0"/>
                <a:cs typeface="Arial" pitchFamily="34" charset="0"/>
              </a:rPr>
              <a:t>, </a:t>
            </a:r>
            <a:r>
              <a:rPr lang="uk-UA" sz="2400" dirty="0" err="1" smtClean="0">
                <a:latin typeface="Arial" pitchFamily="34" charset="0"/>
                <a:cs typeface="Arial" pitchFamily="34" charset="0"/>
              </a:rPr>
              <a:t>меди</a:t>
            </a:r>
            <a:r>
              <a:rPr lang="uk-UA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uk-UA" sz="2400" dirty="0" smtClean="0">
                <a:latin typeface="Arial" pitchFamily="34" charset="0"/>
                <a:cs typeface="Arial" pitchFamily="34" charset="0"/>
              </a:rPr>
              <a:t>(6 </a:t>
            </a:r>
            <a:r>
              <a:rPr lang="uk-UA" sz="2400" dirty="0" err="1" smtClean="0">
                <a:latin typeface="Arial" pitchFamily="34" charset="0"/>
                <a:cs typeface="Arial" pitchFamily="34" charset="0"/>
              </a:rPr>
              <a:t>таблиц</a:t>
            </a:r>
            <a:r>
              <a:rPr lang="uk-UA" sz="2400" dirty="0" smtClean="0">
                <a:latin typeface="Arial" pitchFamily="34" charset="0"/>
                <a:cs typeface="Arial" pitchFamily="34" charset="0"/>
              </a:rPr>
              <a:t>)</a:t>
            </a:r>
            <a:endParaRPr lang="ru-RU" sz="2400" dirty="0" smtClean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endParaRPr lang="ru-RU" dirty="0" smtClean="0"/>
          </a:p>
          <a:p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одержимое 3"/>
          <p:cNvSpPr>
            <a:spLocks noGrp="1"/>
          </p:cNvSpPr>
          <p:nvPr>
            <p:ph idx="4294967295"/>
          </p:nvPr>
        </p:nvSpPr>
        <p:spPr>
          <a:xfrm>
            <a:off x="873458" y="545910"/>
            <a:ext cx="10522424" cy="5350065"/>
          </a:xfrm>
          <a:noFill/>
          <a:ln w="28575">
            <a:solidFill>
              <a:srgbClr val="7030A0"/>
            </a:solidFill>
          </a:ln>
        </p:spPr>
        <p:txBody>
          <a:bodyPr>
            <a:noAutofit/>
          </a:bodyPr>
          <a:lstStyle/>
          <a:p>
            <a:pPr lvl="0" algn="just">
              <a:lnSpc>
                <a:spcPct val="100000"/>
              </a:lnSpc>
            </a:pPr>
            <a:r>
              <a:rPr lang="uk-UA" sz="2400" dirty="0" err="1" smtClean="0">
                <a:latin typeface="Arial" pitchFamily="34" charset="0"/>
                <a:cs typeface="Arial" pitchFamily="34" charset="0"/>
              </a:rPr>
              <a:t>Руководство</a:t>
            </a:r>
            <a:r>
              <a:rPr lang="uk-UA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uk-UA" sz="2400" dirty="0" smtClean="0">
                <a:latin typeface="Arial" pitchFamily="34" charset="0"/>
                <a:cs typeface="Arial" pitchFamily="34" charset="0"/>
              </a:rPr>
              <a:t>ЕМЕП не </a:t>
            </a:r>
            <a:r>
              <a:rPr lang="uk-UA" sz="2400" dirty="0" err="1" smtClean="0">
                <a:latin typeface="Arial" pitchFamily="34" charset="0"/>
                <a:cs typeface="Arial" pitchFamily="34" charset="0"/>
              </a:rPr>
              <a:t>рассматривает</a:t>
            </a:r>
            <a:r>
              <a:rPr lang="uk-UA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uk-UA" sz="2400" dirty="0" err="1" smtClean="0">
                <a:latin typeface="Arial" pitchFamily="34" charset="0"/>
                <a:cs typeface="Arial" pitchFamily="34" charset="0"/>
              </a:rPr>
              <a:t>выбросы</a:t>
            </a:r>
            <a:r>
              <a:rPr lang="uk-UA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uk-UA" sz="2400" dirty="0" err="1" smtClean="0">
                <a:latin typeface="Arial" pitchFamily="34" charset="0"/>
                <a:cs typeface="Arial" pitchFamily="34" charset="0"/>
              </a:rPr>
              <a:t>тяжелых</a:t>
            </a:r>
            <a:r>
              <a:rPr lang="uk-UA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uk-UA" sz="2400" dirty="0" err="1" smtClean="0">
                <a:latin typeface="Arial" pitchFamily="34" charset="0"/>
                <a:cs typeface="Arial" pitchFamily="34" charset="0"/>
              </a:rPr>
              <a:t>металлов</a:t>
            </a:r>
            <a:r>
              <a:rPr lang="uk-UA" sz="2400" dirty="0" smtClean="0">
                <a:latin typeface="Arial" pitchFamily="34" charset="0"/>
                <a:cs typeface="Arial" pitchFamily="34" charset="0"/>
              </a:rPr>
              <a:t> в </a:t>
            </a:r>
            <a:r>
              <a:rPr lang="uk-UA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uk-UA" sz="2400" dirty="0" err="1" smtClean="0">
                <a:latin typeface="Arial" pitchFamily="34" charset="0"/>
                <a:cs typeface="Arial" pitchFamily="34" charset="0"/>
              </a:rPr>
              <a:t>гонодобывающей</a:t>
            </a:r>
            <a:r>
              <a:rPr lang="uk-UA" sz="2400" dirty="0" smtClean="0">
                <a:latin typeface="Arial" pitchFamily="34" charset="0"/>
                <a:cs typeface="Arial" pitchFamily="34" charset="0"/>
              </a:rPr>
              <a:t> и </a:t>
            </a:r>
            <a:r>
              <a:rPr lang="uk-UA" sz="2400" dirty="0" err="1" smtClean="0">
                <a:latin typeface="Arial" pitchFamily="34" charset="0"/>
                <a:cs typeface="Arial" pitchFamily="34" charset="0"/>
              </a:rPr>
              <a:t>химической</a:t>
            </a:r>
            <a:r>
              <a:rPr lang="uk-UA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uk-UA" sz="2400" dirty="0" err="1" smtClean="0">
                <a:latin typeface="Arial" pitchFamily="34" charset="0"/>
                <a:cs typeface="Arial" pitchFamily="34" charset="0"/>
              </a:rPr>
              <a:t>отраслях</a:t>
            </a:r>
            <a:endParaRPr lang="uk-UA" sz="2400" dirty="0" smtClean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ru-RU" sz="2400" dirty="0" smtClean="0">
                <a:latin typeface="Arial" pitchFamily="34" charset="0"/>
                <a:cs typeface="Arial" pitchFamily="34" charset="0"/>
              </a:rPr>
              <a:t>Руководство предполагает оценку эмиссий загрязняющих веществ на национальном уровне, использую официальные статистические данные. Однако, применив данные конкретного промышленного предприятия, можно провести оценку выбросов для 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предприятия</a:t>
            </a:r>
            <a:endParaRPr lang="ru-RU" sz="2400" dirty="0" smtClean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uk-UA" sz="2400" dirty="0" err="1" smtClean="0">
                <a:latin typeface="Arial" pitchFamily="34" charset="0"/>
                <a:cs typeface="Arial" pitchFamily="34" charset="0"/>
              </a:rPr>
              <a:t>Стандартные</a:t>
            </a:r>
            <a:r>
              <a:rPr lang="uk-UA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uk-UA" sz="2400" dirty="0" err="1" smtClean="0">
                <a:latin typeface="Arial" pitchFamily="34" charset="0"/>
                <a:cs typeface="Arial" pitchFamily="34" charset="0"/>
              </a:rPr>
              <a:t>коэффициенты</a:t>
            </a:r>
            <a:r>
              <a:rPr lang="uk-UA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uk-UA" sz="2400" dirty="0" err="1" smtClean="0">
                <a:latin typeface="Arial" pitchFamily="34" charset="0"/>
                <a:cs typeface="Arial" pitchFamily="34" charset="0"/>
              </a:rPr>
              <a:t>выбросов</a:t>
            </a:r>
            <a:r>
              <a:rPr lang="uk-UA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uk-UA" sz="2400" dirty="0" err="1" smtClean="0">
                <a:latin typeface="Arial" pitchFamily="34" charset="0"/>
                <a:cs typeface="Arial" pitchFamily="34" charset="0"/>
              </a:rPr>
              <a:t>Уровня</a:t>
            </a:r>
            <a:r>
              <a:rPr lang="uk-UA" sz="2400" dirty="0" smtClean="0">
                <a:latin typeface="Arial" pitchFamily="34" charset="0"/>
                <a:cs typeface="Arial" pitchFamily="34" charset="0"/>
              </a:rPr>
              <a:t> 1 </a:t>
            </a:r>
            <a:r>
              <a:rPr lang="uk-UA" sz="2400" dirty="0" err="1" smtClean="0">
                <a:latin typeface="Arial" pitchFamily="34" charset="0"/>
                <a:cs typeface="Arial" pitchFamily="34" charset="0"/>
              </a:rPr>
              <a:t>выбираются</a:t>
            </a:r>
            <a:r>
              <a:rPr lang="uk-UA" sz="2400" dirty="0" smtClean="0">
                <a:latin typeface="Arial" pitchFamily="34" charset="0"/>
                <a:cs typeface="Arial" pitchFamily="34" charset="0"/>
              </a:rPr>
              <a:t> таким образом, </a:t>
            </a:r>
            <a:r>
              <a:rPr lang="uk-UA" sz="2400" dirty="0" err="1" smtClean="0">
                <a:latin typeface="Arial" pitchFamily="34" charset="0"/>
                <a:cs typeface="Arial" pitchFamily="34" charset="0"/>
              </a:rPr>
              <a:t>чтобы</a:t>
            </a:r>
            <a:r>
              <a:rPr lang="uk-UA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uk-UA" sz="2400" dirty="0" err="1" smtClean="0">
                <a:latin typeface="Arial" pitchFamily="34" charset="0"/>
                <a:cs typeface="Arial" pitchFamily="34" charset="0"/>
              </a:rPr>
              <a:t>они</a:t>
            </a:r>
            <a:r>
              <a:rPr lang="uk-UA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uk-UA" sz="2400" dirty="0" err="1" smtClean="0">
                <a:latin typeface="Arial" pitchFamily="34" charset="0"/>
                <a:cs typeface="Arial" pitchFamily="34" charset="0"/>
              </a:rPr>
              <a:t>были</a:t>
            </a:r>
            <a:r>
              <a:rPr lang="uk-UA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uk-UA" sz="2400" dirty="0" err="1" smtClean="0">
                <a:latin typeface="Arial" pitchFamily="34" charset="0"/>
                <a:cs typeface="Arial" pitchFamily="34" charset="0"/>
              </a:rPr>
              <a:t>репрезентативными</a:t>
            </a:r>
            <a:r>
              <a:rPr lang="uk-UA" sz="2400" dirty="0" smtClean="0">
                <a:latin typeface="Arial" pitchFamily="34" charset="0"/>
                <a:cs typeface="Arial" pitchFamily="34" charset="0"/>
              </a:rPr>
              <a:t> с точки </a:t>
            </a:r>
            <a:r>
              <a:rPr lang="uk-UA" sz="2400" dirty="0" err="1" smtClean="0">
                <a:latin typeface="Arial" pitchFamily="34" charset="0"/>
                <a:cs typeface="Arial" pitchFamily="34" charset="0"/>
              </a:rPr>
              <a:t>зрения</a:t>
            </a:r>
            <a:r>
              <a:rPr lang="uk-UA" sz="2400" dirty="0" smtClean="0">
                <a:latin typeface="Arial" pitchFamily="34" charset="0"/>
                <a:cs typeface="Arial" pitchFamily="34" charset="0"/>
              </a:rPr>
              <a:t> "</a:t>
            </a:r>
            <a:r>
              <a:rPr lang="uk-UA" sz="2400" dirty="0" err="1" smtClean="0">
                <a:latin typeface="Arial" pitchFamily="34" charset="0"/>
                <a:cs typeface="Arial" pitchFamily="34" charset="0"/>
              </a:rPr>
              <a:t>типичных</a:t>
            </a:r>
            <a:r>
              <a:rPr lang="uk-UA" sz="2400" dirty="0" smtClean="0">
                <a:latin typeface="Arial" pitchFamily="34" charset="0"/>
                <a:cs typeface="Arial" pitchFamily="34" charset="0"/>
              </a:rPr>
              <a:t>" </a:t>
            </a:r>
            <a:r>
              <a:rPr lang="uk-UA" sz="2400" dirty="0" err="1" smtClean="0">
                <a:latin typeface="Arial" pitchFamily="34" charset="0"/>
                <a:cs typeface="Arial" pitchFamily="34" charset="0"/>
              </a:rPr>
              <a:t>или</a:t>
            </a:r>
            <a:r>
              <a:rPr lang="uk-UA" sz="2400" dirty="0" smtClean="0">
                <a:latin typeface="Arial" pitchFamily="34" charset="0"/>
                <a:cs typeface="Arial" pitchFamily="34" charset="0"/>
              </a:rPr>
              <a:t> "</a:t>
            </a:r>
            <a:r>
              <a:rPr lang="uk-UA" sz="2400" dirty="0" err="1" smtClean="0">
                <a:latin typeface="Arial" pitchFamily="34" charset="0"/>
                <a:cs typeface="Arial" pitchFamily="34" charset="0"/>
              </a:rPr>
              <a:t>усредненных</a:t>
            </a:r>
            <a:r>
              <a:rPr lang="uk-UA" sz="2400" dirty="0" smtClean="0">
                <a:latin typeface="Arial" pitchFamily="34" charset="0"/>
                <a:cs typeface="Arial" pitchFamily="34" charset="0"/>
              </a:rPr>
              <a:t>" </a:t>
            </a:r>
            <a:r>
              <a:rPr lang="uk-UA" sz="2400" dirty="0" err="1" smtClean="0">
                <a:latin typeface="Arial" pitchFamily="34" charset="0"/>
                <a:cs typeface="Arial" pitchFamily="34" charset="0"/>
              </a:rPr>
              <a:t>условий</a:t>
            </a:r>
            <a:r>
              <a:rPr lang="uk-UA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uk-UA" sz="2400" dirty="0" err="1" smtClean="0">
                <a:latin typeface="Arial" pitchFamily="34" charset="0"/>
                <a:cs typeface="Arial" pitchFamily="34" charset="0"/>
              </a:rPr>
              <a:t>осуществления</a:t>
            </a:r>
            <a:r>
              <a:rPr lang="uk-UA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uk-UA" sz="2400" dirty="0" err="1" smtClean="0">
                <a:latin typeface="Arial" pitchFamily="34" charset="0"/>
                <a:cs typeface="Arial" pitchFamily="34" charset="0"/>
              </a:rPr>
              <a:t>производственных</a:t>
            </a:r>
            <a:r>
              <a:rPr lang="uk-UA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uk-UA" sz="2400" dirty="0" err="1" smtClean="0">
                <a:latin typeface="Arial" pitchFamily="34" charset="0"/>
                <a:cs typeface="Arial" pitchFamily="34" charset="0"/>
              </a:rPr>
              <a:t>процессов</a:t>
            </a:r>
            <a:r>
              <a:rPr lang="uk-UA" sz="2400" dirty="0" smtClean="0">
                <a:latin typeface="Arial" pitchFamily="34" charset="0"/>
                <a:cs typeface="Arial" pitchFamily="34" charset="0"/>
              </a:rPr>
              <a:t> - </a:t>
            </a:r>
            <a:r>
              <a:rPr lang="uk-UA" sz="2400" dirty="0" err="1" smtClean="0">
                <a:latin typeface="Arial" pitchFamily="34" charset="0"/>
                <a:cs typeface="Arial" pitchFamily="34" charset="0"/>
              </a:rPr>
              <a:t>они</a:t>
            </a:r>
            <a:r>
              <a:rPr lang="uk-UA" sz="2400" dirty="0" smtClean="0">
                <a:latin typeface="Arial" pitchFamily="34" charset="0"/>
                <a:cs typeface="Arial" pitchFamily="34" charset="0"/>
              </a:rPr>
              <a:t> не </a:t>
            </a:r>
            <a:r>
              <a:rPr lang="uk-UA" sz="2400" dirty="0" err="1" smtClean="0">
                <a:latin typeface="Arial" pitchFamily="34" charset="0"/>
                <a:cs typeface="Arial" pitchFamily="34" charset="0"/>
              </a:rPr>
              <a:t>должны</a:t>
            </a:r>
            <a:r>
              <a:rPr lang="uk-UA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uk-UA" sz="2400" dirty="0" err="1" smtClean="0">
                <a:latin typeface="Arial" pitchFamily="34" charset="0"/>
                <a:cs typeface="Arial" pitchFamily="34" charset="0"/>
              </a:rPr>
              <a:t>зависеть</a:t>
            </a:r>
            <a:r>
              <a:rPr lang="uk-UA" sz="2400" dirty="0" smtClean="0">
                <a:latin typeface="Arial" pitchFamily="34" charset="0"/>
                <a:cs typeface="Arial" pitchFamily="34" charset="0"/>
              </a:rPr>
              <a:t> от </a:t>
            </a:r>
            <a:r>
              <a:rPr lang="uk-UA" sz="2400" dirty="0" err="1" smtClean="0">
                <a:latin typeface="Arial" pitchFamily="34" charset="0"/>
                <a:cs typeface="Arial" pitchFamily="34" charset="0"/>
              </a:rPr>
              <a:t>какой-либо</a:t>
            </a:r>
            <a:r>
              <a:rPr lang="uk-UA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uk-UA" sz="2400" dirty="0" err="1" smtClean="0">
                <a:latin typeface="Arial" pitchFamily="34" charset="0"/>
                <a:cs typeface="Arial" pitchFamily="34" charset="0"/>
              </a:rPr>
              <a:t>технологии</a:t>
            </a:r>
            <a:r>
              <a:rPr lang="uk-UA" sz="2400" dirty="0" smtClean="0">
                <a:latin typeface="Arial" pitchFamily="34" charset="0"/>
                <a:cs typeface="Arial" pitchFamily="34" charset="0"/>
              </a:rPr>
              <a:t> </a:t>
            </a:r>
            <a:endParaRPr lang="ru-RU" sz="2400" dirty="0" smtClean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ru-RU" sz="2400" dirty="0" smtClean="0">
                <a:latin typeface="Arial" pitchFamily="34" charset="0"/>
                <a:cs typeface="Arial" pitchFamily="34" charset="0"/>
              </a:rPr>
              <a:t>Полную версию Руководства можно скачать по ссылке </a:t>
            </a:r>
            <a:r>
              <a:rPr lang="ru-RU" sz="2400" u="sng" dirty="0" smtClean="0">
                <a:latin typeface="Arial" pitchFamily="34" charset="0"/>
                <a:cs typeface="Arial" pitchFamily="34" charset="0"/>
                <a:hlinkClick r:id="rId3"/>
              </a:rPr>
              <a:t>https://www.eea.europa.eu/ru/publications/rukovodstvo-emep-eaos-po-inventarizacii/skachat-polnyi-putevoditel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.  </a:t>
            </a:r>
          </a:p>
          <a:p>
            <a:pPr lvl="0">
              <a:lnSpc>
                <a:spcPct val="100000"/>
              </a:lnSpc>
              <a:buNone/>
            </a:pPr>
            <a:endParaRPr lang="uk-UA" sz="2100" dirty="0" smtClean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224584" y="982639"/>
            <a:ext cx="828419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 smtClean="0">
                <a:latin typeface="Arial" pitchFamily="34" charset="0"/>
                <a:cs typeface="Arial" pitchFamily="34" charset="0"/>
              </a:rPr>
              <a:t> </a:t>
            </a:r>
            <a:endParaRPr lang="ru-RU" sz="36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2770" name="AutoShape 2" descr="Картинки по запросу экология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" name="Содержимое 5"/>
          <p:cNvSpPr>
            <a:spLocks noGrp="1"/>
          </p:cNvSpPr>
          <p:nvPr>
            <p:ph idx="4294967295"/>
          </p:nvPr>
        </p:nvSpPr>
        <p:spPr>
          <a:xfrm>
            <a:off x="1992574" y="2497539"/>
            <a:ext cx="7888406" cy="3679423"/>
          </a:xfrm>
          <a:ln>
            <a:solidFill>
              <a:srgbClr val="7030A0"/>
            </a:solidFill>
          </a:ln>
        </p:spPr>
        <p:txBody>
          <a:bodyPr>
            <a:normAutofit/>
          </a:bodyPr>
          <a:lstStyle/>
          <a:p>
            <a:pPr algn="ctr"/>
            <a:r>
              <a:rPr lang="ru-RU" b="1" dirty="0" smtClean="0">
                <a:latin typeface="Arial" pitchFamily="34" charset="0"/>
                <a:cs typeface="Arial" pitchFamily="34" charset="0"/>
              </a:rPr>
              <a:t>Центр</a:t>
            </a:r>
            <a:endParaRPr lang="ru-RU" dirty="0" smtClean="0">
              <a:latin typeface="Arial" pitchFamily="34" charset="0"/>
              <a:cs typeface="Arial" pitchFamily="34" charset="0"/>
            </a:endParaRPr>
          </a:p>
          <a:p>
            <a:pPr algn="ctr">
              <a:buNone/>
            </a:pPr>
            <a:r>
              <a:rPr lang="ru-RU" b="1" dirty="0" smtClean="0">
                <a:latin typeface="Arial" pitchFamily="34" charset="0"/>
                <a:cs typeface="Arial" pitchFamily="34" charset="0"/>
              </a:rPr>
              <a:t>«Содействие устойчивому развитию»</a:t>
            </a:r>
            <a:endParaRPr lang="ru-RU" dirty="0" smtClean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ru-RU" dirty="0" err="1" smtClean="0">
                <a:latin typeface="Arial" pitchFamily="34" charset="0"/>
                <a:cs typeface="Arial" pitchFamily="34" charset="0"/>
              </a:rPr>
              <a:t>Алматы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, Казахстан, </a:t>
            </a:r>
          </a:p>
          <a:p>
            <a:pPr algn="ctr"/>
            <a:r>
              <a:rPr lang="ru-RU" dirty="0" smtClean="0">
                <a:latin typeface="Arial" pitchFamily="34" charset="0"/>
                <a:cs typeface="Arial" pitchFamily="34" charset="0"/>
              </a:rPr>
              <a:t>пр. Сейфуллина, 597, офис 416</a:t>
            </a:r>
          </a:p>
          <a:p>
            <a:pPr algn="ctr"/>
            <a:r>
              <a:rPr lang="ru-RU" dirty="0" smtClean="0">
                <a:latin typeface="Arial" pitchFamily="34" charset="0"/>
                <a:cs typeface="Arial" pitchFamily="34" charset="0"/>
              </a:rPr>
              <a:t>Тел./факс (727) 255 87 78</a:t>
            </a:r>
          </a:p>
          <a:p>
            <a:pPr algn="ctr"/>
            <a:r>
              <a:rPr lang="en-US" dirty="0" smtClean="0">
                <a:latin typeface="Arial" pitchFamily="34" charset="0"/>
                <a:cs typeface="Arial" pitchFamily="34" charset="0"/>
              </a:rPr>
              <a:t>E-mail: </a:t>
            </a:r>
            <a:r>
              <a:rPr lang="en-US" u="sng" dirty="0" smtClean="0">
                <a:latin typeface="Arial" pitchFamily="34" charset="0"/>
                <a:cs typeface="Arial" pitchFamily="34" charset="0"/>
                <a:hlinkClick r:id="rId3"/>
              </a:rPr>
              <a:t>csd.center@gmail.kz</a:t>
            </a:r>
            <a:endParaRPr lang="ru-RU" dirty="0" smtClean="0">
              <a:latin typeface="Arial" pitchFamily="34" charset="0"/>
              <a:cs typeface="Arial" pitchFamily="34" charset="0"/>
            </a:endParaRPr>
          </a:p>
          <a:p>
            <a:endParaRPr lang="ru-RU" dirty="0"/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1025" name="Object 1"/>
          <p:cNvGraphicFramePr>
            <a:graphicFrameLocks noChangeAspect="1"/>
          </p:cNvGraphicFramePr>
          <p:nvPr/>
        </p:nvGraphicFramePr>
        <p:xfrm>
          <a:off x="5117910" y="532264"/>
          <a:ext cx="1787856" cy="1542196"/>
        </p:xfrm>
        <a:graphic>
          <a:graphicData uri="http://schemas.openxmlformats.org/presentationml/2006/ole">
            <p:oleObj spid="_x0000_s1026" r:id="rId4" imgW="2319480" imgH="2834640" progId="">
              <p:embed/>
            </p:oleObj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1046</TotalTime>
  <Words>1128</Words>
  <Application>Microsoft Office PowerPoint</Application>
  <PresentationFormat>Произвольный</PresentationFormat>
  <Paragraphs>141</Paragraphs>
  <Slides>13</Slides>
  <Notes>3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0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Office Theme</vt:lpstr>
      <vt:lpstr>Слайд 1</vt:lpstr>
      <vt:lpstr> ЕМЕП </vt:lpstr>
      <vt:lpstr> Участие Казахстана в Конвенции о трансграничном загрязнении воздуха на большие расстояния (КТЗВБР) ЕЭК ООН </vt:lpstr>
      <vt:lpstr>Протокол по тяжелым металлам</vt:lpstr>
      <vt:lpstr>  Руководство EMЕП/ЕАОС  (Европейское агентство по окружающей среде)  </vt:lpstr>
      <vt:lpstr>  Руководство EMЕП/ЕАОС  (2) </vt:lpstr>
      <vt:lpstr>Методология</vt:lpstr>
      <vt:lpstr>  Оценка выбросов тяжелых металлов в нефтеперерабатывающей отрасли  </vt:lpstr>
      <vt:lpstr>  Оценка выбросов ТМ в нефтеперерабатывающей отрасли  </vt:lpstr>
      <vt:lpstr> Оценка выбросов тяжелых металлов в энергетической отрасли промышленности </vt:lpstr>
      <vt:lpstr> Оценка выбросов тяжелых металлов в металлургической отрасли промышленности </vt:lpstr>
      <vt:lpstr>Слайд 12</vt:lpstr>
      <vt:lpstr>Слайд 13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WPS Presentation</dc:title>
  <dc:creator>User</dc:creator>
  <cp:lastModifiedBy>RePack by Diakov</cp:lastModifiedBy>
  <cp:revision>232</cp:revision>
  <dcterms:created xsi:type="dcterms:W3CDTF">2017-06-12T06:10:21Z</dcterms:created>
  <dcterms:modified xsi:type="dcterms:W3CDTF">2018-04-08T11:53:29Z</dcterms:modified>
</cp:coreProperties>
</file>