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270" autoAdjust="0"/>
  </p:normalViewPr>
  <p:slideViewPr>
    <p:cSldViewPr>
      <p:cViewPr>
        <p:scale>
          <a:sx n="84" d="100"/>
          <a:sy n="84" d="100"/>
        </p:scale>
        <p:origin x="-660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AC0D7-4893-4370-8BE2-8B43E9CA7A0C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621D3-EAD0-4F8D-A1EE-1CB11ABFA2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81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с двумя вырезанными соседними углами 6"/>
          <p:cNvSpPr/>
          <p:nvPr userDrawn="1"/>
        </p:nvSpPr>
        <p:spPr>
          <a:xfrm>
            <a:off x="457200" y="6507481"/>
            <a:ext cx="8534400" cy="45719"/>
          </a:xfrm>
          <a:prstGeom prst="snip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708920"/>
            <a:ext cx="7772400" cy="204365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Методология </a:t>
            </a:r>
            <a:r>
              <a:rPr lang="ru-RU" sz="2800" b="1" dirty="0" smtClean="0">
                <a:solidFill>
                  <a:schemeClr val="tx2"/>
                </a:solidFill>
              </a:rPr>
              <a:t>по </a:t>
            </a:r>
            <a:r>
              <a:rPr lang="ru-RU" sz="2800" b="1" dirty="0" smtClean="0">
                <a:solidFill>
                  <a:schemeClr val="tx2"/>
                </a:solidFill>
              </a:rPr>
              <a:t>оценке переноса СОЗ в воздух, сточные воды и </a:t>
            </a:r>
            <a:r>
              <a:rPr lang="ru-RU" sz="2800" b="1" dirty="0" smtClean="0">
                <a:solidFill>
                  <a:schemeClr val="tx2"/>
                </a:solidFill>
              </a:rPr>
              <a:t>почву (на основе Руководства ЮНЕП)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4797152"/>
            <a:ext cx="6400800" cy="1201688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/>
              <a:t>Мустафина В.В., </a:t>
            </a:r>
          </a:p>
          <a:p>
            <a:pPr algn="r"/>
            <a:r>
              <a:rPr lang="ru-RU" sz="2000" dirty="0" smtClean="0"/>
              <a:t>Центр «Содействие устойчивому развитию»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1484784"/>
            <a:ext cx="532859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Семинар 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«Эмиссии загрязняющих веществ и ртути в окружающую среду: методы определения, инвентаризация и включение в регистр выбросов и переноса загрязнителей Республики Казахстан»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11 апреля 2018 г., Астана</a:t>
            </a:r>
            <a:endParaRPr lang="ru-RU" sz="1400" dirty="0">
              <a:solidFill>
                <a:schemeClr val="tx2"/>
              </a:solidFill>
            </a:endParaRPr>
          </a:p>
        </p:txBody>
      </p:sp>
      <p:graphicFrame>
        <p:nvGraphicFramePr>
          <p:cNvPr id="1210" name="Object 186"/>
          <p:cNvGraphicFramePr>
            <a:graphicFrameLocks noChangeAspect="1"/>
          </p:cNvGraphicFramePr>
          <p:nvPr/>
        </p:nvGraphicFramePr>
        <p:xfrm>
          <a:off x="971600" y="404664"/>
          <a:ext cx="714375" cy="838200"/>
        </p:xfrm>
        <a:graphic>
          <a:graphicData uri="http://schemas.openxmlformats.org/presentationml/2006/ole">
            <p:oleObj spid="_x0000_s1210" r:id="rId3" imgW="1737899" imgH="2127420" progId="">
              <p:embed/>
            </p:oleObj>
          </a:graphicData>
        </a:graphic>
      </p:graphicFrame>
      <p:pic>
        <p:nvPicPr>
          <p:cNvPr id="1209" name="Рисунок 4" descr="Gerb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548680"/>
            <a:ext cx="704850" cy="647700"/>
          </a:xfrm>
          <a:prstGeom prst="rect">
            <a:avLst/>
          </a:prstGeom>
          <a:noFill/>
        </p:spPr>
      </p:pic>
      <p:pic>
        <p:nvPicPr>
          <p:cNvPr id="1208" name="Рисунок 1" descr="UNEP_Logo_e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692696"/>
            <a:ext cx="828675" cy="447675"/>
          </a:xfrm>
          <a:prstGeom prst="rect">
            <a:avLst/>
          </a:prstGeom>
          <a:noFill/>
        </p:spPr>
      </p:pic>
      <p:pic>
        <p:nvPicPr>
          <p:cNvPr id="1207" name="Рисунок 9" descr="Картинки по запросу United Nations Institute for Training and Research лого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2" y="548680"/>
            <a:ext cx="1809750" cy="666750"/>
          </a:xfrm>
          <a:prstGeom prst="rect">
            <a:avLst/>
          </a:prstGeom>
          <a:noFill/>
        </p:spPr>
      </p:pic>
      <p:pic>
        <p:nvPicPr>
          <p:cNvPr id="1206" name="Picture 2" descr="GEF-notag-lowres_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224" y="548680"/>
            <a:ext cx="704850" cy="742950"/>
          </a:xfrm>
          <a:prstGeom prst="rect">
            <a:avLst/>
          </a:prstGeom>
          <a:noFill/>
        </p:spPr>
      </p:pic>
      <p:pic>
        <p:nvPicPr>
          <p:cNvPr id="1205" name="Picture 1" descr="Description: cid:image003.png@01CC4C5C.E3D0408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68344" y="260648"/>
            <a:ext cx="673101" cy="1243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5989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Методическое руководство ЮНЕП </a:t>
            </a:r>
            <a:b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инвентаризации НО СОЗ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rmAutofit/>
          </a:bodyPr>
          <a:lstStyle/>
          <a:p>
            <a:pPr marL="0" indent="0" algn="just"/>
            <a:r>
              <a:rPr lang="ru-RU" sz="2400" dirty="0" smtClean="0"/>
              <a:t> В 2003 году был издан первый выпуск Методического руководства ЮНЕП по выявлению и количественной оценке выбросов </a:t>
            </a:r>
            <a:r>
              <a:rPr lang="ru-RU" sz="2400" dirty="0" err="1" smtClean="0"/>
              <a:t>диоксинов</a:t>
            </a:r>
            <a:r>
              <a:rPr lang="ru-RU" sz="2400" dirty="0" smtClean="0"/>
              <a:t> и фуранов в соответствии со статьей 5 Стокгольмской конвенции о СОЗ.</a:t>
            </a:r>
          </a:p>
          <a:p>
            <a:pPr marL="0" indent="0" algn="just"/>
            <a:endParaRPr lang="ru-RU" sz="2400" dirty="0" smtClean="0"/>
          </a:p>
          <a:p>
            <a:pPr marL="0" indent="0" algn="just"/>
            <a:r>
              <a:rPr lang="ru-RU" sz="2400" dirty="0" smtClean="0"/>
              <a:t> В 2013 году была издана обновленная версия </a:t>
            </a:r>
            <a:r>
              <a:rPr lang="ru-RU" sz="2400" b="1" dirty="0" smtClean="0">
                <a:solidFill>
                  <a:schemeClr val="tx2"/>
                </a:solidFill>
              </a:rPr>
              <a:t>Методического руководства ЮНЕП по выявлению и количественной оценке выбросов </a:t>
            </a:r>
            <a:r>
              <a:rPr lang="ru-RU" sz="2400" b="1" dirty="0" err="1" smtClean="0">
                <a:solidFill>
                  <a:schemeClr val="tx2"/>
                </a:solidFill>
              </a:rPr>
              <a:t>диоксинов</a:t>
            </a:r>
            <a:r>
              <a:rPr lang="ru-RU" sz="2400" b="1" dirty="0" smtClean="0">
                <a:solidFill>
                  <a:schemeClr val="tx2"/>
                </a:solidFill>
              </a:rPr>
              <a:t>, фуранов и других непреднамеренно образующихся (НО) СОЗ.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Непреднамеренно образующиеся СОЗ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/>
              <a:t>Согласно Стокгольмской конвенции и Руководству ЮНЕП по СОЗ к непреднамеренно образующимся (НО) СОЗ относятся:</a:t>
            </a:r>
          </a:p>
          <a:p>
            <a:pPr marL="0" indent="0" algn="just">
              <a:buNone/>
            </a:pPr>
            <a:endParaRPr lang="ru-RU" sz="2400" dirty="0" smtClean="0"/>
          </a:p>
          <a:p>
            <a:pPr algn="just"/>
            <a:r>
              <a:rPr lang="ru-RU" sz="2400" dirty="0" err="1" smtClean="0"/>
              <a:t>Полихлорированные</a:t>
            </a:r>
            <a:r>
              <a:rPr lang="ru-RU" sz="2400" dirty="0" smtClean="0"/>
              <a:t> </a:t>
            </a:r>
            <a:r>
              <a:rPr lang="ru-RU" sz="2400" dirty="0" err="1" smtClean="0"/>
              <a:t>дибензо-п-диоксины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chemeClr val="tx2"/>
                </a:solidFill>
              </a:rPr>
              <a:t>(ПХДД)</a:t>
            </a:r>
          </a:p>
          <a:p>
            <a:pPr algn="just"/>
            <a:r>
              <a:rPr lang="ru-RU" sz="2400" dirty="0" err="1" smtClean="0"/>
              <a:t>Полихлорированные</a:t>
            </a:r>
            <a:r>
              <a:rPr lang="ru-RU" sz="2400" dirty="0" smtClean="0"/>
              <a:t> </a:t>
            </a:r>
            <a:r>
              <a:rPr lang="ru-RU" sz="2400" dirty="0" err="1" smtClean="0"/>
              <a:t>дибензофураны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chemeClr val="tx2"/>
                </a:solidFill>
              </a:rPr>
              <a:t>(ПХДФ)</a:t>
            </a:r>
          </a:p>
          <a:p>
            <a:pPr algn="just"/>
            <a:r>
              <a:rPr lang="ru-RU" sz="2400" dirty="0" err="1" smtClean="0"/>
              <a:t>Гексахлорбензол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chemeClr val="tx2"/>
                </a:solidFill>
              </a:rPr>
              <a:t>(ГХБ)</a:t>
            </a:r>
          </a:p>
          <a:p>
            <a:pPr algn="just"/>
            <a:r>
              <a:rPr lang="ru-RU" sz="2400" dirty="0" err="1" smtClean="0"/>
              <a:t>Пентахлорбензол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chemeClr val="tx2"/>
                </a:solidFill>
              </a:rPr>
              <a:t>(ПХБ)</a:t>
            </a:r>
          </a:p>
          <a:p>
            <a:pPr algn="just"/>
            <a:r>
              <a:rPr lang="ru-RU" sz="2400" dirty="0" err="1" smtClean="0"/>
              <a:t>Полихлорированные</a:t>
            </a:r>
            <a:r>
              <a:rPr lang="ru-RU" sz="2400" dirty="0" smtClean="0"/>
              <a:t> дифенилы </a:t>
            </a:r>
            <a:r>
              <a:rPr lang="ru-RU" sz="2400" b="1" dirty="0" smtClean="0">
                <a:solidFill>
                  <a:schemeClr val="tx2"/>
                </a:solidFill>
              </a:rPr>
              <a:t>(ПХД) </a:t>
            </a:r>
          </a:p>
          <a:p>
            <a:pPr algn="just"/>
            <a:r>
              <a:rPr lang="ru-RU" sz="2400" b="1" dirty="0" err="1" smtClean="0">
                <a:solidFill>
                  <a:schemeClr val="tx2"/>
                </a:solidFill>
              </a:rPr>
              <a:t>Гексахлорбутадиен</a:t>
            </a:r>
            <a:endParaRPr lang="ru-RU" sz="2400" b="1" dirty="0" smtClean="0">
              <a:solidFill>
                <a:schemeClr val="tx2"/>
              </a:solidFill>
            </a:endParaRPr>
          </a:p>
          <a:p>
            <a:pPr algn="just"/>
            <a:r>
              <a:rPr lang="ru-RU" sz="2400" b="1" dirty="0" err="1" smtClean="0">
                <a:solidFill>
                  <a:schemeClr val="tx2"/>
                </a:solidFill>
              </a:rPr>
              <a:t>Полихлорированные</a:t>
            </a:r>
            <a:r>
              <a:rPr lang="ru-RU" sz="2400" b="1" dirty="0" smtClean="0">
                <a:solidFill>
                  <a:schemeClr val="tx2"/>
                </a:solidFill>
              </a:rPr>
              <a:t> нафталины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 ПХДД/ПХДФ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dirty="0" smtClean="0"/>
              <a:t>ПХДД/ПХДФ образуются при многих производственных процессах и видах деятельности. 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dirty="0" smtClean="0"/>
              <a:t>Непреднамеренное образование и выброс ПХДД/ПХДФ происходят при осуществлении </a:t>
            </a:r>
            <a:r>
              <a:rPr lang="ru-RU" b="1" dirty="0" smtClean="0">
                <a:solidFill>
                  <a:schemeClr val="tx2"/>
                </a:solidFill>
              </a:rPr>
              <a:t>термических процессов </a:t>
            </a:r>
            <a:r>
              <a:rPr lang="ru-RU" dirty="0" smtClean="0"/>
              <a:t>в присутствии органического вещества и хлора в результате неполного сгорания или прохождения химических реакций. 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dirty="0" smtClean="0"/>
              <a:t>ПХДД/ПХДФ они могут попадать в процессы с загрязненным сырьем и ПХДД/ПХДФ можно встретить даже там, где ПХДД/ПХДФ в конкретном процессе не образуются. 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dirty="0" smtClean="0"/>
              <a:t>Пути образования ПХДД/ПХДФ можно подразделить на две большие категории: </a:t>
            </a:r>
            <a:r>
              <a:rPr lang="ru-RU" b="1" dirty="0" smtClean="0">
                <a:solidFill>
                  <a:schemeClr val="tx2"/>
                </a:solidFill>
              </a:rPr>
              <a:t>(а) образование при термических процессах и (б) образование в процессах мокрой химии.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Прямые выбросы ПХДД/ПХДФ</a:t>
            </a:r>
            <a:endParaRPr lang="ru-RU" sz="3600" dirty="0">
              <a:solidFill>
                <a:schemeClr val="tx2"/>
              </a:solidFill>
            </a:endParaRPr>
          </a:p>
        </p:txBody>
      </p:sp>
      <p:pic>
        <p:nvPicPr>
          <p:cNvPr id="4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24744"/>
            <a:ext cx="6476134" cy="471093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Поступление в воздух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dirty="0" smtClean="0"/>
              <a:t>Поступление ПХДД/ПХДФ в атмосферу происходит как </a:t>
            </a:r>
            <a:r>
              <a:rPr lang="ru-RU" b="1" dirty="0" smtClean="0">
                <a:solidFill>
                  <a:schemeClr val="tx2"/>
                </a:solidFill>
              </a:rPr>
              <a:t>из стационарных, так и из рассеянных источников</a:t>
            </a:r>
            <a:r>
              <a:rPr lang="ru-RU" dirty="0" smtClean="0">
                <a:solidFill>
                  <a:schemeClr val="tx2"/>
                </a:solidFill>
              </a:rPr>
              <a:t>. 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dirty="0" smtClean="0"/>
              <a:t>Поступающие из какого-либо из этих двух категорий источников ПХДД/ПХДФ могут переносится на большие расстояния, так что ПХДД/ПХДФ можно обнаружить в воздухе в местах, удаленных от источника выброса.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b="1" dirty="0" smtClean="0"/>
              <a:t>Примеры:</a:t>
            </a:r>
          </a:p>
          <a:p>
            <a:pPr algn="just">
              <a:spcBef>
                <a:spcPts val="0"/>
              </a:spcBef>
            </a:pPr>
            <a:r>
              <a:rPr lang="ru-RU" b="1" dirty="0" smtClean="0">
                <a:solidFill>
                  <a:schemeClr val="tx2"/>
                </a:solidFill>
              </a:rPr>
              <a:t>Процессы сжигания;</a:t>
            </a:r>
          </a:p>
          <a:p>
            <a:pPr algn="just">
              <a:spcBef>
                <a:spcPts val="0"/>
              </a:spcBef>
            </a:pPr>
            <a:r>
              <a:rPr lang="ru-RU" b="1" dirty="0" smtClean="0">
                <a:solidFill>
                  <a:schemeClr val="tx2"/>
                </a:solidFill>
              </a:rPr>
              <a:t>Обработка металла, например, агломерация, плавление;</a:t>
            </a:r>
          </a:p>
          <a:p>
            <a:pPr algn="just">
              <a:spcBef>
                <a:spcPts val="0"/>
              </a:spcBef>
            </a:pPr>
            <a:r>
              <a:rPr lang="ru-RU" b="1" dirty="0" smtClean="0">
                <a:solidFill>
                  <a:schemeClr val="tx2"/>
                </a:solidFill>
              </a:rPr>
              <a:t>Сушка и обжиг, коптильни и др.;</a:t>
            </a:r>
          </a:p>
          <a:p>
            <a:pPr algn="just">
              <a:spcBef>
                <a:spcPts val="0"/>
              </a:spcBef>
            </a:pPr>
            <a:r>
              <a:rPr lang="ru-RU" b="1" dirty="0" smtClean="0">
                <a:solidFill>
                  <a:schemeClr val="tx2"/>
                </a:solidFill>
              </a:rPr>
              <a:t>Прочие промышленные термические процессы, например, пиролиз, рециркуляция шлака, крекинг и др.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Поступление в воду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dirty="0" smtClean="0"/>
              <a:t>Поступление ПХДД/ПХДФ в воду может происходить при сбросе сточных вод, стоке с загрязненных участков, выщелачивании со свалок, захоронении отходов, использовании </a:t>
            </a:r>
            <a:r>
              <a:rPr lang="ru-RU" dirty="0" err="1" smtClean="0"/>
              <a:t>диоксин-содержащих</a:t>
            </a:r>
            <a:r>
              <a:rPr lang="ru-RU" dirty="0" smtClean="0"/>
              <a:t> химических веществ (например, при применении пестицидов) и др. 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b="1" dirty="0" smtClean="0"/>
              <a:t>Примеры:</a:t>
            </a:r>
          </a:p>
          <a:p>
            <a:pPr algn="just">
              <a:spcBef>
                <a:spcPts val="0"/>
              </a:spcBef>
            </a:pPr>
            <a:r>
              <a:rPr lang="ru-RU" b="1" dirty="0" smtClean="0">
                <a:solidFill>
                  <a:schemeClr val="tx2"/>
                </a:solidFill>
              </a:rPr>
              <a:t>Сброс сточных вод предприятий химической и целлюлозно-бумажной промышленности;</a:t>
            </a:r>
          </a:p>
          <a:p>
            <a:pPr algn="just">
              <a:spcBef>
                <a:spcPts val="0"/>
              </a:spcBef>
            </a:pPr>
            <a:r>
              <a:rPr lang="ru-RU" b="1" dirty="0" smtClean="0">
                <a:solidFill>
                  <a:schemeClr val="tx2"/>
                </a:solidFill>
              </a:rPr>
              <a:t>Сброс сточных вод предприятий, применяющих загрязненные </a:t>
            </a:r>
            <a:r>
              <a:rPr lang="ru-RU" b="1" dirty="0" err="1" smtClean="0">
                <a:solidFill>
                  <a:schemeClr val="tx2"/>
                </a:solidFill>
              </a:rPr>
              <a:t>диоксинами</a:t>
            </a:r>
            <a:r>
              <a:rPr lang="ru-RU" b="1" dirty="0" smtClean="0">
                <a:solidFill>
                  <a:schemeClr val="tx2"/>
                </a:solidFill>
              </a:rPr>
              <a:t> защитные пропитки, покрытия или красители для текстиля, кожи, древесины и др.;</a:t>
            </a:r>
          </a:p>
          <a:p>
            <a:pPr algn="just">
              <a:spcBef>
                <a:spcPts val="0"/>
              </a:spcBef>
            </a:pPr>
            <a:r>
              <a:rPr lang="ru-RU" b="1" dirty="0" smtClean="0">
                <a:solidFill>
                  <a:schemeClr val="tx2"/>
                </a:solidFill>
              </a:rPr>
              <a:t>Сброс сточных вод в результате деятельности в быту (стиральные машины, посудомоечные машины и др.), когда ПХДД/ПХДФ присутствуют в одежде и другом текстиле и/или моющих средствах.</a:t>
            </a:r>
            <a:endParaRPr lang="ru-RU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Поступление в почву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dirty="0" smtClean="0"/>
              <a:t>Источники поступления в почву: складирование на почве загрязненного ПХДД/ПХДФ продукта, внесение в почву остатков, образованных в результате производственного процесса. Во всех случаях почва служит для ПХДД/ПХДФ «сточным колодцем», откуда они через растения и/или животных могут попасть в пищевую цепь.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b="1" dirty="0" smtClean="0"/>
              <a:t>Примеры:</a:t>
            </a:r>
          </a:p>
          <a:p>
            <a:pPr algn="just">
              <a:spcBef>
                <a:spcPts val="0"/>
              </a:spcBef>
            </a:pPr>
            <a:r>
              <a:rPr lang="ru-RU" b="1" dirty="0" smtClean="0">
                <a:solidFill>
                  <a:schemeClr val="tx2"/>
                </a:solidFill>
              </a:rPr>
              <a:t>Продукт, загрязненный ПХДД/ПХДФ, например, пестициды, пропиточные составы для древесины;</a:t>
            </a:r>
          </a:p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tx2"/>
                </a:solidFill>
              </a:rPr>
              <a:t>Применение канализационного ила на с/</a:t>
            </a:r>
            <a:r>
              <a:rPr lang="ru-RU" b="1" dirty="0" err="1" smtClean="0">
                <a:solidFill>
                  <a:schemeClr val="tx2"/>
                </a:solidFill>
              </a:rPr>
              <a:t>х</a:t>
            </a:r>
            <a:r>
              <a:rPr lang="ru-RU" b="1" dirty="0" smtClean="0">
                <a:solidFill>
                  <a:schemeClr val="tx2"/>
                </a:solidFill>
              </a:rPr>
              <a:t> землях или компоста в садах;</a:t>
            </a:r>
          </a:p>
          <a:p>
            <a:pPr algn="just">
              <a:spcBef>
                <a:spcPts val="0"/>
              </a:spcBef>
            </a:pPr>
            <a:r>
              <a:rPr lang="ru-RU" b="1" dirty="0" smtClean="0">
                <a:solidFill>
                  <a:schemeClr val="tx2"/>
                </a:solidFill>
              </a:rPr>
              <a:t>Складированием на земле отходов, содержащих ПХДД/ПХДФ: зола, полученная при сжигании, например, открытом сжигании на земле.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Поступление в продукцию и отходы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 smtClean="0"/>
              <a:t>Также ПХДД/ПХДФ могут переходить в продукцию и отходы (в большинстве своем твердые). 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dirty="0" smtClean="0"/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b="1" dirty="0" smtClean="0"/>
              <a:t>Примеры:</a:t>
            </a:r>
          </a:p>
          <a:p>
            <a:pPr algn="just">
              <a:spcBef>
                <a:spcPts val="0"/>
              </a:spcBef>
            </a:pPr>
            <a:r>
              <a:rPr lang="ru-RU" b="1" dirty="0" smtClean="0">
                <a:solidFill>
                  <a:schemeClr val="tx2"/>
                </a:solidFill>
              </a:rPr>
              <a:t>Отходы (бытовые, промышленные, опасные, медицинские);</a:t>
            </a:r>
          </a:p>
          <a:p>
            <a:pPr algn="just">
              <a:spcBef>
                <a:spcPts val="0"/>
              </a:spcBef>
            </a:pPr>
            <a:r>
              <a:rPr lang="ru-RU" b="1" dirty="0" smtClean="0">
                <a:solidFill>
                  <a:schemeClr val="tx2"/>
                </a:solidFill>
              </a:rPr>
              <a:t>Отходы, образующиеся при термических процессах (летучий зольный остаток очистки дымовых газов, зола, сажа и др.);</a:t>
            </a:r>
          </a:p>
          <a:p>
            <a:pPr algn="just">
              <a:spcBef>
                <a:spcPts val="0"/>
              </a:spcBef>
            </a:pPr>
            <a:r>
              <a:rPr lang="ru-RU" b="1" dirty="0" smtClean="0">
                <a:solidFill>
                  <a:schemeClr val="tx2"/>
                </a:solidFill>
              </a:rPr>
              <a:t>Отходы сточных вод (ил и остатки химических производств, канализационный ил, образованный в результате очистки сточных вод, отходы пестицидов, отработанное трансформаторное масло и др.).</a:t>
            </a:r>
          </a:p>
          <a:p>
            <a:pPr algn="just">
              <a:spcBef>
                <a:spcPts val="0"/>
              </a:spcBef>
            </a:pPr>
            <a:r>
              <a:rPr lang="ru-RU" b="1" dirty="0" smtClean="0">
                <a:solidFill>
                  <a:schemeClr val="tx2"/>
                </a:solidFill>
              </a:rPr>
              <a:t>Производство и использование хлорированных органических химических веществ и применение элементарного хлора.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 1. Выбор основной категории источников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61048"/>
          </a:xfrm>
        </p:spPr>
        <p:txBody>
          <a:bodyPr>
            <a:normAutofit fontScale="77500" lnSpcReduction="20000"/>
          </a:bodyPr>
          <a:lstStyle/>
          <a:p>
            <a:pPr algn="just">
              <a:spcBef>
                <a:spcPts val="600"/>
              </a:spcBef>
            </a:pPr>
            <a:r>
              <a:rPr lang="ru-RU" sz="2800" dirty="0" smtClean="0"/>
              <a:t>Первым этапом в разработке реестра источников ПХДД/ПХДФ является выявление </a:t>
            </a:r>
            <a:r>
              <a:rPr lang="ru-RU" sz="2800" b="1" dirty="0" smtClean="0">
                <a:solidFill>
                  <a:schemeClr val="tx2"/>
                </a:solidFill>
              </a:rPr>
              <a:t>основных категорий источников и основных путей выбросов для каждой категории. </a:t>
            </a:r>
          </a:p>
          <a:p>
            <a:pPr algn="just">
              <a:spcBef>
                <a:spcPts val="600"/>
              </a:spcBef>
            </a:pPr>
            <a:endParaRPr lang="ru-RU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spcBef>
                <a:spcPts val="600"/>
              </a:spcBef>
            </a:pPr>
            <a:r>
              <a:rPr lang="ru-RU" sz="2800" dirty="0" smtClean="0"/>
              <a:t>Основные категории источников ПХДД/ПХДФ достаточно широки для того, чтобы охватить отрасли и виды деятельности, которые, могут привести к выбросам НО СОЗ. Поэтому </a:t>
            </a:r>
            <a:r>
              <a:rPr lang="ru-RU" sz="2800" b="1" dirty="0" smtClean="0">
                <a:solidFill>
                  <a:schemeClr val="tx2"/>
                </a:solidFill>
              </a:rPr>
              <a:t>выделяются подкатегории.</a:t>
            </a:r>
          </a:p>
          <a:p>
            <a:pPr algn="just">
              <a:spcBef>
                <a:spcPts val="600"/>
              </a:spcBef>
            </a:pPr>
            <a:endParaRPr lang="ru-RU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spcBef>
                <a:spcPts val="600"/>
              </a:spcBef>
            </a:pPr>
            <a:r>
              <a:rPr lang="ru-RU" sz="2800" b="1" dirty="0" smtClean="0">
                <a:solidFill>
                  <a:schemeClr val="tx2"/>
                </a:solidFill>
              </a:rPr>
              <a:t>Десять основных категорий источников </a:t>
            </a:r>
            <a:r>
              <a:rPr lang="ru-RU" sz="2800" dirty="0" smtClean="0"/>
              <a:t>выделены таким образом, чтобы каждая из них имела сходные характеристики и легко поддавалась обработке. </a:t>
            </a:r>
            <a:endParaRPr lang="ru-RU" sz="2800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 1. Матрица оценки: основные категории источников</a:t>
            </a:r>
            <a:endParaRPr lang="ru-RU" sz="3600" dirty="0">
              <a:solidFill>
                <a:schemeClr val="tx2"/>
              </a:solidFill>
            </a:endParaRPr>
          </a:p>
        </p:txBody>
      </p:sp>
      <p:graphicFrame>
        <p:nvGraphicFramePr>
          <p:cNvPr id="4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35802000"/>
              </p:ext>
            </p:extLst>
          </p:nvPr>
        </p:nvGraphicFramePr>
        <p:xfrm>
          <a:off x="404734" y="1166037"/>
          <a:ext cx="8394491" cy="5209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014"/>
                <a:gridCol w="3395527"/>
                <a:gridCol w="914400"/>
                <a:gridCol w="899410"/>
                <a:gridCol w="884420"/>
                <a:gridCol w="1019331"/>
                <a:gridCol w="929389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№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Основные категории</a:t>
                      </a:r>
                      <a:r>
                        <a:rPr lang="ru-RU" sz="1200" baseline="0" dirty="0" smtClean="0"/>
                        <a:t> источников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Воздух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Вода 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Почва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Продукция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Отходы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Высокотемпературное сжигание отходов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Производство черных и цветных металлов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Производство электроэнергии и тепловой энергии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4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Производство</a:t>
                      </a:r>
                      <a:r>
                        <a:rPr lang="ru-RU" sz="1500" baseline="0" dirty="0" smtClean="0"/>
                        <a:t> продукции из минерального сырья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5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Транспорт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6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Неконтролируемые</a:t>
                      </a:r>
                      <a:r>
                        <a:rPr lang="ru-RU" sz="1500" baseline="0" dirty="0" smtClean="0"/>
                        <a:t> процессы сжигания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7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Производство и применение химических веществ</a:t>
                      </a:r>
                      <a:r>
                        <a:rPr lang="ru-RU" sz="1500" baseline="0" dirty="0" smtClean="0"/>
                        <a:t> и потребительских товаров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8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Разное 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9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Удаление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10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Выявление потенциальных "горячих точек"</a:t>
                      </a:r>
                      <a:endParaRPr lang="ru-RU" sz="1500" dirty="0"/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Вероятно, проводится только регистрация с последующей оценкой с учетом специфики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конкретного места</a:t>
                      </a:r>
                      <a:endParaRPr lang="ru-RU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0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05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9026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 2. Определение подкатегорий</a:t>
            </a:r>
            <a:endParaRPr lang="ru-RU" sz="3600" dirty="0">
              <a:solidFill>
                <a:schemeClr val="tx2"/>
              </a:solidFill>
            </a:endParaRPr>
          </a:p>
        </p:txBody>
      </p:sp>
      <p:graphicFrame>
        <p:nvGraphicFramePr>
          <p:cNvPr id="4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930691946"/>
              </p:ext>
            </p:extLst>
          </p:nvPr>
        </p:nvGraphicFramePr>
        <p:xfrm>
          <a:off x="417095" y="1120144"/>
          <a:ext cx="8341894" cy="498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842"/>
                <a:gridCol w="3930316"/>
                <a:gridCol w="689810"/>
                <a:gridCol w="753979"/>
                <a:gridCol w="818147"/>
                <a:gridCol w="978569"/>
                <a:gridCol w="850231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№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Подкатегории основной категории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Воздух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Вода 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Почва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Продукция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 smtClean="0"/>
                        <a:t>Отходы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257605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000" dirty="0" smtClean="0"/>
                        <a:t>2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b="1" dirty="0" smtClean="0"/>
                        <a:t>Производство черных и цветных металлов</a:t>
                      </a:r>
                      <a:endParaRPr lang="ru-RU" sz="15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 smtClean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kk-KZ" sz="1000" dirty="0" smtClean="0"/>
                        <a:t>А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Агломерация железной руды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Х</a:t>
                      </a:r>
                      <a:endParaRPr lang="ru-RU" sz="1100" b="0" dirty="0" smtClean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 smtClean="0"/>
                        <a:t>B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Производство кокса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Х</a:t>
                      </a:r>
                      <a:endParaRPr lang="ru-RU" sz="12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Х</a:t>
                      </a:r>
                      <a:endParaRPr lang="ru-RU" sz="11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Х</a:t>
                      </a:r>
                      <a:endParaRPr lang="ru-RU" sz="11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Х</a:t>
                      </a:r>
                      <a:endParaRPr lang="ru-RU" sz="1100" b="0" dirty="0" smtClean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 smtClean="0"/>
                        <a:t>C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Производство чугуна и стали, литейное производство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Х</a:t>
                      </a:r>
                      <a:endParaRPr lang="ru-RU" sz="1100" b="0" dirty="0" smtClean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 smtClean="0"/>
                        <a:t>D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Производство меди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Х</a:t>
                      </a:r>
                      <a:endParaRPr lang="ru-RU" sz="1100" b="0" dirty="0" smtClean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 smtClean="0"/>
                        <a:t>E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Производство алюминия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Х</a:t>
                      </a:r>
                      <a:endParaRPr lang="ru-RU" sz="1100" b="0" dirty="0" smtClean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 smtClean="0"/>
                        <a:t>F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Производство свинца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Х</a:t>
                      </a:r>
                      <a:endParaRPr lang="ru-RU" sz="1100" b="0" dirty="0" smtClean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 smtClean="0"/>
                        <a:t>G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Производство цинка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Х</a:t>
                      </a:r>
                      <a:endParaRPr lang="ru-RU" sz="1100" b="0" dirty="0" smtClean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 smtClean="0"/>
                        <a:t>H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Производство латуни и бронзы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Х</a:t>
                      </a:r>
                      <a:endParaRPr lang="ru-RU" sz="1100" b="0" dirty="0" smtClean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 smtClean="0"/>
                        <a:t>I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Производство магния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Х</a:t>
                      </a:r>
                      <a:endParaRPr lang="ru-RU" sz="12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Х</a:t>
                      </a:r>
                      <a:endParaRPr lang="ru-RU" sz="12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Х</a:t>
                      </a:r>
                      <a:endParaRPr lang="ru-RU" sz="1100" b="0" dirty="0" smtClean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 smtClean="0"/>
                        <a:t>J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Термическое производство</a:t>
                      </a:r>
                      <a:r>
                        <a:rPr lang="ru-RU" sz="1500" baseline="0" dirty="0" smtClean="0"/>
                        <a:t> </a:t>
                      </a:r>
                      <a:r>
                        <a:rPr lang="ru-RU" sz="1500" dirty="0" smtClean="0"/>
                        <a:t>во цветных металлов (например, </a:t>
                      </a:r>
                      <a:r>
                        <a:rPr lang="en-US" sz="1500" dirty="0" smtClean="0"/>
                        <a:t>Ni)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Х</a:t>
                      </a:r>
                      <a:endParaRPr lang="ru-RU" sz="11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Х</a:t>
                      </a:r>
                      <a:endParaRPr lang="ru-RU" sz="11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Х</a:t>
                      </a:r>
                      <a:endParaRPr lang="ru-RU" sz="1100" b="0" dirty="0" smtClean="0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 smtClean="0"/>
                        <a:t>K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Измельчители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Х</a:t>
                      </a:r>
                      <a:endParaRPr lang="ru-RU" sz="1100" b="0" dirty="0" smtClean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 smtClean="0"/>
                        <a:t>L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dirty="0" smtClean="0"/>
                        <a:t>Термическая регенерация металлов из проводов и рециклинг электронных отходов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Х</a:t>
                      </a:r>
                      <a:endParaRPr lang="ru-RU" sz="16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Х</a:t>
                      </a:r>
                      <a:endParaRPr lang="ru-RU" sz="12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Х</a:t>
                      </a:r>
                      <a:endParaRPr lang="ru-RU" sz="12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Х</a:t>
                      </a:r>
                      <a:endParaRPr lang="ru-RU" sz="1100" b="0" dirty="0" smtClean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 3. Сбор информации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764704"/>
            <a:ext cx="8003232" cy="2664296"/>
          </a:xfrm>
        </p:spPr>
        <p:txBody>
          <a:bodyPr>
            <a:normAutofit lnSpcReduction="10000"/>
          </a:bodyPr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</a:pPr>
            <a:r>
              <a:rPr lang="ru-RU" sz="2200" dirty="0" smtClean="0"/>
              <a:t> Объем производства (например, тонны сожженных отходов, тонны произведенной меди), а также информация о процессе.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</a:pPr>
            <a:r>
              <a:rPr lang="ru-RU" sz="2200" b="1" dirty="0" smtClean="0">
                <a:solidFill>
                  <a:schemeClr val="tx2"/>
                </a:solidFill>
              </a:rPr>
              <a:t> В пределах одной подкатегории, при производстве одного и того же продукта, эмиссии ПХДД/ПХДФ могут значительно колебаться в зависимости от технологии, характера процесса и др., а во многих случаях возможна лишь приблизительная оценка (с учетом разного фактора эмиссии). 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91680" y="3284984"/>
          <a:ext cx="5544616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46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Сжигание медицинских</a:t>
                      </a:r>
                      <a:r>
                        <a:rPr lang="ru-RU" baseline="0" dirty="0" smtClean="0"/>
                        <a:t> отходов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Низкотехнологичное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сжигание, без системы контроля загрязнения воздуха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Контролируемое сжигание, минимальная система контроля загрязнения воздуха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 Контролируемое сжигание, хорошая система контроля загрязнения воздуха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 Высокотехнологичное сжигание, сложная система контроля загрязнения воздуха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 4. Расчет выбросов НО СОЗ 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dirty="0" smtClean="0"/>
              <a:t>Основной целью расчета является оценка среднегодовых эмиссий в каждую переносящую среду (воздух, воду и почву, продукцию и отходы) для каждого выявленного процесса. 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b="1" i="1" dirty="0" smtClean="0">
                <a:solidFill>
                  <a:schemeClr val="tx2"/>
                </a:solidFill>
              </a:rPr>
              <a:t>Интенсивность источника (выбросы ПХДД/ПХДФ в год) = 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b="1" i="1" dirty="0" smtClean="0">
                <a:solidFill>
                  <a:schemeClr val="tx2"/>
                </a:solidFill>
              </a:rPr>
              <a:t>Фактор эмиссии * Производительность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dirty="0" smtClean="0"/>
              <a:t>Где,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 smtClean="0"/>
              <a:t>Интенсивность источника – </a:t>
            </a:r>
            <a:r>
              <a:rPr lang="ru-RU" dirty="0" smtClean="0"/>
              <a:t>выбросы НО СОЗ в год (в мкг ТЭ/год)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 smtClean="0"/>
              <a:t>Фактор эмиссии </a:t>
            </a:r>
            <a:r>
              <a:rPr lang="ru-RU" dirty="0" smtClean="0"/>
              <a:t>= выбросы ПХДД/ПХДФ (мкг ТЭ) * единица перерабатываемого сырья или произведенного продукта (например, тонн или литров);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 smtClean="0"/>
              <a:t>Производительность</a:t>
            </a:r>
            <a:r>
              <a:rPr lang="ru-RU" dirty="0" smtClean="0"/>
              <a:t> = количество перерабатываемого сырья или произведенного продукта (тонны или литры в год) для каждой среды (воздух, вода, почва, продукция, отходы).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 smtClean="0"/>
              <a:t>Сумма всех этих подсчетов дает общий выброс для данного источника (= интенсивность источника) за год.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 4. Расчет выбросов НО СОЗ (2)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dirty="0" smtClean="0"/>
              <a:t>На практике это означает, что по каждому источнику должно быть проведено пять расчетов: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b="1" i="1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b="1" i="1" dirty="0" smtClean="0"/>
              <a:t>Суммарная интенсивность источника =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i="1" dirty="0" smtClean="0">
                <a:solidFill>
                  <a:schemeClr val="tx2"/>
                </a:solidFill>
                <a:sym typeface="Symbol" panose="05050102010706020507" pitchFamily="18" charset="2"/>
              </a:rPr>
              <a:t> </a:t>
            </a:r>
            <a:r>
              <a:rPr lang="ru-RU" b="1" i="1" dirty="0" smtClean="0">
                <a:solidFill>
                  <a:schemeClr val="tx2"/>
                </a:solidFill>
              </a:rPr>
              <a:t>Фактор эмиссии </a:t>
            </a:r>
            <a:r>
              <a:rPr lang="ru-RU" b="1" i="1" dirty="0" smtClean="0"/>
              <a:t>воздух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</a:rPr>
              <a:t>х</a:t>
            </a:r>
            <a:r>
              <a:rPr lang="ru-RU" b="1" i="1" dirty="0" smtClean="0">
                <a:solidFill>
                  <a:schemeClr val="tx2"/>
                </a:solidFill>
              </a:rPr>
              <a:t> Производительность 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i="1" dirty="0" smtClean="0">
                <a:solidFill>
                  <a:schemeClr val="tx2"/>
                </a:solidFill>
              </a:rPr>
              <a:t>+ </a:t>
            </a:r>
            <a:r>
              <a:rPr lang="ru-RU" b="1" i="1" dirty="0" smtClean="0">
                <a:solidFill>
                  <a:schemeClr val="tx2"/>
                </a:solidFill>
                <a:sym typeface="Symbol" panose="05050102010706020507" pitchFamily="18" charset="2"/>
              </a:rPr>
              <a:t> </a:t>
            </a:r>
            <a:r>
              <a:rPr lang="ru-RU" b="1" i="1" dirty="0" smtClean="0">
                <a:solidFill>
                  <a:schemeClr val="tx2"/>
                </a:solidFill>
              </a:rPr>
              <a:t>Фактор эмиссии </a:t>
            </a:r>
            <a:r>
              <a:rPr lang="ru-RU" b="1" i="1" dirty="0" smtClean="0"/>
              <a:t>вода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</a:rPr>
              <a:t>х</a:t>
            </a:r>
            <a:r>
              <a:rPr lang="ru-RU" b="1" i="1" dirty="0" smtClean="0">
                <a:solidFill>
                  <a:schemeClr val="tx2"/>
                </a:solidFill>
              </a:rPr>
              <a:t> Производительность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i="1" dirty="0" smtClean="0">
                <a:solidFill>
                  <a:schemeClr val="tx2"/>
                </a:solidFill>
              </a:rPr>
              <a:t>+ </a:t>
            </a:r>
            <a:r>
              <a:rPr lang="ru-RU" b="1" i="1" dirty="0" smtClean="0">
                <a:solidFill>
                  <a:schemeClr val="tx2"/>
                </a:solidFill>
                <a:sym typeface="Symbol" panose="05050102010706020507" pitchFamily="18" charset="2"/>
              </a:rPr>
              <a:t> </a:t>
            </a:r>
            <a:r>
              <a:rPr lang="ru-RU" b="1" i="1" dirty="0" smtClean="0">
                <a:solidFill>
                  <a:schemeClr val="tx2"/>
                </a:solidFill>
              </a:rPr>
              <a:t>Фактор эмиссии </a:t>
            </a:r>
            <a:r>
              <a:rPr lang="ru-RU" b="1" i="1" dirty="0" smtClean="0"/>
              <a:t>почва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</a:rPr>
              <a:t>х</a:t>
            </a:r>
            <a:r>
              <a:rPr lang="ru-RU" b="1" i="1" dirty="0" smtClean="0">
                <a:solidFill>
                  <a:schemeClr val="tx2"/>
                </a:solidFill>
              </a:rPr>
              <a:t> Производительность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i="1" dirty="0" smtClean="0">
                <a:solidFill>
                  <a:schemeClr val="tx2"/>
                </a:solidFill>
              </a:rPr>
              <a:t>+ </a:t>
            </a:r>
            <a:r>
              <a:rPr lang="ru-RU" b="1" i="1" dirty="0" smtClean="0">
                <a:solidFill>
                  <a:schemeClr val="tx2"/>
                </a:solidFill>
                <a:sym typeface="Symbol" panose="05050102010706020507" pitchFamily="18" charset="2"/>
              </a:rPr>
              <a:t> </a:t>
            </a:r>
            <a:r>
              <a:rPr lang="ru-RU" b="1" i="1" dirty="0" smtClean="0">
                <a:solidFill>
                  <a:schemeClr val="tx2"/>
                </a:solidFill>
              </a:rPr>
              <a:t>Фактор эмиссии </a:t>
            </a:r>
            <a:r>
              <a:rPr lang="ru-RU" b="1" i="1" dirty="0" smtClean="0"/>
              <a:t>продукция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</a:rPr>
              <a:t>х</a:t>
            </a:r>
            <a:r>
              <a:rPr lang="ru-RU" b="1" i="1" dirty="0" smtClean="0">
                <a:solidFill>
                  <a:schemeClr val="tx2"/>
                </a:solidFill>
              </a:rPr>
              <a:t> Производительность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i="1" dirty="0" smtClean="0">
                <a:solidFill>
                  <a:schemeClr val="tx2"/>
                </a:solidFill>
              </a:rPr>
              <a:t>+ </a:t>
            </a:r>
            <a:r>
              <a:rPr lang="ru-RU" b="1" i="1" dirty="0" smtClean="0">
                <a:solidFill>
                  <a:schemeClr val="tx2"/>
                </a:solidFill>
                <a:sym typeface="Symbol" panose="05050102010706020507" pitchFamily="18" charset="2"/>
              </a:rPr>
              <a:t> </a:t>
            </a:r>
            <a:r>
              <a:rPr lang="ru-RU" b="1" i="1" dirty="0" smtClean="0">
                <a:solidFill>
                  <a:schemeClr val="tx2"/>
                </a:solidFill>
              </a:rPr>
              <a:t>Фактор эмиссии </a:t>
            </a:r>
            <a:r>
              <a:rPr lang="ru-RU" b="1" i="1" dirty="0" smtClean="0"/>
              <a:t>отходы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</a:rPr>
              <a:t>х</a:t>
            </a:r>
            <a:r>
              <a:rPr lang="ru-RU" b="1" i="1" dirty="0" smtClean="0">
                <a:solidFill>
                  <a:schemeClr val="tx2"/>
                </a:solidFill>
              </a:rPr>
              <a:t> Производительность</a:t>
            </a:r>
            <a:endParaRPr lang="ru-RU" b="1" dirty="0" smtClean="0">
              <a:solidFill>
                <a:schemeClr val="tx2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smtClean="0"/>
              <a:t>Величина выброса выражается в граммах ТЭ ПХДД и ПХДФ за год.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tx2"/>
                </a:solidFill>
              </a:rPr>
              <a:t>ТЭ (токсический эквивалент) – единица измерения токсичности </a:t>
            </a:r>
            <a:r>
              <a:rPr lang="ru-RU" b="1" dirty="0" err="1" smtClean="0">
                <a:solidFill>
                  <a:schemeClr val="tx2"/>
                </a:solidFill>
              </a:rPr>
              <a:t>диоксинов</a:t>
            </a:r>
            <a:r>
              <a:rPr lang="ru-RU" b="1" dirty="0" smtClean="0">
                <a:solidFill>
                  <a:schemeClr val="tx2"/>
                </a:solidFill>
              </a:rPr>
              <a:t> и фуранов, в пересчете на наиболее токсичный </a:t>
            </a:r>
            <a:r>
              <a:rPr lang="ru-RU" b="1" dirty="0" err="1" smtClean="0">
                <a:solidFill>
                  <a:schemeClr val="tx2"/>
                </a:solidFill>
              </a:rPr>
              <a:t>диоксин</a:t>
            </a:r>
            <a:r>
              <a:rPr lang="ru-RU" b="1" dirty="0" smtClean="0">
                <a:solidFill>
                  <a:schemeClr val="tx2"/>
                </a:solidFill>
              </a:rPr>
              <a:t> - 2,3,7,8-ТХДД, также известный как «</a:t>
            </a:r>
            <a:r>
              <a:rPr lang="ru-RU" b="1" dirty="0" err="1" smtClean="0">
                <a:solidFill>
                  <a:schemeClr val="tx2"/>
                </a:solidFill>
              </a:rPr>
              <a:t>диоксин</a:t>
            </a:r>
            <a:r>
              <a:rPr lang="ru-RU" b="1" dirty="0" smtClean="0">
                <a:solidFill>
                  <a:schemeClr val="tx2"/>
                </a:solidFill>
              </a:rPr>
              <a:t> I».</a:t>
            </a:r>
            <a:endParaRPr lang="ru-RU" sz="2000" b="1" dirty="0" smtClean="0">
              <a:solidFill>
                <a:schemeClr val="tx2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Факторы эмиссий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1349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</a:pPr>
            <a:r>
              <a:rPr lang="ru-RU" sz="2200" dirty="0" smtClean="0"/>
              <a:t> В пределах подкатегории для каждого процесса проводится расчет выбросов путем умножения производительности на </a:t>
            </a:r>
            <a:r>
              <a:rPr lang="ru-RU" sz="2200" b="1" dirty="0" smtClean="0">
                <a:solidFill>
                  <a:schemeClr val="tx2"/>
                </a:solidFill>
              </a:rPr>
              <a:t>установочный фактор эмиссии</a:t>
            </a:r>
            <a:r>
              <a:rPr lang="ru-RU" sz="2200" dirty="0" smtClean="0"/>
              <a:t>, представленный в Руководстве ЮНЕП для каждой из сред (воздух, вода, почвы, продукция, отходы).</a:t>
            </a:r>
          </a:p>
          <a:p>
            <a:pPr marL="0" indent="0" algn="just">
              <a:spcBef>
                <a:spcPts val="0"/>
              </a:spcBef>
            </a:pPr>
            <a:endParaRPr lang="ru-RU" sz="2200" dirty="0" smtClean="0"/>
          </a:p>
          <a:p>
            <a:pPr marL="0" indent="0" algn="just">
              <a:spcBef>
                <a:spcPts val="0"/>
              </a:spcBef>
            </a:pPr>
            <a:r>
              <a:rPr lang="ru-RU" sz="2200" b="1" dirty="0" smtClean="0">
                <a:solidFill>
                  <a:schemeClr val="tx2"/>
                </a:solidFill>
              </a:rPr>
              <a:t> Установочные факторы эмиссии </a:t>
            </a:r>
            <a:r>
              <a:rPr lang="ru-RU" sz="2200" dirty="0" smtClean="0"/>
              <a:t>представляют средние эмиссии ПХДД/ПХДФ для каждого класса в пределах каждой подкатегории.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расчета выбросов НО СОЗ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4525963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200" dirty="0" smtClean="0"/>
              <a:t>Категория: производство черных и цветных металлов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 smtClean="0"/>
              <a:t>Подкатегория: агломерация железной руды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i="1" dirty="0" smtClean="0"/>
              <a:t>Факторы эмиссии по агломерации железной руды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200" b="1" i="1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552" y="1988840"/>
          <a:ext cx="8208912" cy="2016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1080120"/>
                <a:gridCol w="864096"/>
                <a:gridCol w="864096"/>
                <a:gridCol w="1152128"/>
                <a:gridCol w="792088"/>
              </a:tblGrid>
              <a:tr h="387664">
                <a:tc>
                  <a:txBody>
                    <a:bodyPr/>
                    <a:lstStyle/>
                    <a:p>
                      <a:pPr marL="0" algn="ctr"/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Классификация</a:t>
                      </a:r>
                      <a:endParaRPr lang="ru-RU" sz="13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Факторы эмиссии - мкг ТЭ/т произведенного агломерата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074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Воздух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Вода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Почва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Продукция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Отходы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071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Высокая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степень использования отходов, включая материалы, загрязненные маслами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НТ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0,003</a:t>
                      </a:r>
                    </a:p>
                  </a:txBody>
                  <a:tcPr marL="68580" marR="68580" marT="0" marB="0" anchor="ctr"/>
                </a:tc>
              </a:tr>
              <a:tr h="45227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Небольшое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использование отходов, хороший контроль на предприятии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НТ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0,003</a:t>
                      </a:r>
                    </a:p>
                  </a:txBody>
                  <a:tcPr marL="68580" marR="68580" marT="0" marB="0" anchor="ctr"/>
                </a:tc>
              </a:tr>
              <a:tr h="33981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Высокотехнологичное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снижение эмиссий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НТ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0,003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552" y="4005064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/>
              <a:t>НО – не определено</a:t>
            </a:r>
          </a:p>
          <a:p>
            <a:pPr algn="just"/>
            <a:r>
              <a:rPr lang="ru-RU" sz="1200" dirty="0" smtClean="0"/>
              <a:t>НТ – не требуется оценка</a:t>
            </a:r>
          </a:p>
          <a:p>
            <a:pPr algn="just"/>
            <a:endParaRPr lang="ru-RU" sz="1200" dirty="0" smtClean="0"/>
          </a:p>
          <a:p>
            <a:r>
              <a:rPr lang="ru-RU" dirty="0" smtClean="0"/>
              <a:t>Выбор: 2. Небольшое использование отходов, хороший контроль на предприятии</a:t>
            </a:r>
          </a:p>
          <a:p>
            <a:r>
              <a:rPr lang="ru-RU" dirty="0" smtClean="0"/>
              <a:t>Производительность = (к примеру) 10 000 тонн в год. </a:t>
            </a:r>
          </a:p>
          <a:p>
            <a:r>
              <a:rPr lang="ru-RU" dirty="0" smtClean="0"/>
              <a:t>Таким образом, </a:t>
            </a:r>
          </a:p>
          <a:p>
            <a:endParaRPr lang="ru-RU" dirty="0" smtClean="0"/>
          </a:p>
          <a:p>
            <a:pPr algn="ctr"/>
            <a:r>
              <a:rPr lang="ru-RU" b="1" i="1" dirty="0" smtClean="0">
                <a:solidFill>
                  <a:schemeClr val="tx2"/>
                </a:solidFill>
              </a:rPr>
              <a:t>Суммарная интенсивность источника = 5* 10 000 + 0,003 *10 000 = </a:t>
            </a:r>
            <a:br>
              <a:rPr lang="ru-RU" b="1" i="1" dirty="0" smtClean="0">
                <a:solidFill>
                  <a:schemeClr val="tx2"/>
                </a:solidFill>
              </a:rPr>
            </a:br>
            <a:r>
              <a:rPr lang="ru-RU" b="1" i="1" dirty="0" smtClean="0">
                <a:solidFill>
                  <a:schemeClr val="tx2"/>
                </a:solidFill>
              </a:rPr>
              <a:t>= 50 030 мкг ТЭ/год </a:t>
            </a:r>
            <a:endParaRPr lang="ru-RU" b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1724</TotalTime>
  <Words>1452</Words>
  <Application>Microsoft Office PowerPoint</Application>
  <PresentationFormat>Экран (4:3)</PresentationFormat>
  <Paragraphs>254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Методология по оценке переноса СОЗ в воздух, сточные воды и почву (на основе Руководства ЮНЕП)</vt:lpstr>
      <vt:lpstr>Методическое руководство ЮНЕП  по инвентаризации НО СОЗ</vt:lpstr>
      <vt:lpstr>Непреднамеренно образующиеся СОЗ</vt:lpstr>
      <vt:lpstr>Образование ПХДД/ПХДФ</vt:lpstr>
      <vt:lpstr>Прямые выбросы ПХДД/ПХДФ</vt:lpstr>
      <vt:lpstr>Поступление в воздух</vt:lpstr>
      <vt:lpstr>Поступление в воду</vt:lpstr>
      <vt:lpstr>Поступление в почву</vt:lpstr>
      <vt:lpstr>Поступление в продукцию и отходы</vt:lpstr>
      <vt:lpstr>Этап 1. Выбор основной категории источников</vt:lpstr>
      <vt:lpstr>Этап 1. Матрица оценки: основные категории источников</vt:lpstr>
      <vt:lpstr>Этап 2. Определение подкатегорий</vt:lpstr>
      <vt:lpstr>Этап 3. Сбор информации</vt:lpstr>
      <vt:lpstr>Этап 4. Расчет выбросов НО СОЗ </vt:lpstr>
      <vt:lpstr>Этап 4. Расчет выбросов НО СОЗ (2)</vt:lpstr>
      <vt:lpstr>Факторы эмиссий</vt:lpstr>
      <vt:lpstr>Пример расчета выбросов НО СОЗ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Обновление Национального плана выполнения обязательств РК по Стокгольмской Конвенции</dc:title>
  <dc:creator>Userrr</dc:creator>
  <cp:lastModifiedBy>User</cp:lastModifiedBy>
  <cp:revision>236</cp:revision>
  <dcterms:created xsi:type="dcterms:W3CDTF">2017-02-04T16:17:26Z</dcterms:created>
  <dcterms:modified xsi:type="dcterms:W3CDTF">2018-04-10T08:22:16Z</dcterms:modified>
</cp:coreProperties>
</file>