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75" r:id="rId3"/>
    <p:sldId id="274" r:id="rId4"/>
    <p:sldId id="278" r:id="rId5"/>
    <p:sldId id="286" r:id="rId6"/>
    <p:sldId id="287" r:id="rId7"/>
    <p:sldId id="288" r:id="rId8"/>
    <p:sldId id="276" r:id="rId9"/>
    <p:sldId id="277" r:id="rId10"/>
    <p:sldId id="281" r:id="rId11"/>
    <p:sldId id="282" r:id="rId12"/>
    <p:sldId id="289" r:id="rId13"/>
    <p:sldId id="283" r:id="rId14"/>
    <p:sldId id="284" r:id="rId15"/>
    <p:sldId id="285" r:id="rId16"/>
    <p:sldId id="28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270" autoAdjust="0"/>
  </p:normalViewPr>
  <p:slideViewPr>
    <p:cSldViewPr>
      <p:cViewPr>
        <p:scale>
          <a:sx n="84" d="100"/>
          <a:sy n="84" d="100"/>
        </p:scale>
        <p:origin x="-660" y="-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4535718-C599-4C2F-9B06-147447DE0DEF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233E590-07DF-405A-8603-D9B114149EE1}">
      <dgm:prSet custT="1"/>
      <dgm:spPr/>
      <dgm:t>
        <a:bodyPr/>
        <a:lstStyle/>
        <a:p>
          <a:pPr algn="just" rtl="0"/>
          <a:r>
            <a:rPr lang="ru-RU" sz="2400" dirty="0" smtClean="0"/>
            <a:t>На данный момент известно о трех «горячих» точках, загрязненных ПХД:</a:t>
          </a:r>
          <a:endParaRPr lang="ru-RU" sz="2400" dirty="0"/>
        </a:p>
      </dgm:t>
    </dgm:pt>
    <dgm:pt modelId="{2043F2AA-A0A8-4120-8481-0819284265BE}" type="parTrans" cxnId="{12AB877C-1DBA-487E-A214-839632E59BC7}">
      <dgm:prSet/>
      <dgm:spPr/>
      <dgm:t>
        <a:bodyPr/>
        <a:lstStyle/>
        <a:p>
          <a:endParaRPr lang="ru-RU"/>
        </a:p>
      </dgm:t>
    </dgm:pt>
    <dgm:pt modelId="{560158FB-F5EB-499C-9073-7A6CB17E1AEA}" type="sibTrans" cxnId="{12AB877C-1DBA-487E-A214-839632E59BC7}">
      <dgm:prSet/>
      <dgm:spPr/>
      <dgm:t>
        <a:bodyPr/>
        <a:lstStyle/>
        <a:p>
          <a:endParaRPr lang="ru-RU"/>
        </a:p>
      </dgm:t>
    </dgm:pt>
    <dgm:pt modelId="{6517A992-F8BE-4609-ABDA-051C3CE9D4E0}">
      <dgm:prSet custT="1"/>
      <dgm:spPr/>
      <dgm:t>
        <a:bodyPr/>
        <a:lstStyle/>
        <a:p>
          <a:pPr rtl="0"/>
          <a:r>
            <a:rPr lang="ru-RU" sz="2400" dirty="0" smtClean="0"/>
            <a:t>Территория </a:t>
          </a:r>
          <a:r>
            <a:rPr lang="ru-RU" sz="2400" dirty="0" err="1" smtClean="0"/>
            <a:t>Усть-Каменогорского</a:t>
          </a:r>
          <a:r>
            <a:rPr lang="ru-RU" sz="2400" dirty="0" smtClean="0"/>
            <a:t> конденсаторного завода (УККЗ);</a:t>
          </a:r>
          <a:endParaRPr lang="ru-RU" sz="2400" dirty="0"/>
        </a:p>
      </dgm:t>
    </dgm:pt>
    <dgm:pt modelId="{4504FFBD-2B46-49B3-82D2-72F55835C8F1}" type="parTrans" cxnId="{CC817A9D-57C7-42DA-B23D-CCC4A85F73C7}">
      <dgm:prSet/>
      <dgm:spPr/>
      <dgm:t>
        <a:bodyPr/>
        <a:lstStyle/>
        <a:p>
          <a:endParaRPr lang="ru-RU"/>
        </a:p>
      </dgm:t>
    </dgm:pt>
    <dgm:pt modelId="{F1D42036-9C98-4ECC-81A9-DA13F49DE521}" type="sibTrans" cxnId="{CC817A9D-57C7-42DA-B23D-CCC4A85F73C7}">
      <dgm:prSet/>
      <dgm:spPr/>
      <dgm:t>
        <a:bodyPr/>
        <a:lstStyle/>
        <a:p>
          <a:endParaRPr lang="ru-RU"/>
        </a:p>
      </dgm:t>
    </dgm:pt>
    <dgm:pt modelId="{FDD2EF3E-E695-4BA9-A16B-4404D71818CB}">
      <dgm:prSet custT="1"/>
      <dgm:spPr/>
      <dgm:t>
        <a:bodyPr/>
        <a:lstStyle/>
        <a:p>
          <a:pPr rtl="0"/>
          <a:r>
            <a:rPr lang="ru-RU" sz="2400" dirty="0" smtClean="0"/>
            <a:t>Территория электрической подстанции г. Экибастуза;</a:t>
          </a:r>
          <a:endParaRPr lang="ru-RU" sz="2400" dirty="0"/>
        </a:p>
      </dgm:t>
    </dgm:pt>
    <dgm:pt modelId="{D5EA5774-FCAC-4835-AE59-D393EDF4DA57}" type="parTrans" cxnId="{0AEF9374-F70E-4C80-8866-8BE69112EE8C}">
      <dgm:prSet/>
      <dgm:spPr/>
      <dgm:t>
        <a:bodyPr/>
        <a:lstStyle/>
        <a:p>
          <a:endParaRPr lang="ru-RU"/>
        </a:p>
      </dgm:t>
    </dgm:pt>
    <dgm:pt modelId="{ACCB4B4C-CD60-4D5A-AEB0-E6E2F9658E81}" type="sibTrans" cxnId="{0AEF9374-F70E-4C80-8866-8BE69112EE8C}">
      <dgm:prSet/>
      <dgm:spPr/>
      <dgm:t>
        <a:bodyPr/>
        <a:lstStyle/>
        <a:p>
          <a:endParaRPr lang="ru-RU"/>
        </a:p>
      </dgm:t>
    </dgm:pt>
    <dgm:pt modelId="{105B3985-EBA6-47F8-BF67-2D3D4D86965C}">
      <dgm:prSet custT="1"/>
      <dgm:spPr/>
      <dgm:t>
        <a:bodyPr/>
        <a:lstStyle/>
        <a:p>
          <a:pPr rtl="0"/>
          <a:r>
            <a:rPr lang="ru-RU" sz="2400" dirty="0" smtClean="0"/>
            <a:t>Территории бывших военных баз в Северном </a:t>
          </a:r>
          <a:r>
            <a:rPr lang="ru-RU" sz="2400" dirty="0" err="1" smtClean="0"/>
            <a:t>Прибалхашье</a:t>
          </a:r>
          <a:endParaRPr lang="ru-RU" sz="2400" dirty="0"/>
        </a:p>
      </dgm:t>
    </dgm:pt>
    <dgm:pt modelId="{2DE9E291-E026-4A6F-A625-76639F62D147}" type="parTrans" cxnId="{787D15B0-F3B4-4B61-B929-F499F64EBB32}">
      <dgm:prSet/>
      <dgm:spPr/>
      <dgm:t>
        <a:bodyPr/>
        <a:lstStyle/>
        <a:p>
          <a:endParaRPr lang="ru-RU"/>
        </a:p>
      </dgm:t>
    </dgm:pt>
    <dgm:pt modelId="{FC1361E6-5850-4784-AA0C-AC0C7986303F}" type="sibTrans" cxnId="{787D15B0-F3B4-4B61-B929-F499F64EBB32}">
      <dgm:prSet/>
      <dgm:spPr/>
      <dgm:t>
        <a:bodyPr/>
        <a:lstStyle/>
        <a:p>
          <a:endParaRPr lang="ru-RU"/>
        </a:p>
      </dgm:t>
    </dgm:pt>
    <dgm:pt modelId="{3F76CD63-5124-4FB7-A131-AE025C4647A9}" type="pres">
      <dgm:prSet presAssocID="{F4535718-C599-4C2F-9B06-147447DE0D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D65D808-464B-4D58-BA80-34342F730C51}" type="pres">
      <dgm:prSet presAssocID="{D233E590-07DF-405A-8603-D9B114149EE1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550B43-A7D0-4516-9820-6AE5784942AA}" type="pres">
      <dgm:prSet presAssocID="{D233E590-07DF-405A-8603-D9B114149EE1}" presName="childTex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2AB877C-1DBA-487E-A214-839632E59BC7}" srcId="{F4535718-C599-4C2F-9B06-147447DE0DEF}" destId="{D233E590-07DF-405A-8603-D9B114149EE1}" srcOrd="0" destOrd="0" parTransId="{2043F2AA-A0A8-4120-8481-0819284265BE}" sibTransId="{560158FB-F5EB-499C-9073-7A6CB17E1AEA}"/>
    <dgm:cxn modelId="{E28F3B19-2939-4F41-BDB2-C1E4B54B8B88}" type="presOf" srcId="{D233E590-07DF-405A-8603-D9B114149EE1}" destId="{9D65D808-464B-4D58-BA80-34342F730C51}" srcOrd="0" destOrd="0" presId="urn:microsoft.com/office/officeart/2005/8/layout/vList2"/>
    <dgm:cxn modelId="{787D15B0-F3B4-4B61-B929-F499F64EBB32}" srcId="{D233E590-07DF-405A-8603-D9B114149EE1}" destId="{105B3985-EBA6-47F8-BF67-2D3D4D86965C}" srcOrd="2" destOrd="0" parTransId="{2DE9E291-E026-4A6F-A625-76639F62D147}" sibTransId="{FC1361E6-5850-4784-AA0C-AC0C7986303F}"/>
    <dgm:cxn modelId="{0AEF9374-F70E-4C80-8866-8BE69112EE8C}" srcId="{D233E590-07DF-405A-8603-D9B114149EE1}" destId="{FDD2EF3E-E695-4BA9-A16B-4404D71818CB}" srcOrd="1" destOrd="0" parTransId="{D5EA5774-FCAC-4835-AE59-D393EDF4DA57}" sibTransId="{ACCB4B4C-CD60-4D5A-AEB0-E6E2F9658E81}"/>
    <dgm:cxn modelId="{CC817A9D-57C7-42DA-B23D-CCC4A85F73C7}" srcId="{D233E590-07DF-405A-8603-D9B114149EE1}" destId="{6517A992-F8BE-4609-ABDA-051C3CE9D4E0}" srcOrd="0" destOrd="0" parTransId="{4504FFBD-2B46-49B3-82D2-72F55835C8F1}" sibTransId="{F1D42036-9C98-4ECC-81A9-DA13F49DE521}"/>
    <dgm:cxn modelId="{E0AD3E44-CDB7-48C4-A2E2-3690554B07A8}" type="presOf" srcId="{FDD2EF3E-E695-4BA9-A16B-4404D71818CB}" destId="{20550B43-A7D0-4516-9820-6AE5784942AA}" srcOrd="0" destOrd="1" presId="urn:microsoft.com/office/officeart/2005/8/layout/vList2"/>
    <dgm:cxn modelId="{AC038FE6-1BF9-455B-BEE0-1120930F7343}" type="presOf" srcId="{F4535718-C599-4C2F-9B06-147447DE0DEF}" destId="{3F76CD63-5124-4FB7-A131-AE025C4647A9}" srcOrd="0" destOrd="0" presId="urn:microsoft.com/office/officeart/2005/8/layout/vList2"/>
    <dgm:cxn modelId="{67DC3120-5FF6-413C-B3A0-5E7F64CD49C1}" type="presOf" srcId="{6517A992-F8BE-4609-ABDA-051C3CE9D4E0}" destId="{20550B43-A7D0-4516-9820-6AE5784942AA}" srcOrd="0" destOrd="0" presId="urn:microsoft.com/office/officeart/2005/8/layout/vList2"/>
    <dgm:cxn modelId="{F75F7383-8FFE-4A1D-A01D-58C38DDB1BF1}" type="presOf" srcId="{105B3985-EBA6-47F8-BF67-2D3D4D86965C}" destId="{20550B43-A7D0-4516-9820-6AE5784942AA}" srcOrd="0" destOrd="2" presId="urn:microsoft.com/office/officeart/2005/8/layout/vList2"/>
    <dgm:cxn modelId="{D5B3F214-0B04-4B90-9526-10DEEF3E518F}" type="presParOf" srcId="{3F76CD63-5124-4FB7-A131-AE025C4647A9}" destId="{9D65D808-464B-4D58-BA80-34342F730C51}" srcOrd="0" destOrd="0" presId="urn:microsoft.com/office/officeart/2005/8/layout/vList2"/>
    <dgm:cxn modelId="{675C6C87-F6A3-4A87-A60F-7237BA918279}" type="presParOf" srcId="{3F76CD63-5124-4FB7-A131-AE025C4647A9}" destId="{20550B43-A7D0-4516-9820-6AE5784942AA}" srcOrd="1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D65D808-464B-4D58-BA80-34342F730C51}">
      <dsp:nvSpPr>
        <dsp:cNvPr id="0" name=""/>
        <dsp:cNvSpPr/>
      </dsp:nvSpPr>
      <dsp:spPr>
        <a:xfrm>
          <a:off x="0" y="479888"/>
          <a:ext cx="8229600" cy="12168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На данный момент известно о трех «горячих» точках, загрязненных ПХД:</a:t>
          </a:r>
          <a:endParaRPr lang="ru-RU" sz="2400" kern="1200" dirty="0"/>
        </a:p>
      </dsp:txBody>
      <dsp:txXfrm>
        <a:off x="0" y="479888"/>
        <a:ext cx="8229600" cy="1216800"/>
      </dsp:txXfrm>
    </dsp:sp>
    <dsp:sp modelId="{20550B43-A7D0-4516-9820-6AE5784942AA}">
      <dsp:nvSpPr>
        <dsp:cNvPr id="0" name=""/>
        <dsp:cNvSpPr/>
      </dsp:nvSpPr>
      <dsp:spPr>
        <a:xfrm>
          <a:off x="0" y="1696688"/>
          <a:ext cx="8229600" cy="191733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1290" tIns="30480" rIns="170688" bIns="30480" numCol="1" spcCol="1270" anchor="t" anchorCtr="0">
          <a:noAutofit/>
        </a:bodyPr>
        <a:lstStyle/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Территория </a:t>
          </a:r>
          <a:r>
            <a:rPr lang="ru-RU" sz="2400" kern="1200" dirty="0" err="1" smtClean="0"/>
            <a:t>Усть-Каменогорского</a:t>
          </a:r>
          <a:r>
            <a:rPr lang="ru-RU" sz="2400" kern="1200" dirty="0" smtClean="0"/>
            <a:t> конденсаторного завода (УККЗ);</a:t>
          </a:r>
          <a:endParaRPr lang="ru-RU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Территория электрической подстанции г. Экибастуза;</a:t>
          </a:r>
          <a:endParaRPr lang="ru-RU" sz="2400" kern="1200" dirty="0"/>
        </a:p>
        <a:p>
          <a:pPr marL="228600" lvl="1" indent="-228600" algn="l" defTabSz="1066800" rtl="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ru-RU" sz="2400" kern="1200" dirty="0" smtClean="0"/>
            <a:t>Территории бывших военных баз в Северном </a:t>
          </a:r>
          <a:r>
            <a:rPr lang="ru-RU" sz="2400" kern="1200" dirty="0" err="1" smtClean="0"/>
            <a:t>Прибалхашье</a:t>
          </a:r>
          <a:endParaRPr lang="ru-RU" sz="2400" kern="1200" dirty="0"/>
        </a:p>
      </dsp:txBody>
      <dsp:txXfrm>
        <a:off x="0" y="1696688"/>
        <a:ext cx="8229600" cy="19173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BAC0D7-4893-4370-8BE2-8B43E9CA7A0C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621D3-EAD0-4F8D-A1EE-1CB11ABFA2C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18124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Font typeface="Arial" pitchFamily="34" charset="0"/>
              <a:buChar char="•"/>
            </a:pPr>
            <a:r>
              <a:rPr lang="ru-RU" dirty="0" smtClean="0"/>
              <a:t>систематический мониторинг СОЗ в компонентах окружающей среды и потребительских продуктах отсутствует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филиал РГП «</a:t>
            </a:r>
            <a:r>
              <a:rPr lang="ru-RU" dirty="0" err="1" smtClean="0"/>
              <a:t>Казгидромет</a:t>
            </a:r>
            <a:r>
              <a:rPr lang="ru-RU" dirty="0" smtClean="0"/>
              <a:t>» по Северо-Казахстанской области с 2014 года ежемесячно проводит определение концентрации пестицидов (альфа-, </a:t>
            </a:r>
            <a:r>
              <a:rPr lang="ru-RU" dirty="0" err="1" smtClean="0"/>
              <a:t>гамма-ГХЦГ</a:t>
            </a:r>
            <a:r>
              <a:rPr lang="ru-RU" dirty="0" smtClean="0"/>
              <a:t>, 4,4 – ДДТ и 4,4 – ДДЕ) на 2-х водных объектах (река Есиль и водохранилище </a:t>
            </a:r>
            <a:r>
              <a:rPr lang="ru-RU" dirty="0" err="1" smtClean="0"/>
              <a:t>Сергеевское</a:t>
            </a:r>
            <a:r>
              <a:rPr lang="ru-RU" dirty="0" smtClean="0"/>
              <a:t>).</a:t>
            </a:r>
            <a:endParaRPr lang="ru-RU" b="1" dirty="0" smtClean="0"/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в 2016 году РГП «</a:t>
            </a:r>
            <a:r>
              <a:rPr lang="ru-RU" dirty="0" err="1" smtClean="0"/>
              <a:t>Казгидромет</a:t>
            </a:r>
            <a:r>
              <a:rPr lang="ru-RU" dirty="0" smtClean="0"/>
              <a:t>» были проведены исследования содержания пестицидов (альфа-, </a:t>
            </a:r>
            <a:r>
              <a:rPr lang="ru-RU" dirty="0" err="1" smtClean="0"/>
              <a:t>гамма-ГХЦГ</a:t>
            </a:r>
            <a:r>
              <a:rPr lang="ru-RU" dirty="0" smtClean="0"/>
              <a:t>, 4,4 – </a:t>
            </a:r>
            <a:r>
              <a:rPr lang="ru-RU" dirty="0" err="1" smtClean="0"/>
              <a:t>ДДТи</a:t>
            </a:r>
            <a:r>
              <a:rPr lang="ru-RU" dirty="0" smtClean="0"/>
              <a:t> 4,4 – ДДЕ) в поверхностных водах рек Иле, </a:t>
            </a:r>
            <a:r>
              <a:rPr lang="ru-RU" dirty="0" err="1" smtClean="0"/>
              <a:t>Текес</a:t>
            </a:r>
            <a:r>
              <a:rPr lang="ru-RU" dirty="0" smtClean="0"/>
              <a:t>, Хоргос, </a:t>
            </a:r>
            <a:r>
              <a:rPr lang="ru-RU" dirty="0" err="1" smtClean="0"/>
              <a:t>Кара-Ертис</a:t>
            </a:r>
            <a:r>
              <a:rPr lang="ru-RU" dirty="0" smtClean="0"/>
              <a:t> и Емель в вегетационный период (июнь, июль, август). По результатам проведенных анализов </a:t>
            </a:r>
            <a:r>
              <a:rPr lang="ru-RU" dirty="0" err="1" smtClean="0"/>
              <a:t>СОЗ-пестициды</a:t>
            </a:r>
            <a:r>
              <a:rPr lang="ru-RU" dirty="0" smtClean="0"/>
              <a:t> в образцах отобранных проб воды отсутствовали.</a:t>
            </a:r>
          </a:p>
          <a:p>
            <a:pPr>
              <a:buFont typeface="Arial" pitchFamily="34" charset="0"/>
              <a:buChar char="•"/>
            </a:pPr>
            <a:r>
              <a:rPr lang="ru-RU" dirty="0" smtClean="0"/>
              <a:t>мониторинг СОЗ проводится в рамках совместных проектов Правительства РК и международных организаций</a:t>
            </a:r>
          </a:p>
          <a:p>
            <a:pPr>
              <a:buFont typeface="Arial" pitchFamily="34" charset="0"/>
              <a:buChar char="•"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621D3-EAD0-4F8D-A1EE-1CB11ABFA2C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spcBef>
                <a:spcPts val="0"/>
              </a:spcBef>
              <a:buFont typeface="Arial" panose="020B0604020202020204" pitchFamily="34" charset="0"/>
              <a:buNone/>
            </a:pP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621D3-EAD0-4F8D-A1EE-1CB11ABFA2C8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3667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2 ЭЛЕМЕНТЫ СТРАТЕГИИ И ПЛАНА ДЕЙСТВИЙ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2.1 Стратегия внедрения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    2.2 Деятельность, стратегии и планы действий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2.2.1 Меры по совершенствованию законодательства 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2.2.2 Меры по отходам пестицидов, содержащих СОЗ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2.2.3 Меры по безопасному обращению с ПХД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2.2.4 Меры по сокращению выбросов в результате непреднамеренного производства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2.2.5 Меры по сокращению воздействия от новых СОЗ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2.2.6 Меры по территориям, загрязнённым СОЗ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2.2.7 Меры по совершенствованию мониторинга СОЗ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2.2.8 Меры по облегчению или налаживанию обмена информацией и вовлечению заинтересованных сторон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2.2.9 Меры по повышению осведомлённости и обучению 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2.3 Оценка эффективности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2.4 Отчётность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	2.5 Техническая и финансовая помощь</a:t>
            </a:r>
            <a:endParaRPr lang="ru-RU" sz="1200" b="1" dirty="0" smtClean="0"/>
          </a:p>
          <a:p>
            <a:pPr marL="0" indent="0">
              <a:spcBef>
                <a:spcPts val="300"/>
              </a:spcBef>
              <a:buNone/>
            </a:pPr>
            <a:r>
              <a:rPr lang="ru-RU" sz="1200" dirty="0" smtClean="0"/>
              <a:t>Приложение - План мероприятий по реализации обязательств РК по Стокгольмской Конвенции о стойких органических загрязнителях</a:t>
            </a:r>
            <a:endParaRPr lang="ru-RU" sz="1200" b="1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5621D3-EAD0-4F8D-A1EE-1CB11ABFA2C8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293475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10.04.2018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с двумя вырезанными соседними углами 6"/>
          <p:cNvSpPr/>
          <p:nvPr userDrawn="1"/>
        </p:nvSpPr>
        <p:spPr>
          <a:xfrm>
            <a:off x="457200" y="6507481"/>
            <a:ext cx="8534400" cy="45719"/>
          </a:xfrm>
          <a:prstGeom prst="snip2Same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5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2708920"/>
            <a:ext cx="7772400" cy="204365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/>
                </a:solidFill>
              </a:rPr>
              <a:t>Стойкие органические загрязнители (СОЗ): свойства и особенности регулирования</a:t>
            </a:r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55776" y="4797152"/>
            <a:ext cx="6400800" cy="1201688"/>
          </a:xfrm>
        </p:spPr>
        <p:txBody>
          <a:bodyPr>
            <a:normAutofit/>
          </a:bodyPr>
          <a:lstStyle/>
          <a:p>
            <a:pPr algn="r"/>
            <a:r>
              <a:rPr lang="ru-RU" sz="2000" dirty="0" smtClean="0"/>
              <a:t>Мустафина В.В., </a:t>
            </a:r>
          </a:p>
          <a:p>
            <a:pPr algn="r"/>
            <a:r>
              <a:rPr lang="ru-RU" sz="2000" dirty="0" smtClean="0"/>
              <a:t>Центр «Содействие устойчивому развитию»</a:t>
            </a:r>
            <a:endParaRPr lang="ru-RU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1484784"/>
            <a:ext cx="532859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Семинар </a:t>
            </a:r>
          </a:p>
          <a:p>
            <a:pPr algn="ctr"/>
            <a:r>
              <a:rPr lang="ru-RU" sz="1400" dirty="0" smtClean="0"/>
              <a:t>«Эмиссии загрязняющих веществ и ртути в окружающую среду: методы определения, инвентаризация и включение в регистр выбросов и переноса загрязнителей Республики Казахстан»</a:t>
            </a:r>
          </a:p>
          <a:p>
            <a:pPr algn="ctr"/>
            <a:r>
              <a:rPr lang="ru-RU" sz="1400" dirty="0" smtClean="0"/>
              <a:t>11 апреля 2018 г., Астана</a:t>
            </a:r>
            <a:endParaRPr lang="ru-RU" sz="1400" dirty="0"/>
          </a:p>
        </p:txBody>
      </p:sp>
      <p:graphicFrame>
        <p:nvGraphicFramePr>
          <p:cNvPr id="1210" name="Object 186"/>
          <p:cNvGraphicFramePr>
            <a:graphicFrameLocks noChangeAspect="1"/>
          </p:cNvGraphicFramePr>
          <p:nvPr/>
        </p:nvGraphicFramePr>
        <p:xfrm>
          <a:off x="971600" y="404664"/>
          <a:ext cx="714375" cy="838200"/>
        </p:xfrm>
        <a:graphic>
          <a:graphicData uri="http://schemas.openxmlformats.org/presentationml/2006/ole">
            <p:oleObj spid="_x0000_s1210" r:id="rId3" imgW="1737899" imgH="2127420" progId="">
              <p:embed/>
            </p:oleObj>
          </a:graphicData>
        </a:graphic>
      </p:graphicFrame>
      <p:pic>
        <p:nvPicPr>
          <p:cNvPr id="1209" name="Рисунок 4" descr="Gerb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720" y="548680"/>
            <a:ext cx="704850" cy="647700"/>
          </a:xfrm>
          <a:prstGeom prst="rect">
            <a:avLst/>
          </a:prstGeom>
          <a:noFill/>
        </p:spPr>
      </p:pic>
      <p:pic>
        <p:nvPicPr>
          <p:cNvPr id="1208" name="Рисунок 1" descr="UNEP_Logo_en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75856" y="692696"/>
            <a:ext cx="828675" cy="447675"/>
          </a:xfrm>
          <a:prstGeom prst="rect">
            <a:avLst/>
          </a:prstGeom>
          <a:noFill/>
        </p:spPr>
      </p:pic>
      <p:pic>
        <p:nvPicPr>
          <p:cNvPr id="1207" name="Рисунок 9" descr="Картинки по запросу United Nations Institute for Training and Research лого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499992" y="548680"/>
            <a:ext cx="1809750" cy="666750"/>
          </a:xfrm>
          <a:prstGeom prst="rect">
            <a:avLst/>
          </a:prstGeom>
          <a:noFill/>
        </p:spPr>
      </p:pic>
      <p:pic>
        <p:nvPicPr>
          <p:cNvPr id="1206" name="Picture 2" descr="GEF-notag-lowres_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588224" y="548680"/>
            <a:ext cx="704850" cy="742950"/>
          </a:xfrm>
          <a:prstGeom prst="rect">
            <a:avLst/>
          </a:prstGeom>
          <a:noFill/>
        </p:spPr>
      </p:pic>
      <p:pic>
        <p:nvPicPr>
          <p:cNvPr id="1205" name="Picture 1" descr="Description: cid:image003.png@01CC4C5C.E3D0408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668344" y="260648"/>
            <a:ext cx="673101" cy="12430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559898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16024"/>
            <a:ext cx="8229600" cy="54868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СОЗ и их разновидности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824536"/>
          </a:xfrm>
        </p:spPr>
        <p:txBody>
          <a:bodyPr>
            <a:normAutofit fontScale="47500" lnSpcReduction="20000"/>
          </a:bodyPr>
          <a:lstStyle/>
          <a:p>
            <a:pPr algn="just"/>
            <a:r>
              <a:rPr lang="ru-RU" sz="3800" b="1" dirty="0" smtClean="0">
                <a:solidFill>
                  <a:schemeClr val="tx2"/>
                </a:solidFill>
              </a:rPr>
              <a:t>Стойкие органические загрязнители (СОЗ)</a:t>
            </a:r>
            <a:r>
              <a:rPr lang="ru-RU" sz="3800" b="1" dirty="0" smtClean="0">
                <a:solidFill>
                  <a:schemeClr val="accent1"/>
                </a:solidFill>
              </a:rPr>
              <a:t> </a:t>
            </a:r>
            <a:r>
              <a:rPr lang="ru-RU" sz="3800" dirty="0" smtClean="0"/>
              <a:t>– наиболее опасные органические соединения, регулируемые Стокгольмской Конвенцией о стойких органических загрязнителях. </a:t>
            </a:r>
          </a:p>
          <a:p>
            <a:pPr algn="just"/>
            <a:r>
              <a:rPr lang="ru-RU" sz="3800" dirty="0" smtClean="0"/>
              <a:t>СОЗ способны накапливаться в атмосферном воздухе, сточных водах и почве, а также могут переноситься на дальние расстояния. </a:t>
            </a:r>
            <a:r>
              <a:rPr lang="ru-RU" sz="3800" b="1" dirty="0" smtClean="0">
                <a:solidFill>
                  <a:schemeClr val="tx2"/>
                </a:solidFill>
              </a:rPr>
              <a:t>В настоящее время в Конвенцию включено 28 СОЗ. </a:t>
            </a:r>
            <a:r>
              <a:rPr lang="ru-RU" sz="3800" dirty="0" smtClean="0"/>
              <a:t>Однако список регулярно обновляется и дополняется. </a:t>
            </a:r>
          </a:p>
          <a:p>
            <a:pPr algn="just"/>
            <a:r>
              <a:rPr lang="ru-RU" sz="3800" dirty="0" smtClean="0"/>
              <a:t>Выделяют 3 группы СОЗ:</a:t>
            </a:r>
          </a:p>
          <a:p>
            <a:pPr lvl="0" algn="just"/>
            <a:r>
              <a:rPr lang="ru-RU" sz="3800" b="1" dirty="0" err="1" smtClean="0">
                <a:solidFill>
                  <a:schemeClr val="tx2"/>
                </a:solidFill>
              </a:rPr>
              <a:t>СОЗ-пестициды</a:t>
            </a:r>
            <a:r>
              <a:rPr lang="ru-RU" sz="3800" dirty="0" smtClean="0"/>
              <a:t> (</a:t>
            </a:r>
            <a:r>
              <a:rPr lang="ru-RU" sz="3800" dirty="0" err="1" smtClean="0"/>
              <a:t>альдрин</a:t>
            </a:r>
            <a:r>
              <a:rPr lang="ru-RU" sz="3800" dirty="0" smtClean="0"/>
              <a:t>, </a:t>
            </a:r>
            <a:r>
              <a:rPr lang="ru-RU" sz="3800" dirty="0" err="1" smtClean="0"/>
              <a:t>эндрин</a:t>
            </a:r>
            <a:r>
              <a:rPr lang="ru-RU" sz="3800" dirty="0" smtClean="0"/>
              <a:t>, </a:t>
            </a:r>
            <a:r>
              <a:rPr lang="ru-RU" sz="3800" dirty="0" err="1" smtClean="0"/>
              <a:t>дильдрин</a:t>
            </a:r>
            <a:r>
              <a:rPr lang="ru-RU" sz="3800" dirty="0" smtClean="0"/>
              <a:t>, </a:t>
            </a:r>
            <a:r>
              <a:rPr lang="ru-RU" sz="3800" dirty="0" err="1" smtClean="0"/>
              <a:t>хлордан</a:t>
            </a:r>
            <a:r>
              <a:rPr lang="ru-RU" sz="3800" dirty="0" smtClean="0"/>
              <a:t>, </a:t>
            </a:r>
            <a:r>
              <a:rPr lang="ru-RU" sz="3800" dirty="0" err="1" smtClean="0"/>
              <a:t>токсафен</a:t>
            </a:r>
            <a:r>
              <a:rPr lang="ru-RU" sz="3800" dirty="0" smtClean="0"/>
              <a:t>, ДДТ, </a:t>
            </a:r>
            <a:r>
              <a:rPr lang="ru-RU" sz="3800" dirty="0" err="1" smtClean="0"/>
              <a:t>мирекс</a:t>
            </a:r>
            <a:r>
              <a:rPr lang="ru-RU" sz="3800" dirty="0" smtClean="0"/>
              <a:t>, </a:t>
            </a:r>
            <a:r>
              <a:rPr lang="ru-RU" sz="3800" dirty="0" err="1" smtClean="0"/>
              <a:t>хлордекон</a:t>
            </a:r>
            <a:r>
              <a:rPr lang="ru-RU" sz="3800" dirty="0" smtClean="0"/>
              <a:t>, альфа-, </a:t>
            </a:r>
            <a:r>
              <a:rPr lang="ru-RU" sz="3800" dirty="0" err="1" smtClean="0"/>
              <a:t>бета-гексахлорциклогексан</a:t>
            </a:r>
            <a:r>
              <a:rPr lang="ru-RU" sz="3800" dirty="0" smtClean="0"/>
              <a:t>, </a:t>
            </a:r>
            <a:r>
              <a:rPr lang="ru-RU" sz="3800" dirty="0" err="1" smtClean="0"/>
              <a:t>гептахлор</a:t>
            </a:r>
            <a:r>
              <a:rPr lang="ru-RU" sz="3800" dirty="0" smtClean="0"/>
              <a:t>, </a:t>
            </a:r>
            <a:r>
              <a:rPr lang="ru-RU" sz="3800" dirty="0" err="1" smtClean="0"/>
              <a:t>гексахлорбензол</a:t>
            </a:r>
            <a:r>
              <a:rPr lang="ru-RU" sz="3800" dirty="0" smtClean="0"/>
              <a:t>, </a:t>
            </a:r>
            <a:r>
              <a:rPr lang="ru-RU" sz="3800" dirty="0" err="1" smtClean="0"/>
              <a:t>линдан</a:t>
            </a:r>
            <a:r>
              <a:rPr lang="ru-RU" sz="3800" dirty="0" smtClean="0"/>
              <a:t>, </a:t>
            </a:r>
            <a:r>
              <a:rPr lang="ru-RU" sz="3800" dirty="0" err="1" smtClean="0"/>
              <a:t>пентахлорбензол</a:t>
            </a:r>
            <a:r>
              <a:rPr lang="ru-RU" sz="3800" dirty="0" smtClean="0"/>
              <a:t>, </a:t>
            </a:r>
            <a:r>
              <a:rPr lang="ru-RU" sz="3800" dirty="0" err="1" smtClean="0"/>
              <a:t>пентахлорфенол</a:t>
            </a:r>
            <a:r>
              <a:rPr lang="ru-RU" sz="3800" dirty="0" smtClean="0"/>
              <a:t> его соли и сложные эфиры, </a:t>
            </a:r>
            <a:r>
              <a:rPr lang="ru-RU" sz="3800" dirty="0" err="1" smtClean="0"/>
              <a:t>эндосульфан</a:t>
            </a:r>
            <a:r>
              <a:rPr lang="ru-RU" sz="3800" dirty="0" smtClean="0"/>
              <a:t> и его изомеры, </a:t>
            </a:r>
            <a:r>
              <a:rPr lang="ru-RU" sz="3800" dirty="0" err="1" smtClean="0"/>
              <a:t>перфтороктановая</a:t>
            </a:r>
            <a:r>
              <a:rPr lang="ru-RU" sz="3800" dirty="0" smtClean="0"/>
              <a:t> </a:t>
            </a:r>
            <a:r>
              <a:rPr lang="ru-RU" sz="3800" dirty="0" err="1" smtClean="0"/>
              <a:t>сульфоновая</a:t>
            </a:r>
            <a:r>
              <a:rPr lang="ru-RU" sz="3800" dirty="0" smtClean="0"/>
              <a:t> кислота и ее соли);</a:t>
            </a:r>
          </a:p>
          <a:p>
            <a:pPr lvl="0" algn="just"/>
            <a:r>
              <a:rPr lang="ru-RU" sz="3800" b="1" dirty="0" smtClean="0">
                <a:solidFill>
                  <a:schemeClr val="tx2"/>
                </a:solidFill>
              </a:rPr>
              <a:t>Промышленные СОЗ</a:t>
            </a:r>
            <a:r>
              <a:rPr lang="ru-RU" sz="3800" dirty="0" smtClean="0">
                <a:solidFill>
                  <a:schemeClr val="tx2"/>
                </a:solidFill>
              </a:rPr>
              <a:t> </a:t>
            </a:r>
            <a:r>
              <a:rPr lang="ru-RU" sz="3800" dirty="0" smtClean="0"/>
              <a:t>(ПХД, ПХБ, ПФОС, ПБДЭ, </a:t>
            </a:r>
            <a:r>
              <a:rPr lang="ru-RU" sz="3800" dirty="0" err="1" smtClean="0"/>
              <a:t>декабромдифениловый</a:t>
            </a:r>
            <a:r>
              <a:rPr lang="ru-RU" sz="3800" dirty="0" smtClean="0"/>
              <a:t> эфир, </a:t>
            </a:r>
            <a:r>
              <a:rPr lang="ru-RU" sz="3800" dirty="0" err="1" smtClean="0"/>
              <a:t>гексабромбифенил</a:t>
            </a:r>
            <a:r>
              <a:rPr lang="ru-RU" sz="3800" dirty="0" smtClean="0"/>
              <a:t>, </a:t>
            </a:r>
            <a:r>
              <a:rPr lang="ru-RU" sz="3800" dirty="0" err="1" smtClean="0"/>
              <a:t>гексабромциклододекан</a:t>
            </a:r>
            <a:r>
              <a:rPr lang="ru-RU" sz="3800" dirty="0" smtClean="0"/>
              <a:t>, </a:t>
            </a:r>
            <a:r>
              <a:rPr lang="ru-RU" sz="3800" dirty="0" err="1" smtClean="0"/>
              <a:t>гексабромдифениловый</a:t>
            </a:r>
            <a:r>
              <a:rPr lang="ru-RU" sz="3800" dirty="0" smtClean="0"/>
              <a:t> эфир и </a:t>
            </a:r>
            <a:r>
              <a:rPr lang="ru-RU" sz="3800" dirty="0" err="1" smtClean="0"/>
              <a:t>гептабромдифениловый</a:t>
            </a:r>
            <a:r>
              <a:rPr lang="ru-RU" sz="3800" dirty="0" smtClean="0"/>
              <a:t> эфир, </a:t>
            </a:r>
            <a:r>
              <a:rPr lang="ru-RU" sz="3800" dirty="0" err="1" smtClean="0"/>
              <a:t>полихлорированные</a:t>
            </a:r>
            <a:r>
              <a:rPr lang="ru-RU" sz="3800" dirty="0" smtClean="0"/>
              <a:t> нафталины, хлорированные парафины с короткой цепью, </a:t>
            </a:r>
            <a:r>
              <a:rPr lang="ru-RU" sz="3800" dirty="0" err="1" smtClean="0"/>
              <a:t>тетрабромдифениловый</a:t>
            </a:r>
            <a:r>
              <a:rPr lang="ru-RU" sz="3800" dirty="0" smtClean="0"/>
              <a:t> эфир и </a:t>
            </a:r>
            <a:r>
              <a:rPr lang="ru-RU" sz="3800" dirty="0" err="1" smtClean="0"/>
              <a:t>пентабромдифениловый</a:t>
            </a:r>
            <a:r>
              <a:rPr lang="ru-RU" sz="3800" dirty="0" smtClean="0"/>
              <a:t> эфир);</a:t>
            </a:r>
          </a:p>
          <a:p>
            <a:pPr lvl="0" algn="just"/>
            <a:r>
              <a:rPr lang="ru-RU" sz="3800" b="1" dirty="0" smtClean="0">
                <a:solidFill>
                  <a:schemeClr val="tx2"/>
                </a:solidFill>
              </a:rPr>
              <a:t>Непреднамеренно образующиеся СОЗ </a:t>
            </a:r>
            <a:r>
              <a:rPr lang="ru-RU" sz="3800" dirty="0" smtClean="0"/>
              <a:t>(ПХДД/ПХДФ, </a:t>
            </a:r>
            <a:r>
              <a:rPr lang="ru-RU" sz="3800" dirty="0" err="1" smtClean="0"/>
              <a:t>гексахлорбутадиен</a:t>
            </a:r>
            <a:r>
              <a:rPr lang="ru-RU" sz="3800" dirty="0" smtClean="0"/>
              <a:t>).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457200" y="188640"/>
            <a:ext cx="8401080" cy="98106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Стокгольмская Конвенция о стойких органических загрязнителях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152399" y="1579018"/>
            <a:ext cx="5672559" cy="4514278"/>
          </a:xfrm>
        </p:spPr>
        <p:txBody>
          <a:bodyPr>
            <a:noAutofit/>
          </a:bodyPr>
          <a:lstStyle/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2"/>
                </a:solidFill>
              </a:rPr>
              <a:t>Конвенция была принята </a:t>
            </a:r>
            <a:r>
              <a:rPr lang="ru-RU" sz="1800" dirty="0"/>
              <a:t>22 мая 2001 года в г. Стокгольм (Швеция) и </a:t>
            </a:r>
            <a:r>
              <a:rPr lang="ru-RU" sz="1800" b="1" dirty="0">
                <a:solidFill>
                  <a:schemeClr val="tx2"/>
                </a:solidFill>
              </a:rPr>
              <a:t>вступила в силу </a:t>
            </a:r>
            <a:r>
              <a:rPr lang="ru-RU" sz="1800" dirty="0"/>
              <a:t>17 мая 2004 г. </a:t>
            </a:r>
            <a:endParaRPr lang="ru-RU" sz="1800" dirty="0" smtClean="0"/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800" b="1" dirty="0" smtClean="0">
                <a:solidFill>
                  <a:schemeClr val="tx2"/>
                </a:solidFill>
              </a:rPr>
              <a:t>Ратифицирована Законом РК </a:t>
            </a:r>
            <a:r>
              <a:rPr lang="ru-RU" sz="1800" dirty="0" smtClean="0"/>
              <a:t>«</a:t>
            </a:r>
            <a:r>
              <a:rPr lang="ru-RU" sz="1800" dirty="0"/>
              <a:t>О ратификации Стокгольмской конвенции о стойких органических загрязнителях» от 7 июня 2007 года № </a:t>
            </a:r>
            <a:r>
              <a:rPr lang="ru-RU" sz="1800" dirty="0" smtClean="0"/>
              <a:t>259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800" b="1" dirty="0">
                <a:solidFill>
                  <a:schemeClr val="tx2"/>
                </a:solidFill>
              </a:rPr>
              <a:t>Целью </a:t>
            </a:r>
            <a:r>
              <a:rPr lang="ru-RU" sz="1800" b="1" dirty="0" smtClean="0">
                <a:solidFill>
                  <a:schemeClr val="tx2"/>
                </a:solidFill>
              </a:rPr>
              <a:t>Конвенции </a:t>
            </a:r>
            <a:r>
              <a:rPr lang="ru-RU" sz="1800" dirty="0"/>
              <a:t>является сократить и, в конечном счете, полностью прекратить производство, использование, выбросы хранение и полностью уничтожить имеющиеся запасы стойких органических </a:t>
            </a:r>
            <a:r>
              <a:rPr lang="ru-RU" sz="1800" dirty="0" smtClean="0"/>
              <a:t>загрязнителей</a:t>
            </a:r>
          </a:p>
          <a:p>
            <a:pPr marL="342900" indent="-342900" algn="just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1800" dirty="0" smtClean="0"/>
              <a:t>На сегодняшний день стороной Конвенции является 181 страна</a:t>
            </a:r>
            <a:endParaRPr lang="ru-RU" sz="1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180" t="13732" r="33394" b="10478"/>
          <a:stretch/>
        </p:blipFill>
        <p:spPr bwMode="auto">
          <a:xfrm>
            <a:off x="5940152" y="3789040"/>
            <a:ext cx="3001627" cy="19939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Picture 4" descr="http://www.wwf.ru/pic/publ/new/co3.std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" b="21141"/>
          <a:stretch/>
        </p:blipFill>
        <p:spPr bwMode="auto">
          <a:xfrm>
            <a:off x="6372200" y="1268760"/>
            <a:ext cx="2131118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30499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Планы выполнения (статья 7 Конвенции) 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/>
            <a:r>
              <a:rPr lang="ru-RU" sz="2400" dirty="0" smtClean="0"/>
              <a:t>Каждая сторона Стокгольмской Конвенции:</a:t>
            </a:r>
          </a:p>
          <a:p>
            <a:pPr marL="361950" lvl="1" indent="0" algn="just"/>
            <a:r>
              <a:rPr lang="ru-RU" sz="2400" dirty="0" smtClean="0"/>
              <a:t> разрабатывает и стремится осуществлять план выполнения своих обязательств, предусмотренных Конвенцией</a:t>
            </a:r>
          </a:p>
          <a:p>
            <a:pPr marL="361950" lvl="1" indent="0" algn="just"/>
            <a:r>
              <a:rPr lang="ru-RU" sz="2400" dirty="0" smtClean="0"/>
              <a:t> направляет план выполнения Конференции Сторон в течение двух лет после даты вступления в силу Конвенции для данной Стороны</a:t>
            </a:r>
          </a:p>
          <a:p>
            <a:pPr marL="361950" lvl="1" indent="0" algn="just"/>
            <a:r>
              <a:rPr lang="ru-RU" sz="2400" dirty="0" smtClean="0"/>
              <a:t> пересматривает и обновляет соответствующим образом свой план выполнения на периодической основе </a:t>
            </a:r>
            <a:endParaRPr lang="ru-RU" sz="2400" dirty="0" smtClean="0"/>
          </a:p>
          <a:p>
            <a:pPr marL="361950" lvl="1" indent="0" algn="just">
              <a:buNone/>
            </a:pPr>
            <a:r>
              <a:rPr lang="ru-RU" sz="2400" dirty="0" smtClean="0"/>
              <a:t> </a:t>
            </a:r>
            <a:endParaRPr lang="ru-RU" sz="2400" dirty="0" smtClean="0"/>
          </a:p>
          <a:p>
            <a:pPr marL="361950" lvl="1" indent="0" algn="just"/>
            <a:r>
              <a:rPr lang="ru-RU" sz="2400" dirty="0" smtClean="0"/>
              <a:t>Национальный план выполнения обновлен в 2017 году и отправлен в Секретариат СК</a:t>
            </a:r>
          </a:p>
          <a:p>
            <a:pPr lvl="1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2715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940966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Регулирование </a:t>
            </a:r>
            <a:r>
              <a:rPr lang="ru-RU" sz="3600" b="1" dirty="0" smtClean="0">
                <a:solidFill>
                  <a:schemeClr val="tx2"/>
                </a:solidFill>
              </a:rPr>
              <a:t>СОЗ в РК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836712"/>
            <a:ext cx="8229600" cy="4896544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Согласно Экологическому кодексу РК:</a:t>
            </a:r>
          </a:p>
          <a:p>
            <a:pPr algn="just"/>
            <a:r>
              <a:rPr lang="ru-RU" sz="2000" dirty="0" smtClean="0"/>
              <a:t>Запрещаются производство и использование пестицидов (ядохимикатов), в составе которых имеются стойкие органические загрязнители, предусмотренные международными договорами Республики Казахстан. Экспорт и импорт данных веществ разрешаются только для целей их уничтожения;</a:t>
            </a:r>
          </a:p>
          <a:p>
            <a:pPr algn="just"/>
            <a:r>
              <a:rPr lang="ru-RU" sz="2000" dirty="0" smtClean="0"/>
              <a:t>Запрещаются производство и импорт продукции, содержащей стойкие органические загрязнители или в результате использования которой образуются стойкие органические загрязнители, предусмотренные международными договорами РК;</a:t>
            </a:r>
          </a:p>
          <a:p>
            <a:pPr algn="just"/>
            <a:r>
              <a:rPr lang="ru-RU" sz="2000" dirty="0" smtClean="0"/>
              <a:t>Стойкие органические загрязнители подлежат уничтожению экологически безопасным способом;</a:t>
            </a:r>
          </a:p>
          <a:p>
            <a:pPr algn="just"/>
            <a:r>
              <a:rPr lang="ru-RU" sz="2000" dirty="0" smtClean="0"/>
              <a:t>Запрещаются производство и импорт продукции, в результате использования которой образуются отходы, содержащие стойкие органические загрязнители, предусмотренные международными договорами Республики Казахстан о стойких органических загрязнителях.</a:t>
            </a:r>
            <a:endParaRPr lang="ru-RU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Экологические требования при хранении отходов, содержащих СОЗ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 fontAlgn="base">
              <a:buNone/>
            </a:pPr>
            <a:r>
              <a:rPr lang="ru-RU" dirty="0" smtClean="0"/>
              <a:t>1. Пункты хранения отходов, содержащих стойкие органические загрязнители, должны быть оборудованы средствами защиты, обеспечивающими предотвращение влияния стойких органических загрязнителей на окружающую среду и здоровье населения.</a:t>
            </a:r>
          </a:p>
          <a:p>
            <a:pPr algn="just" fontAlgn="base">
              <a:buNone/>
            </a:pPr>
            <a:r>
              <a:rPr lang="ru-RU" dirty="0" smtClean="0"/>
              <a:t>2. Учет отходов, содержащих стойкие органические загрязнители, должен вестись в журналах строгой отчетности.</a:t>
            </a:r>
          </a:p>
          <a:p>
            <a:pPr algn="just" fontAlgn="base">
              <a:buNone/>
            </a:pPr>
            <a:r>
              <a:rPr lang="ru-RU" dirty="0" smtClean="0"/>
              <a:t>3. Запрещается смена собственника отходов, содержащих стойкие органические загрязнители, без разрешения уполномоченного органа в области охраны окружающей среды.</a:t>
            </a:r>
          </a:p>
          <a:p>
            <a:pPr algn="just" fontAlgn="base">
              <a:buNone/>
            </a:pPr>
            <a:r>
              <a:rPr lang="ru-RU" dirty="0" smtClean="0"/>
              <a:t>4. Ведение кадастра отходов, содержащих стойкие органические загрязнители, ведется отдельным разделом в рамках Государственного кадастра отходов.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Экологические требования к полигонам</a:t>
            </a:r>
            <a:br>
              <a:rPr lang="ru-RU" sz="3600" b="1" dirty="0" smtClean="0">
                <a:solidFill>
                  <a:schemeClr val="tx2"/>
                </a:solidFill>
              </a:rPr>
            </a:br>
            <a:r>
              <a:rPr lang="ru-RU" sz="3600" b="1" dirty="0" smtClean="0">
                <a:solidFill>
                  <a:schemeClr val="tx2"/>
                </a:solidFill>
              </a:rPr>
              <a:t>захоронения и долговременным хранилищам отходов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11349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ru-RU" sz="2000" dirty="0" smtClean="0"/>
              <a:t>Запрещается захоронение отходов, содержащих стойкие органические загрязнители, предусмотренные международными договорами Республики Казахстан о стойких органических загрязнителях. Экспорт и импорт таких отходов разрешаются только для целей их уничтожения;</a:t>
            </a:r>
          </a:p>
          <a:p>
            <a:pPr algn="just"/>
            <a:r>
              <a:rPr lang="ru-RU" sz="2000" dirty="0" smtClean="0"/>
              <a:t>Запрещается принимать для захоронения на полигонах отходы, содержащие стойкие органические загрязнители;</a:t>
            </a:r>
          </a:p>
          <a:p>
            <a:pPr algn="just"/>
            <a:r>
              <a:rPr lang="ru-RU" sz="2000" dirty="0" smtClean="0"/>
              <a:t>Владельцы и собственники отходов, содержащих стойкие органические загрязнители, должны разработать программу по их уничтожению до 2025 года с определением источников финансирования и представить ее в уполномоченный орган в области охраны окружающей среды в течение трех месяцев со дня введения настоящего пункта в действие или приобретения данных отходов в собственность или владение.</a:t>
            </a:r>
            <a:endParaRPr lang="ru-RU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41784"/>
            <a:ext cx="8229600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Основные источники загрязнения СОЗ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525963"/>
          </a:xfrm>
        </p:spPr>
        <p:txBody>
          <a:bodyPr>
            <a:normAutofit/>
          </a:bodyPr>
          <a:lstStyle/>
          <a:p>
            <a:r>
              <a:rPr lang="ru-RU" sz="2200" dirty="0" smtClean="0"/>
              <a:t>устаревшие и непригодные к использованию в сельском хозяйстве </a:t>
            </a:r>
            <a:r>
              <a:rPr lang="ru-RU" sz="2200" b="1" dirty="0" err="1" smtClean="0">
                <a:solidFill>
                  <a:schemeClr val="tx2"/>
                </a:solidFill>
              </a:rPr>
              <a:t>СОЗ-пестициды</a:t>
            </a:r>
            <a:r>
              <a:rPr lang="ru-RU" sz="2200" b="1" dirty="0" smtClean="0">
                <a:solidFill>
                  <a:schemeClr val="tx2"/>
                </a:solidFill>
              </a:rPr>
              <a:t> и тара из-под них</a:t>
            </a:r>
            <a:r>
              <a:rPr lang="ru-RU" sz="2200" dirty="0" smtClean="0"/>
              <a:t>;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оборудование, содержащее СОЗ</a:t>
            </a:r>
            <a:r>
              <a:rPr lang="ru-RU" sz="2200" dirty="0" smtClean="0"/>
              <a:t>, используемое в промышленности и в транспорте; </a:t>
            </a:r>
          </a:p>
          <a:p>
            <a:r>
              <a:rPr lang="ru-RU" sz="2200" dirty="0" smtClean="0"/>
              <a:t>использование в промышленности </a:t>
            </a:r>
            <a:r>
              <a:rPr lang="ru-RU" sz="2200" b="1" dirty="0" smtClean="0">
                <a:solidFill>
                  <a:schemeClr val="tx2"/>
                </a:solidFill>
              </a:rPr>
              <a:t>технологий, ведущих к непреднамеренному выбросу СОЗ; </a:t>
            </a:r>
          </a:p>
          <a:p>
            <a:r>
              <a:rPr lang="ru-RU" sz="2200" b="1" dirty="0" smtClean="0">
                <a:solidFill>
                  <a:schemeClr val="tx2"/>
                </a:solidFill>
              </a:rPr>
              <a:t>образование </a:t>
            </a:r>
            <a:r>
              <a:rPr lang="ru-RU" sz="2200" b="1" dirty="0" err="1" smtClean="0">
                <a:solidFill>
                  <a:schemeClr val="tx2"/>
                </a:solidFill>
              </a:rPr>
              <a:t>диоксинов</a:t>
            </a:r>
            <a:r>
              <a:rPr lang="ru-RU" sz="2200" b="1" dirty="0" smtClean="0">
                <a:solidFill>
                  <a:schemeClr val="tx2"/>
                </a:solidFill>
              </a:rPr>
              <a:t> и фуранов </a:t>
            </a:r>
            <a:r>
              <a:rPr lang="ru-RU" sz="2200" dirty="0" smtClean="0"/>
              <a:t>в процессе открытого горения. </a:t>
            </a:r>
            <a:endParaRPr lang="ru-RU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Мероприятия, проведенные в Казахстане</a:t>
            </a:r>
            <a:endParaRPr lang="ru-RU" sz="3600" b="1" dirty="0">
              <a:solidFill>
                <a:schemeClr val="tx2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3357"/>
            <a:ext cx="8229600" cy="4525963"/>
          </a:xfrm>
        </p:spPr>
        <p:txBody>
          <a:bodyPr>
            <a:normAutofit/>
          </a:bodyPr>
          <a:lstStyle/>
          <a:p>
            <a:r>
              <a:rPr lang="ru-RU" sz="2600" dirty="0" smtClean="0"/>
              <a:t>Мониторинг </a:t>
            </a:r>
            <a:r>
              <a:rPr lang="ru-RU" sz="2600" dirty="0" smtClean="0"/>
              <a:t>СОЗ в </a:t>
            </a:r>
            <a:r>
              <a:rPr lang="ru-RU" sz="2600" dirty="0" smtClean="0"/>
              <a:t>объектах </a:t>
            </a:r>
            <a:r>
              <a:rPr lang="ru-RU" sz="2600" smtClean="0"/>
              <a:t>окружающей среды Казахстана;</a:t>
            </a:r>
            <a:endParaRPr lang="ru-RU" sz="2600" dirty="0" smtClean="0"/>
          </a:p>
          <a:p>
            <a:r>
              <a:rPr lang="ru-RU" sz="2600" dirty="0" smtClean="0"/>
              <a:t>Инвентаризация новых </a:t>
            </a:r>
            <a:r>
              <a:rPr lang="ru-RU" sz="2600" dirty="0" err="1" smtClean="0"/>
              <a:t>СОЗ-пестицидов</a:t>
            </a:r>
            <a:r>
              <a:rPr lang="ru-RU" sz="2600" dirty="0" smtClean="0"/>
              <a:t>;</a:t>
            </a:r>
          </a:p>
          <a:p>
            <a:r>
              <a:rPr lang="ru-RU" sz="2600" dirty="0" smtClean="0"/>
              <a:t>Инвентаризация </a:t>
            </a:r>
            <a:r>
              <a:rPr lang="ru-RU" sz="2600" dirty="0" err="1" smtClean="0"/>
              <a:t>ПХД-содержащего</a:t>
            </a:r>
            <a:r>
              <a:rPr lang="ru-RU" sz="2600" dirty="0" smtClean="0"/>
              <a:t> оборудования;</a:t>
            </a:r>
            <a:endParaRPr lang="ru-RU" sz="2600" dirty="0" smtClean="0"/>
          </a:p>
          <a:p>
            <a:r>
              <a:rPr lang="ru-RU" sz="2600" dirty="0" smtClean="0"/>
              <a:t>Инвентаризация новых промышленных СОЗ;</a:t>
            </a:r>
          </a:p>
          <a:p>
            <a:r>
              <a:rPr lang="ru-RU" sz="2600" dirty="0" smtClean="0"/>
              <a:t>Исследование промышленных СОЗ в образцах;</a:t>
            </a:r>
          </a:p>
          <a:p>
            <a:r>
              <a:rPr lang="ru-RU" sz="2600" dirty="0" smtClean="0"/>
              <a:t>Инвентаризация НО СОЗ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27384"/>
            <a:ext cx="8229600" cy="778098"/>
          </a:xfrm>
        </p:spPr>
        <p:txBody>
          <a:bodyPr/>
          <a:lstStyle/>
          <a:p>
            <a:r>
              <a:rPr lang="ru-RU" dirty="0" smtClean="0"/>
              <a:t>Мониторинг СОЗ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1196752"/>
            <a:ext cx="8208912" cy="449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Прямая соединительная линия 5"/>
          <p:cNvCxnSpPr>
            <a:endCxn id="8" idx="0"/>
          </p:cNvCxnSpPr>
          <p:nvPr/>
        </p:nvCxnSpPr>
        <p:spPr>
          <a:xfrm>
            <a:off x="5059020" y="5432157"/>
            <a:ext cx="656590" cy="41453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059020" y="5846696"/>
            <a:ext cx="1313180" cy="7109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альфа-ГХЦГ</a:t>
            </a:r>
          </a:p>
          <a:p>
            <a:pPr algn="ctr"/>
            <a:r>
              <a:rPr lang="ru-RU" dirty="0"/>
              <a:t>б</a:t>
            </a:r>
            <a:r>
              <a:rPr lang="ru-RU" dirty="0" smtClean="0"/>
              <a:t>ета-ГХЦГ</a:t>
            </a:r>
            <a:endParaRPr lang="ru-RU" dirty="0"/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7452320" y="4293096"/>
            <a:ext cx="648072" cy="4337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7651308" y="4726885"/>
            <a:ext cx="131318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альфа-ГХЦГ</a:t>
            </a:r>
          </a:p>
          <a:p>
            <a:pPr algn="ctr"/>
            <a:r>
              <a:rPr lang="ru-RU" dirty="0" smtClean="0"/>
              <a:t>бета-ГХЦГ</a:t>
            </a:r>
          </a:p>
          <a:p>
            <a:pPr algn="ctr"/>
            <a:r>
              <a:rPr lang="ru-RU" dirty="0" smtClean="0"/>
              <a:t>ДДТ</a:t>
            </a:r>
            <a:endParaRPr lang="ru-RU" dirty="0"/>
          </a:p>
        </p:txBody>
      </p:sp>
      <p:cxnSp>
        <p:nvCxnSpPr>
          <p:cNvPr id="15" name="Прямая соединительная линия 14"/>
          <p:cNvCxnSpPr>
            <a:endCxn id="16" idx="0"/>
          </p:cNvCxnSpPr>
          <p:nvPr/>
        </p:nvCxnSpPr>
        <p:spPr>
          <a:xfrm flipH="1">
            <a:off x="3401321" y="4525744"/>
            <a:ext cx="157016" cy="415424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478792" y="4941168"/>
            <a:ext cx="1845057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гамма-ГХЦГ</a:t>
            </a:r>
          </a:p>
          <a:p>
            <a:pPr algn="ctr"/>
            <a:r>
              <a:rPr lang="ru-RU" dirty="0" smtClean="0"/>
              <a:t>ДДТ</a:t>
            </a:r>
          </a:p>
          <a:p>
            <a:pPr algn="ctr"/>
            <a:r>
              <a:rPr lang="ru-RU" dirty="0" smtClean="0"/>
              <a:t>ПХБ</a:t>
            </a:r>
          </a:p>
          <a:p>
            <a:pPr algn="ctr"/>
            <a:r>
              <a:rPr lang="ru-RU" dirty="0" smtClean="0"/>
              <a:t>ПХДД/Ф</a:t>
            </a:r>
          </a:p>
          <a:p>
            <a:pPr algn="ctr"/>
            <a:r>
              <a:rPr lang="ru-RU" dirty="0" err="1" smtClean="0"/>
              <a:t>гексахлорбензол</a:t>
            </a:r>
            <a:endParaRPr lang="ru-RU" dirty="0"/>
          </a:p>
        </p:txBody>
      </p:sp>
      <p:cxnSp>
        <p:nvCxnSpPr>
          <p:cNvPr id="17" name="Прямая соединительная линия 16"/>
          <p:cNvCxnSpPr/>
          <p:nvPr/>
        </p:nvCxnSpPr>
        <p:spPr>
          <a:xfrm flipH="1">
            <a:off x="6300194" y="1844824"/>
            <a:ext cx="725439" cy="117955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662913" y="1422068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ПХДД/Ф</a:t>
            </a:r>
            <a:endParaRPr lang="ru-RU" dirty="0"/>
          </a:p>
        </p:txBody>
      </p:sp>
      <p:cxnSp>
        <p:nvCxnSpPr>
          <p:cNvPr id="20" name="Прямая соединительная линия 19"/>
          <p:cNvCxnSpPr/>
          <p:nvPr/>
        </p:nvCxnSpPr>
        <p:spPr>
          <a:xfrm flipH="1">
            <a:off x="7909649" y="1628800"/>
            <a:ext cx="190743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 flipH="1" flipV="1">
            <a:off x="1097614" y="1946887"/>
            <a:ext cx="90010" cy="1350012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53701" y="450538"/>
            <a:ext cx="189801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ДДТ</a:t>
            </a:r>
          </a:p>
          <a:p>
            <a:pPr algn="ctr"/>
            <a:r>
              <a:rPr lang="ru-RU" dirty="0" smtClean="0"/>
              <a:t>ГХЦГ</a:t>
            </a:r>
          </a:p>
          <a:p>
            <a:pPr algn="ctr"/>
            <a:r>
              <a:rPr lang="ru-RU" dirty="0" smtClean="0"/>
              <a:t>ПХДД/Д</a:t>
            </a:r>
            <a:br>
              <a:rPr lang="ru-RU" dirty="0" smtClean="0"/>
            </a:br>
            <a:r>
              <a:rPr lang="ru-RU" dirty="0" smtClean="0"/>
              <a:t>ПХДД/Ф</a:t>
            </a:r>
          </a:p>
          <a:p>
            <a:pPr algn="ctr"/>
            <a:r>
              <a:rPr lang="ru-RU" dirty="0" err="1"/>
              <a:t>п</a:t>
            </a:r>
            <a:r>
              <a:rPr lang="ru-RU" dirty="0" err="1" smtClean="0"/>
              <a:t>ентахлорбензол</a:t>
            </a:r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29" name="TextBox 28"/>
          <p:cNvSpPr txBox="1"/>
          <p:nvPr/>
        </p:nvSpPr>
        <p:spPr>
          <a:xfrm>
            <a:off x="7809203" y="982469"/>
            <a:ext cx="997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ПХДД/Ф</a:t>
            </a:r>
          </a:p>
          <a:p>
            <a:pPr algn="ctr"/>
            <a:r>
              <a:rPr lang="ru-RU" dirty="0" smtClean="0"/>
              <a:t>ПХД</a:t>
            </a:r>
            <a:endParaRPr lang="ru-RU" dirty="0"/>
          </a:p>
        </p:txBody>
      </p:sp>
      <p:cxnSp>
        <p:nvCxnSpPr>
          <p:cNvPr id="31" name="Прямая соединительная линия 30"/>
          <p:cNvCxnSpPr/>
          <p:nvPr/>
        </p:nvCxnSpPr>
        <p:spPr>
          <a:xfrm flipH="1">
            <a:off x="1547664" y="4733456"/>
            <a:ext cx="144017" cy="567752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187624" y="5319600"/>
            <a:ext cx="5982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ПХД</a:t>
            </a:r>
            <a:endParaRPr lang="ru-RU" dirty="0"/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3779912" y="1340768"/>
            <a:ext cx="288033" cy="606119"/>
          </a:xfrm>
          <a:prstGeom prst="line">
            <a:avLst/>
          </a:prstGeom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269543" y="934129"/>
            <a:ext cx="9973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ПХДД/Ф</a:t>
            </a:r>
            <a:endParaRPr lang="ru-RU" dirty="0"/>
          </a:p>
        </p:txBody>
      </p:sp>
      <p:cxnSp>
        <p:nvCxnSpPr>
          <p:cNvPr id="43" name="Прямая соединительная линия 42"/>
          <p:cNvCxnSpPr/>
          <p:nvPr/>
        </p:nvCxnSpPr>
        <p:spPr>
          <a:xfrm flipH="1">
            <a:off x="6300195" y="906979"/>
            <a:ext cx="861412" cy="9395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914539" y="334397"/>
            <a:ext cx="9973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dirty="0" smtClean="0"/>
              <a:t>ПХДД/Ф</a:t>
            </a:r>
          </a:p>
          <a:p>
            <a:pPr algn="ctr"/>
            <a:r>
              <a:rPr lang="ru-RU" dirty="0" smtClean="0"/>
              <a:t>ПХД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221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41784"/>
            <a:ext cx="8229600" cy="926976"/>
          </a:xfrm>
        </p:spPr>
        <p:txBody>
          <a:bodyPr>
            <a:noAutofit/>
          </a:bodyPr>
          <a:lstStyle/>
          <a:p>
            <a:r>
              <a:rPr lang="ru-RU" sz="3800" dirty="0" smtClean="0"/>
              <a:t>Инвентаризация новых СОЗ-пестицидов</a:t>
            </a:r>
            <a:endParaRPr lang="ru-RU" sz="3800" dirty="0"/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323528" y="3212976"/>
            <a:ext cx="4392488" cy="30963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</a:pPr>
            <a:endParaRPr lang="ru-RU" sz="1950" b="1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99182103"/>
              </p:ext>
            </p:extLst>
          </p:nvPr>
        </p:nvGraphicFramePr>
        <p:xfrm>
          <a:off x="539552" y="1763752"/>
          <a:ext cx="7992888" cy="339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2368"/>
                <a:gridCol w="2088232"/>
                <a:gridCol w="2592288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НПВ 2009 г.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НПВ 2017 г. 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Всего</a:t>
                      </a: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1500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тонн</a:t>
                      </a: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1700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тонн, в том числе 24 тонны ГХЦГ</a:t>
                      </a: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Складов/могильников</a:t>
                      </a: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-</a:t>
                      </a: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727/14</a:t>
                      </a: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18641">
                <a:tc>
                  <a:txBody>
                    <a:bodyPr/>
                    <a:lstStyle/>
                    <a:p>
                      <a:pPr algn="l"/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Данные мониторинга СОЗ-пестицидов</a:t>
                      </a: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Северо-Казахстанская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область - </a:t>
                      </a:r>
                      <a:r>
                        <a:rPr lang="ru-RU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токсафен</a:t>
                      </a: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Атырауская</a:t>
                      </a:r>
                      <a:r>
                        <a:rPr lang="ru-RU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область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– ГХЦГ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Кызылординская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область - ГХЦГ, ДДТ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r>
                        <a:rPr lang="ru-RU" baseline="0" dirty="0" err="1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Алматинская</a:t>
                      </a:r>
                      <a:r>
                        <a:rPr lang="ru-RU" baseline="0" dirty="0" smtClean="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</a:rPr>
                        <a:t> область – изомеры ГХЦГ</a:t>
                      </a:r>
                    </a:p>
                    <a:p>
                      <a:pPr marL="285750" indent="-285750" algn="l">
                        <a:buFont typeface="Arial" panose="020B0604020202020204" pitchFamily="34" charset="0"/>
                        <a:buChar char="•"/>
                      </a:pPr>
                      <a:endParaRPr lang="ru-RU" dirty="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02767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1379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Наличие ПХД-оборудования в Казахстане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640695132"/>
              </p:ext>
            </p:extLst>
          </p:nvPr>
        </p:nvGraphicFramePr>
        <p:xfrm>
          <a:off x="251518" y="2029739"/>
          <a:ext cx="8568953" cy="36315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45429"/>
                <a:gridCol w="1833573"/>
                <a:gridCol w="1836407"/>
                <a:gridCol w="1953544"/>
              </a:tblGrid>
              <a:tr h="143695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>
                          <a:effectLst/>
                        </a:rPr>
                        <a:t>Наименование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>
                          <a:effectLst/>
                        </a:rPr>
                        <a:t>Выявлено, шт.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Уничтожено, в т.ч. захоронено, шт.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>
                          <a:effectLst/>
                        </a:rPr>
                        <a:t>Остаток, </a:t>
                      </a:r>
                      <a:endParaRPr lang="ru-RU" sz="2400" dirty="0" smtClean="0">
                        <a:effectLst/>
                      </a:endParaRPr>
                    </a:p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 smtClean="0">
                          <a:effectLst/>
                        </a:rPr>
                        <a:t>в </a:t>
                      </a:r>
                      <a:r>
                        <a:rPr lang="ru-RU" sz="2400" dirty="0">
                          <a:effectLst/>
                        </a:rPr>
                        <a:t>т. ч. эксплуатируется, шт.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789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>
                          <a:effectLst/>
                        </a:rPr>
                        <a:t>Трансформаторы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166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33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133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898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>
                          <a:effectLst/>
                        </a:rPr>
                        <a:t>Конденсаторы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52 861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25 903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26 958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6544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>
                          <a:effectLst/>
                        </a:rPr>
                        <a:t>Конденсаторные установки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78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0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78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4789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Всего 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>
                          <a:effectLst/>
                        </a:rPr>
                        <a:t>53 105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>
                          <a:effectLst/>
                        </a:rPr>
                        <a:t>25 936</a:t>
                      </a:r>
                      <a:endParaRPr lang="ru-RU" sz="1600" b="1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450215" algn="l"/>
                        </a:tabLst>
                      </a:pPr>
                      <a:r>
                        <a:rPr lang="ru-RU" sz="2400" dirty="0">
                          <a:effectLst/>
                        </a:rPr>
                        <a:t>27 169</a:t>
                      </a:r>
                      <a:endParaRPr lang="ru-RU" sz="16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8844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Инвентаризация новых промышленных СОЗ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6764648"/>
              </p:ext>
            </p:extLst>
          </p:nvPr>
        </p:nvGraphicFramePr>
        <p:xfrm>
          <a:off x="611560" y="1556792"/>
          <a:ext cx="6096000" cy="212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48"/>
                <a:gridCol w="2063552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Сфера применения ПБДЭ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Кол-во ПБДЭ, тонн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10" dirty="0" smtClean="0">
                          <a:effectLst/>
                        </a:rPr>
                        <a:t>Электротехническое и электронное оборудование</a:t>
                      </a:r>
                      <a:endParaRPr lang="ru-RU" sz="1200" b="0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84,3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10" dirty="0" smtClean="0">
                          <a:effectLst/>
                        </a:rPr>
                        <a:t>Транспортные средства</a:t>
                      </a:r>
                      <a:endParaRPr lang="ru-RU" sz="1200" b="0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693,2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10" dirty="0" smtClean="0">
                          <a:effectLst/>
                        </a:rPr>
                        <a:t>Мягкая мебель и мебель для сидения</a:t>
                      </a:r>
                      <a:endParaRPr lang="ru-RU" sz="1200" b="0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110,57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10" dirty="0" smtClean="0">
                          <a:effectLst/>
                        </a:rPr>
                        <a:t>Итого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effectLst/>
                        </a:rPr>
                        <a:t>888,07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20753552"/>
              </p:ext>
            </p:extLst>
          </p:nvPr>
        </p:nvGraphicFramePr>
        <p:xfrm>
          <a:off x="2339752" y="4077072"/>
          <a:ext cx="6408712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39304"/>
                <a:gridCol w="2169408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1515110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Сфера применения ПФОС</a:t>
                      </a:r>
                      <a:endParaRPr lang="ru-RU" sz="12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effectLst/>
                        </a:rPr>
                        <a:t>Объем ПФОС, тонн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90170" algn="l"/>
                          <a:tab pos="540385" algn="l"/>
                        </a:tabLst>
                      </a:pPr>
                      <a:r>
                        <a:rPr lang="ru-RU" sz="1800" b="0" dirty="0" smtClean="0">
                          <a:effectLst/>
                        </a:rPr>
                        <a:t>Огнетушители </a:t>
                      </a:r>
                      <a:endParaRPr lang="ru-RU" sz="1200" b="0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1515110" algn="l"/>
                        </a:tabLst>
                      </a:pPr>
                      <a:r>
                        <a:rPr lang="kk-KZ" sz="1800" dirty="0" smtClean="0">
                          <a:effectLst/>
                        </a:rPr>
                        <a:t>100,89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800" b="0" dirty="0" smtClean="0">
                          <a:effectLst/>
                        </a:rPr>
                        <a:t>Ковровые изделия</a:t>
                      </a:r>
                      <a:endParaRPr lang="ru-RU" sz="2000" b="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1515110" algn="l"/>
                        </a:tabLst>
                      </a:pPr>
                      <a:r>
                        <a:rPr lang="ru-RU" sz="1800" dirty="0" smtClean="0">
                          <a:effectLst/>
                        </a:rPr>
                        <a:t>36,50</a:t>
                      </a:r>
                      <a:endParaRPr lang="ru-RU" sz="12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10" dirty="0" smtClean="0">
                          <a:effectLst/>
                        </a:rPr>
                        <a:t>Итого</a:t>
                      </a:r>
                      <a:endParaRPr lang="ru-RU" sz="1200" b="1" dirty="0" smtClean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40385" algn="l"/>
                          <a:tab pos="1515110" algn="l"/>
                        </a:tabLst>
                      </a:pPr>
                      <a:r>
                        <a:rPr lang="ru-RU" sz="1800" b="1" dirty="0" smtClean="0">
                          <a:effectLst/>
                        </a:rPr>
                        <a:t>137, 39</a:t>
                      </a:r>
                      <a:endParaRPr lang="ru-RU" sz="1200" b="1" dirty="0">
                        <a:effectLst/>
                        <a:latin typeface="Arial"/>
                        <a:ea typeface="Times New Roman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988142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6977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Результаты исследования промышленных СОЗ, мг/г</a:t>
            </a:r>
            <a:endParaRPr lang="ru-RU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22342537"/>
              </p:ext>
            </p:extLst>
          </p:nvPr>
        </p:nvGraphicFramePr>
        <p:xfrm>
          <a:off x="467544" y="1708016"/>
          <a:ext cx="8280919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675014"/>
                <a:gridCol w="1493338"/>
                <a:gridCol w="1512168"/>
                <a:gridCol w="165618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Вещество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Образец №1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Образец №2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Образец №3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/>
                        <a:t>Образец №4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ПФОС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0,21*10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-6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6,43*10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-6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1,09*10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-6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/>
                          <a:cs typeface="Times New Roman"/>
                        </a:rPr>
                        <a:t>1,5*10</a:t>
                      </a:r>
                      <a:r>
                        <a:rPr lang="ru-RU" sz="1800" baseline="30000">
                          <a:effectLst/>
                          <a:latin typeface="+mn-lt"/>
                          <a:ea typeface="Calibri"/>
                          <a:cs typeface="Times New Roman"/>
                        </a:rPr>
                        <a:t>-5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ПХД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8,23*10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-9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8,77*10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-9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н.о</a:t>
                      </a: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н.о</a:t>
                      </a: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Пестициды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/>
                          <a:cs typeface="Times New Roman"/>
                        </a:rPr>
                        <a:t>н.о.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+mn-lt"/>
                          <a:ea typeface="Calibri"/>
                          <a:cs typeface="Times New Roman"/>
                        </a:rPr>
                        <a:t>4,57*10</a:t>
                      </a:r>
                      <a:r>
                        <a:rPr lang="ru-RU" sz="1800" baseline="30000">
                          <a:effectLst/>
                          <a:latin typeface="+mn-lt"/>
                          <a:ea typeface="Calibri"/>
                          <a:cs typeface="Times New Roman"/>
                        </a:rPr>
                        <a:t>-8</a:t>
                      </a:r>
                      <a:endParaRPr lang="ru-RU" sz="180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н.о</a:t>
                      </a: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н.о</a:t>
                      </a: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ПБДЭ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0,0409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7,63*10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5,13*10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-5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4,5*10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-6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ПБД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1,07*10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-6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н.о</a:t>
                      </a: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4,23*10</a:t>
                      </a:r>
                      <a:r>
                        <a:rPr lang="ru-RU" sz="1800" baseline="300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-8</a:t>
                      </a:r>
                      <a:endParaRPr lang="ru-RU" sz="1800" dirty="0">
                        <a:effectLst/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err="1">
                          <a:effectLst/>
                          <a:latin typeface="+mn-lt"/>
                          <a:ea typeface="Calibri"/>
                          <a:cs typeface="Times New Roman"/>
                        </a:rPr>
                        <a:t>н.о</a:t>
                      </a:r>
                      <a:r>
                        <a:rPr lang="ru-RU" sz="1800" dirty="0">
                          <a:effectLst/>
                          <a:latin typeface="+mn-lt"/>
                          <a:ea typeface="Calibri"/>
                          <a:cs typeface="Times New Roman"/>
                        </a:rPr>
                        <a:t>.</a:t>
                      </a: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87624" y="4437112"/>
            <a:ext cx="454111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/>
              <a:t>Образец №1 - </a:t>
            </a:r>
            <a:r>
              <a:rPr lang="ru-RU" sz="1600" dirty="0"/>
              <a:t>Внутренняя обшивка автомобилей </a:t>
            </a:r>
            <a:endParaRPr lang="ru-RU" sz="1600" dirty="0" smtClean="0"/>
          </a:p>
          <a:p>
            <a:r>
              <a:rPr lang="ru-RU" sz="1600" dirty="0" smtClean="0"/>
              <a:t>Образец №2 - </a:t>
            </a:r>
            <a:r>
              <a:rPr lang="ru-RU" sz="1600" dirty="0"/>
              <a:t>Ковровые покрытия </a:t>
            </a:r>
            <a:endParaRPr lang="ru-RU" sz="1600" dirty="0" smtClean="0"/>
          </a:p>
          <a:p>
            <a:r>
              <a:rPr lang="ru-RU" sz="1600" dirty="0"/>
              <a:t>Образец </a:t>
            </a:r>
            <a:r>
              <a:rPr lang="ru-RU" sz="1600" dirty="0" smtClean="0"/>
              <a:t>№3 - </a:t>
            </a:r>
            <a:r>
              <a:rPr lang="ru-RU" sz="1600" dirty="0"/>
              <a:t>Мягкая мебель </a:t>
            </a:r>
            <a:endParaRPr lang="ru-RU" sz="1600" dirty="0" smtClean="0"/>
          </a:p>
          <a:p>
            <a:r>
              <a:rPr lang="ru-RU" sz="1600" dirty="0"/>
              <a:t>Образец </a:t>
            </a:r>
            <a:r>
              <a:rPr lang="ru-RU" sz="1600" dirty="0" smtClean="0"/>
              <a:t>№4 - </a:t>
            </a:r>
            <a:r>
              <a:rPr lang="ru-RU" sz="1600" dirty="0"/>
              <a:t>Пластик монитора компьютера </a:t>
            </a:r>
          </a:p>
        </p:txBody>
      </p:sp>
    </p:spTree>
    <p:extLst>
      <p:ext uri="{BB962C8B-B14F-4D97-AF65-F5344CB8AC3E}">
        <p14:creationId xmlns:p14="http://schemas.microsoft.com/office/powerpoint/2010/main" xmlns="" val="2444516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10952"/>
          </a:xfrm>
        </p:spPr>
        <p:txBody>
          <a:bodyPr>
            <a:noAutofit/>
          </a:bodyPr>
          <a:lstStyle/>
          <a:p>
            <a:r>
              <a:rPr lang="ru-RU" sz="3800" dirty="0" smtClean="0"/>
              <a:t>Инвентаризация НО СОЗ на основе данных предприятий</a:t>
            </a:r>
            <a:endParaRPr lang="ru-RU" sz="3800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466774581"/>
              </p:ext>
            </p:extLst>
          </p:nvPr>
        </p:nvGraphicFramePr>
        <p:xfrm>
          <a:off x="457200" y="1052738"/>
          <a:ext cx="8435280" cy="54005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0424"/>
                <a:gridCol w="2721292"/>
                <a:gridCol w="895827"/>
                <a:gridCol w="767611"/>
                <a:gridCol w="894140"/>
                <a:gridCol w="1408691"/>
                <a:gridCol w="1017295"/>
              </a:tblGrid>
              <a:tr h="25690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Группы источников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Годовые эмиссии (г ТЭ/год)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257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Группа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Воздух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Вода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Почва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Продукция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Отходы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3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Высокотемпературное сжигание отходов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5,6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2,2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13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2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Производство черных и цветных металлов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133,9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18,4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13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3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Производство тепловой и электроэнергии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1112,7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1484,5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13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4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Производство продуктов из минерального сырья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2,9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0,1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5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5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Транспорт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0,2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13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6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Неконтролируемые процессы сжигания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0,0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13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7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Производство химических и потребительских товаров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0,1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5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8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Разное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5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9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</a:rPr>
                        <a:t>Удаление отходов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0,9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0,1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13,9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513803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10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Определение потенциальных горячих точек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 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30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ru-RU" sz="1300">
                        <a:effectLst/>
                        <a:latin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</a:tr>
              <a:tr h="25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1-10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Итого: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1255,3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0,9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0,0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0,2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effectLst/>
                        </a:rPr>
                        <a:t>1519,1</a:t>
                      </a:r>
                      <a:endParaRPr lang="ru-RU" sz="13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56901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</a:rPr>
                        <a:t> </a:t>
                      </a:r>
                      <a:endParaRPr lang="ru-RU" sz="13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Общий итог:</a:t>
                      </a:r>
                      <a:endParaRPr lang="ru-RU" sz="13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300" b="1" dirty="0">
                          <a:effectLst/>
                        </a:rPr>
                        <a:t>2776</a:t>
                      </a:r>
                      <a:endParaRPr lang="ru-RU" sz="1300" b="1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1223677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tx2"/>
                </a:solidFill>
              </a:rPr>
              <a:t>Загрязненные территории ПХД</a:t>
            </a:r>
            <a:endParaRPr lang="ru-RU" sz="3600" b="1" dirty="0">
              <a:solidFill>
                <a:schemeClr val="tx2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154758725"/>
              </p:ext>
            </p:extLst>
          </p:nvPr>
        </p:nvGraphicFramePr>
        <p:xfrm>
          <a:off x="467544" y="1484784"/>
          <a:ext cx="8229600" cy="40939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58753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1588</TotalTime>
  <Words>1244</Words>
  <Application>Microsoft Office PowerPoint</Application>
  <PresentationFormat>Экран (4:3)</PresentationFormat>
  <Paragraphs>281</Paragraphs>
  <Slides>16</Slides>
  <Notes>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Стойкие органические загрязнители (СОЗ): свойства и особенности регулирования</vt:lpstr>
      <vt:lpstr>СОЗ и их разновидности</vt:lpstr>
      <vt:lpstr>Стокгольмская Конвенция о стойких органических загрязнителях</vt:lpstr>
      <vt:lpstr>Планы выполнения (статья 7 Конвенции) </vt:lpstr>
      <vt:lpstr>Регулирование СОЗ в РК</vt:lpstr>
      <vt:lpstr>Экологические требования при хранении отходов, содержащих СОЗ </vt:lpstr>
      <vt:lpstr>Экологические требования к полигонам захоронения и долговременным хранилищам отходов </vt:lpstr>
      <vt:lpstr>Основные источники загрязнения СОЗ</vt:lpstr>
      <vt:lpstr>Мероприятия, проведенные в Казахстане</vt:lpstr>
      <vt:lpstr>Мониторинг СОЗ</vt:lpstr>
      <vt:lpstr>Инвентаризация новых СОЗ-пестицидов</vt:lpstr>
      <vt:lpstr>Наличие ПХД-оборудования в Казахстане</vt:lpstr>
      <vt:lpstr>Инвентаризация новых промышленных СОЗ</vt:lpstr>
      <vt:lpstr>Результаты исследования промышленных СОЗ, мг/г</vt:lpstr>
      <vt:lpstr>Инвентаризация НО СОЗ на основе данных предприятий</vt:lpstr>
      <vt:lpstr>Загрязненные территории ПХД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Обновление Национального плана выполнения обязательств РК по Стокгольмской Конвенции</dc:title>
  <dc:creator>Userrr</dc:creator>
  <cp:lastModifiedBy>User</cp:lastModifiedBy>
  <cp:revision>209</cp:revision>
  <dcterms:created xsi:type="dcterms:W3CDTF">2017-02-04T16:17:26Z</dcterms:created>
  <dcterms:modified xsi:type="dcterms:W3CDTF">2018-04-10T08:17:39Z</dcterms:modified>
</cp:coreProperties>
</file>